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787" r:id="rId2"/>
    <p:sldId id="78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87C43-4E6A-4D08-8C0F-FCE90C6B99B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3607D-F862-443F-9363-8E9C43B4B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83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757238"/>
            <a:ext cx="4811713" cy="27082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855" y="3612119"/>
            <a:ext cx="6763173" cy="5712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831965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757238"/>
            <a:ext cx="4811713" cy="27082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855" y="3612119"/>
            <a:ext cx="6763173" cy="5712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69238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79787-9F2C-42B1-AAE3-ED08154A7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D5BE8-FAE6-4AEE-8997-90A5EA2C1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B6D15-AB97-4177-8941-EAFCB870B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60044-A029-4213-954D-DD782D40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45D41-9F79-476E-8DA1-D9465B4F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0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CD55A-C44F-4D97-90B2-7A0F6E55C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162B6-D22A-4EAF-A552-5D6C3D862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F8E8-45AD-4A7E-8704-84CA040E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2BC47-D496-4AF0-BDF0-59C5F21A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07894-5E0D-49BB-9639-C1F5A3247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4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D9AE2A-BF05-4E8A-8588-143AF897F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F59DA-D948-453D-B391-2582127F5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8BBE8-D890-4C90-BA20-21A95F69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B45D5-D3F1-4396-9BBE-A7F53DB12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181A6-928D-4B2D-B926-8A4130936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9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C61EE-9486-4F85-B7E8-CA03E25D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8FFFC-0E0E-4A81-93A8-8E0E0004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0C12F-DC0C-4737-ACC1-ACAEF442E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54062-87BE-4670-B31C-B66B33A2C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D2DD4-D66F-4305-90D6-458CD1A3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9DD2A-7382-4B7F-A7F8-A02A85A5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9D6DD-1D65-4166-A45F-5C118CCD7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E73EA-76DF-4C20-B164-0CB8F6EF0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0216A-AB71-4753-8280-3734014B7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C7BB-8808-4277-90EA-F870DF75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9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86C28-3BA9-49A5-8577-1E5DE6590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1A3F5-8F3E-44EB-86AE-9645868795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F01913-B55A-47AA-9ADD-275C4ADEE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831B4-ACE5-4BCA-BB39-1B0DA812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8C4158-5E82-433F-AF61-B8CF1C6F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34834-FCE0-4BC2-8DC9-41D4B06AF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1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C0C49-7BAF-432F-AEA1-2110E8F9A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89A00-369E-4A04-BB62-EB7707EAB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C3533B-89F4-43B7-89F2-6B17DC27B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756111-4817-4FF9-BB7B-77134B2E8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53210-DD27-4F59-9079-BF674DB68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2FC0E6-5642-4399-B968-1DB86525D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EA9F05-DBC9-4B2D-9968-EB5752876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EFD849-BC89-43E3-8F2A-47ACFE6D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9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36FF-EEEF-405D-A443-BDC16AB93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BE88FE-79E2-43D0-84BE-A63B7FB34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EB483-57D5-4ADE-A2CD-73EAD3A87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93F2F-DA40-4278-B46A-8CD9153E3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7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652DB-138A-4DDE-8B86-7179B960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FCC616-D596-4C8A-907E-237B41C64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FFC45-CB10-44CC-BB3E-471FEB828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4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F8A58-9AEF-4D4F-857E-22D2380BF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43E2A-F4A1-4CAB-826D-C7E6C6F8B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5D342-DA92-4EF7-817B-4AC6F43EF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21542-BB70-4866-AC18-8DDFA4C8C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3DC85-1B78-43D0-ABD2-2AE3026C6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A48EE-9D3F-40EC-9C73-78E0B21B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6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A5E44-9017-44D6-A34B-BD2C152BE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D49E6D-7BF0-4513-9AEA-80620097C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62E11-D4A7-4271-A3A3-040E1CC23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67F79-E2BA-4E25-B7A7-EDB401E55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190E0-822E-424F-9659-9A0EF8D8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98B3B-AB70-406B-A489-BFDD4F30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6237D7-7D0C-4EA0-BB80-3D57518F7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750E0-81E3-4FDE-BEC3-C41727C06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02833-A25C-4B32-AEB5-C90208BB9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404E3-CC63-4524-9B78-24E3CD574A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22CF9-BEAB-4B25-9893-9E0DA5DF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92EAD-E5B7-4A7C-950F-581243353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C0058-0639-4813-82E1-10BFCB5F8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9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31" y="349211"/>
            <a:ext cx="10515600" cy="1325563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</a:rPr>
              <a:t>Merchant P2PE Dataflow Diagram</a:t>
            </a:r>
          </a:p>
        </p:txBody>
      </p:sp>
      <p:pic>
        <p:nvPicPr>
          <p:cNvPr id="2052" name="Picture 4" descr="Bank sign vector illustrat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274" y="2772054"/>
            <a:ext cx="1320673" cy="110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Callout 1 7"/>
          <p:cNvSpPr/>
          <p:nvPr/>
        </p:nvSpPr>
        <p:spPr>
          <a:xfrm>
            <a:off x="9278876" y="4498117"/>
            <a:ext cx="1305071" cy="1326987"/>
          </a:xfrm>
          <a:prstGeom prst="borderCallout1">
            <a:avLst>
              <a:gd name="adj1" fmla="val -51188"/>
              <a:gd name="adj2" fmla="val 50039"/>
              <a:gd name="adj3" fmla="val 41"/>
              <a:gd name="adj4" fmla="val 50011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Fiserv</a:t>
            </a:r>
            <a:endParaRPr lang="en-US" sz="1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1461" y="2151589"/>
            <a:ext cx="192388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700" dirty="0">
                <a:solidFill>
                  <a:srgbClr val="000000"/>
                </a:solidFill>
                <a:latin typeface="Arial" panose="020B0604020202020204" pitchFamily="34" charset="0"/>
              </a:rPr>
              <a:t>Card Holder 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082841" y="2151589"/>
            <a:ext cx="168153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700" dirty="0">
                <a:solidFill>
                  <a:srgbClr val="000000"/>
                </a:solidFill>
                <a:latin typeface="Arial" panose="020B0604020202020204" pitchFamily="34" charset="0"/>
              </a:rPr>
              <a:t>Acquiring Bank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75366" y="2144282"/>
            <a:ext cx="231389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700" dirty="0">
                <a:solidFill>
                  <a:srgbClr val="000000"/>
                </a:solidFill>
                <a:latin typeface="Arial" panose="020B0604020202020204" pitchFamily="34" charset="0"/>
              </a:rPr>
              <a:t>P2PE Card Terminal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688B7-B8AD-49B8-9514-E101633C45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60" y="2203769"/>
            <a:ext cx="1923890" cy="1923890"/>
          </a:xfrm>
          <a:prstGeom prst="rect">
            <a:avLst/>
          </a:prstGeom>
        </p:spPr>
      </p:pic>
      <p:sp>
        <p:nvSpPr>
          <p:cNvPr id="22" name="Right Arrow 8">
            <a:extLst>
              <a:ext uri="{FF2B5EF4-FFF2-40B4-BE49-F238E27FC236}">
                <a16:creationId xmlns:a16="http://schemas.microsoft.com/office/drawing/2014/main" id="{5CA85CE7-D294-46C3-BAC3-DB35973DCFA6}"/>
              </a:ext>
            </a:extLst>
          </p:cNvPr>
          <p:cNvSpPr/>
          <p:nvPr/>
        </p:nvSpPr>
        <p:spPr>
          <a:xfrm>
            <a:off x="2855350" y="3098733"/>
            <a:ext cx="1503808" cy="435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FFE1"/>
                </a:solidFill>
                <a:latin typeface="Arial"/>
              </a:rPr>
              <a:t>Swipe/Tap/Dip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1950101-9C48-48CC-94E9-B50791A521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709" y="2617854"/>
            <a:ext cx="1362075" cy="1352550"/>
          </a:xfrm>
          <a:prstGeom prst="rect">
            <a:avLst/>
          </a:prstGeom>
        </p:spPr>
      </p:pic>
      <p:sp>
        <p:nvSpPr>
          <p:cNvPr id="15" name="Cloud 14">
            <a:extLst>
              <a:ext uri="{FF2B5EF4-FFF2-40B4-BE49-F238E27FC236}">
                <a16:creationId xmlns:a16="http://schemas.microsoft.com/office/drawing/2014/main" id="{DC5804CC-50BD-445C-AB98-E29074406006}"/>
              </a:ext>
            </a:extLst>
          </p:cNvPr>
          <p:cNvSpPr/>
          <p:nvPr/>
        </p:nvSpPr>
        <p:spPr>
          <a:xfrm>
            <a:off x="6399345" y="2772054"/>
            <a:ext cx="2291137" cy="1109367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Left-Right 17">
            <a:extLst>
              <a:ext uri="{FF2B5EF4-FFF2-40B4-BE49-F238E27FC236}">
                <a16:creationId xmlns:a16="http://schemas.microsoft.com/office/drawing/2014/main" id="{46BB69C0-1A9F-431B-816D-58AA3E86A16E}"/>
              </a:ext>
            </a:extLst>
          </p:cNvPr>
          <p:cNvSpPr/>
          <p:nvPr/>
        </p:nvSpPr>
        <p:spPr>
          <a:xfrm>
            <a:off x="6024335" y="3098733"/>
            <a:ext cx="3087388" cy="4357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Encrypted Card Data </a:t>
            </a:r>
          </a:p>
        </p:txBody>
      </p:sp>
      <p:sp>
        <p:nvSpPr>
          <p:cNvPr id="30" name="Line Callout 1 7">
            <a:extLst>
              <a:ext uri="{FF2B5EF4-FFF2-40B4-BE49-F238E27FC236}">
                <a16:creationId xmlns:a16="http://schemas.microsoft.com/office/drawing/2014/main" id="{A95CE809-949F-474E-A41B-246C6956E7BC}"/>
              </a:ext>
            </a:extLst>
          </p:cNvPr>
          <p:cNvSpPr/>
          <p:nvPr/>
        </p:nvSpPr>
        <p:spPr>
          <a:xfrm>
            <a:off x="4379777" y="4498116"/>
            <a:ext cx="1305071" cy="1326987"/>
          </a:xfrm>
          <a:prstGeom prst="borderCallout1">
            <a:avLst>
              <a:gd name="adj1" fmla="val -51188"/>
              <a:gd name="adj2" fmla="val 50039"/>
              <a:gd name="adj3" fmla="val 41"/>
              <a:gd name="adj4" fmla="val 50011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  <a:latin typeface="Arial"/>
              </a:rPr>
              <a:t>Enter Devise make and model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FB41E2-69E2-49A6-9E19-839C0055E9EA}"/>
              </a:ext>
            </a:extLst>
          </p:cNvPr>
          <p:cNvSpPr txBox="1"/>
          <p:nvPr/>
        </p:nvSpPr>
        <p:spPr>
          <a:xfrm>
            <a:off x="338811" y="5328640"/>
            <a:ext cx="2922517" cy="147732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Merchant Information: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Enter your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State of Delaware Agency or School Name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6460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31" y="349211"/>
            <a:ext cx="10515600" cy="1325563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Merchant eCommerce Dataflow Diagram</a:t>
            </a:r>
          </a:p>
        </p:txBody>
      </p:sp>
      <p:pic>
        <p:nvPicPr>
          <p:cNvPr id="2052" name="Picture 4" descr="Bank sign vector illustrat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450" y="4717244"/>
            <a:ext cx="1320673" cy="110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522497" y="1770589"/>
            <a:ext cx="192388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700" dirty="0">
                <a:solidFill>
                  <a:srgbClr val="000000"/>
                </a:solidFill>
                <a:latin typeface="Arial" panose="020B0604020202020204" pitchFamily="34" charset="0"/>
              </a:rPr>
              <a:t>Card Holder 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80888" y="5773846"/>
            <a:ext cx="168153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700" dirty="0">
                <a:solidFill>
                  <a:srgbClr val="000000"/>
                </a:solidFill>
                <a:latin typeface="Arial" panose="020B0604020202020204" pitchFamily="34" charset="0"/>
              </a:rPr>
              <a:t>Fiserv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22521" y="1774271"/>
            <a:ext cx="19982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700" dirty="0">
                <a:solidFill>
                  <a:srgbClr val="000000"/>
                </a:solidFill>
                <a:latin typeface="Arial" panose="020B0604020202020204" pitchFamily="34" charset="0"/>
              </a:rPr>
              <a:t>Customer Web Browser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688B7-B8AD-49B8-9514-E101633C45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496" y="1822769"/>
            <a:ext cx="1923890" cy="1923890"/>
          </a:xfrm>
          <a:prstGeom prst="rect">
            <a:avLst/>
          </a:prstGeom>
        </p:spPr>
      </p:pic>
      <p:sp>
        <p:nvSpPr>
          <p:cNvPr id="22" name="Right Arrow 8">
            <a:extLst>
              <a:ext uri="{FF2B5EF4-FFF2-40B4-BE49-F238E27FC236}">
                <a16:creationId xmlns:a16="http://schemas.microsoft.com/office/drawing/2014/main" id="{5CA85CE7-D294-46C3-BAC3-DB35973DCFA6}"/>
              </a:ext>
            </a:extLst>
          </p:cNvPr>
          <p:cNvSpPr/>
          <p:nvPr/>
        </p:nvSpPr>
        <p:spPr>
          <a:xfrm>
            <a:off x="4446386" y="2717733"/>
            <a:ext cx="901701" cy="435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FFFFE1"/>
              </a:solidFill>
              <a:latin typeface="Arial"/>
            </a:endParaRPr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DC5804CC-50BD-445C-AB98-E29074406006}"/>
              </a:ext>
            </a:extLst>
          </p:cNvPr>
          <p:cNvSpPr/>
          <p:nvPr/>
        </p:nvSpPr>
        <p:spPr>
          <a:xfrm>
            <a:off x="6478282" y="2433402"/>
            <a:ext cx="1821458" cy="1144214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Left-Right 17">
            <a:extLst>
              <a:ext uri="{FF2B5EF4-FFF2-40B4-BE49-F238E27FC236}">
                <a16:creationId xmlns:a16="http://schemas.microsoft.com/office/drawing/2014/main" id="{46BB69C0-1A9F-431B-816D-58AA3E86A16E}"/>
              </a:ext>
            </a:extLst>
          </p:cNvPr>
          <p:cNvSpPr/>
          <p:nvPr/>
        </p:nvSpPr>
        <p:spPr>
          <a:xfrm>
            <a:off x="6562256" y="2744493"/>
            <a:ext cx="1653510" cy="4413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Encrypted Data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FB41E2-69E2-49A6-9E19-839C0055E9EA}"/>
              </a:ext>
            </a:extLst>
          </p:cNvPr>
          <p:cNvSpPr txBox="1"/>
          <p:nvPr/>
        </p:nvSpPr>
        <p:spPr>
          <a:xfrm>
            <a:off x="338889" y="5361800"/>
            <a:ext cx="2922517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Merchant Information: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Enter your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of Delaware Agency or School Name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2DCA56-7AD2-41BB-8B19-E6E782A34E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113" y="2572106"/>
            <a:ext cx="984117" cy="1005510"/>
          </a:xfrm>
          <a:prstGeom prst="rect">
            <a:avLst/>
          </a:prstGeom>
        </p:spPr>
      </p:pic>
      <p:sp>
        <p:nvSpPr>
          <p:cNvPr id="17" name="Oval 6">
            <a:extLst>
              <a:ext uri="{FF2B5EF4-FFF2-40B4-BE49-F238E27FC236}">
                <a16:creationId xmlns:a16="http://schemas.microsoft.com/office/drawing/2014/main" id="{0577E67A-FBF0-4434-9DBC-99BD446DA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0075" y="1659633"/>
            <a:ext cx="2438400" cy="2438400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/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D798E4C8-8806-432C-9993-EF020DA9E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7137" y="3372897"/>
            <a:ext cx="140061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Enter your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of Delaware Agency or School Name here</a:t>
            </a:r>
          </a:p>
        </p:txBody>
      </p:sp>
      <p:sp>
        <p:nvSpPr>
          <p:cNvPr id="21" name="Line 30">
            <a:extLst>
              <a:ext uri="{FF2B5EF4-FFF2-40B4-BE49-F238E27FC236}">
                <a16:creationId xmlns:a16="http://schemas.microsoft.com/office/drawing/2014/main" id="{A552A260-E511-4692-9E35-59FF4B44CD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58275" y="287883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980159B-80C5-41F9-9791-20DFB6D3F5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044" y="1950743"/>
            <a:ext cx="1181100" cy="15875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EBE4F75-8385-47C9-8D7F-F6642D09C7B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309" y="2297917"/>
            <a:ext cx="903309" cy="1161832"/>
          </a:xfrm>
          <a:prstGeom prst="rect">
            <a:avLst/>
          </a:prstGeom>
        </p:spPr>
      </p:pic>
      <p:sp>
        <p:nvSpPr>
          <p:cNvPr id="31" name="Line Callout 1 7">
            <a:extLst>
              <a:ext uri="{FF2B5EF4-FFF2-40B4-BE49-F238E27FC236}">
                <a16:creationId xmlns:a16="http://schemas.microsoft.com/office/drawing/2014/main" id="{A551240D-9A0C-4E0A-B5E2-2D0922366AB6}"/>
              </a:ext>
            </a:extLst>
          </p:cNvPr>
          <p:cNvSpPr/>
          <p:nvPr/>
        </p:nvSpPr>
        <p:spPr>
          <a:xfrm>
            <a:off x="9014415" y="4800802"/>
            <a:ext cx="1305071" cy="1326987"/>
          </a:xfrm>
          <a:prstGeom prst="borderCallout1">
            <a:avLst>
              <a:gd name="adj1" fmla="val -52624"/>
              <a:gd name="adj2" fmla="val 50039"/>
              <a:gd name="adj3" fmla="val 41"/>
              <a:gd name="adj4" fmla="val 50011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Hosted redirection to Fiserv</a:t>
            </a:r>
          </a:p>
        </p:txBody>
      </p:sp>
      <p:sp>
        <p:nvSpPr>
          <p:cNvPr id="34" name="Cloud 33">
            <a:extLst>
              <a:ext uri="{FF2B5EF4-FFF2-40B4-BE49-F238E27FC236}">
                <a16:creationId xmlns:a16="http://schemas.microsoft.com/office/drawing/2014/main" id="{4E65DB6E-684C-4BA7-8BCB-85C6C42F4DEB}"/>
              </a:ext>
            </a:extLst>
          </p:cNvPr>
          <p:cNvSpPr/>
          <p:nvPr/>
        </p:nvSpPr>
        <p:spPr>
          <a:xfrm>
            <a:off x="5372663" y="3812116"/>
            <a:ext cx="1214169" cy="688552"/>
          </a:xfrm>
          <a:prstGeom prst="cloud">
            <a:avLst/>
          </a:prstGeom>
          <a:solidFill>
            <a:schemeClr val="bg2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Up-Down 3">
            <a:extLst>
              <a:ext uri="{FF2B5EF4-FFF2-40B4-BE49-F238E27FC236}">
                <a16:creationId xmlns:a16="http://schemas.microsoft.com/office/drawing/2014/main" id="{A4BBFED4-7355-4B0E-AD06-EABE25357FB1}"/>
              </a:ext>
            </a:extLst>
          </p:cNvPr>
          <p:cNvSpPr/>
          <p:nvPr/>
        </p:nvSpPr>
        <p:spPr>
          <a:xfrm>
            <a:off x="5769461" y="3585271"/>
            <a:ext cx="366582" cy="113197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0" name="Line Callout 1 7">
            <a:extLst>
              <a:ext uri="{FF2B5EF4-FFF2-40B4-BE49-F238E27FC236}">
                <a16:creationId xmlns:a16="http://schemas.microsoft.com/office/drawing/2014/main" id="{A95CE809-949F-474E-A41B-246C6956E7BC}"/>
              </a:ext>
            </a:extLst>
          </p:cNvPr>
          <p:cNvSpPr/>
          <p:nvPr/>
        </p:nvSpPr>
        <p:spPr>
          <a:xfrm>
            <a:off x="3816350" y="3683276"/>
            <a:ext cx="1305071" cy="1744627"/>
          </a:xfrm>
          <a:prstGeom prst="borderCallout1">
            <a:avLst>
              <a:gd name="adj1" fmla="val 34092"/>
              <a:gd name="adj2" fmla="val 157098"/>
              <a:gd name="adj3" fmla="val 49945"/>
              <a:gd name="adj4" fmla="val 99865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Encrypted Cardholder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Data is exchanged between the customer and processor directly</a:t>
            </a:r>
          </a:p>
        </p:txBody>
      </p:sp>
    </p:spTree>
    <p:extLst>
      <p:ext uri="{BB962C8B-B14F-4D97-AF65-F5344CB8AC3E}">
        <p14:creationId xmlns:p14="http://schemas.microsoft.com/office/powerpoint/2010/main" val="323207653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91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Merchant P2PE Dataflow Diagram</vt:lpstr>
      <vt:lpstr>Merchant eCommerce Dataflow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Merchant P2PE Dataflow Diagram</dc:title>
  <dc:creator>Brent Hobby</dc:creator>
  <cp:lastModifiedBy>Kwesseu, Fiah (OST)</cp:lastModifiedBy>
  <cp:revision>4</cp:revision>
  <dcterms:created xsi:type="dcterms:W3CDTF">2021-09-29T20:41:48Z</dcterms:created>
  <dcterms:modified xsi:type="dcterms:W3CDTF">2024-09-13T12:01:28Z</dcterms:modified>
</cp:coreProperties>
</file>