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91" r:id="rId4"/>
    <p:sldId id="263" r:id="rId5"/>
    <p:sldId id="262" r:id="rId6"/>
    <p:sldId id="258" r:id="rId7"/>
    <p:sldId id="264" r:id="rId8"/>
    <p:sldId id="266" r:id="rId9"/>
    <p:sldId id="267" r:id="rId10"/>
    <p:sldId id="268" r:id="rId11"/>
    <p:sldId id="269" r:id="rId12"/>
    <p:sldId id="270" r:id="rId13"/>
    <p:sldId id="284" r:id="rId14"/>
    <p:sldId id="259" r:id="rId15"/>
    <p:sldId id="277" r:id="rId16"/>
    <p:sldId id="278" r:id="rId17"/>
    <p:sldId id="280" r:id="rId18"/>
    <p:sldId id="282" r:id="rId19"/>
    <p:sldId id="285" r:id="rId20"/>
    <p:sldId id="290" r:id="rId21"/>
    <p:sldId id="292" r:id="rId22"/>
    <p:sldId id="288" r:id="rId23"/>
    <p:sldId id="286" r:id="rId24"/>
    <p:sldId id="287" r:id="rId25"/>
    <p:sldId id="289" r:id="rId26"/>
    <p:sldId id="260"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notesViewPr>
    <p:cSldViewPr snapToGrid="0">
      <p:cViewPr varScale="1">
        <p:scale>
          <a:sx n="55" d="100"/>
          <a:sy n="55" d="100"/>
        </p:scale>
        <p:origin x="337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1DBA0-EA75-4474-A414-D68A9F59BC20}" type="doc">
      <dgm:prSet loTypeId="urn:microsoft.com/office/officeart/2005/8/layout/process1" loCatId="process" qsTypeId="urn:microsoft.com/office/officeart/2005/8/quickstyle/simple1" qsCatId="simple" csTypeId="urn:microsoft.com/office/officeart/2005/8/colors/colorful3" csCatId="colorful" phldr="1"/>
      <dgm:spPr/>
    </dgm:pt>
    <dgm:pt modelId="{340B9CC3-F761-4D9B-A8FA-B6290DAC55F1}">
      <dgm:prSet phldrT="[Text]" custT="1"/>
      <dgm:spPr/>
      <dgm:t>
        <a:bodyPr/>
        <a:lstStyle/>
        <a:p>
          <a:r>
            <a:rPr lang="en-US" sz="1600" baseline="0" dirty="0"/>
            <a:t>The Debt Management Team prepares the budget journal, to load State and Local share of capital funding, authorized in the Bond Bill, and  requested in the BAN/Bond application to the designated appropriation.  The budget journal is approved by OST’s Finance Director.  Upon approval, the budget journal is submitted to OMB for processing</a:t>
          </a:r>
          <a:r>
            <a:rPr lang="en-US" sz="1400" dirty="0"/>
            <a:t>. </a:t>
          </a:r>
        </a:p>
      </dgm:t>
    </dgm:pt>
    <dgm:pt modelId="{9BA372EA-72CA-47B4-AD40-AE862F4EAD47}" type="parTrans" cxnId="{8FA018C9-5228-4BC8-B234-6414D02DEA42}">
      <dgm:prSet/>
      <dgm:spPr/>
      <dgm:t>
        <a:bodyPr/>
        <a:lstStyle/>
        <a:p>
          <a:endParaRPr lang="en-US"/>
        </a:p>
      </dgm:t>
    </dgm:pt>
    <dgm:pt modelId="{7B2C6057-2DFB-4D33-9BC3-C5E2FA852CBF}" type="sibTrans" cxnId="{8FA018C9-5228-4BC8-B234-6414D02DEA42}">
      <dgm:prSet/>
      <dgm:spPr/>
      <dgm:t>
        <a:bodyPr/>
        <a:lstStyle/>
        <a:p>
          <a:endParaRPr lang="en-US"/>
        </a:p>
      </dgm:t>
    </dgm:pt>
    <dgm:pt modelId="{AF31EE8E-D600-4219-8A94-CB7FA9E1B982}">
      <dgm:prSet phldrT="[Text]" custT="1"/>
      <dgm:spPr/>
      <dgm:t>
        <a:bodyPr/>
        <a:lstStyle/>
        <a:p>
          <a:r>
            <a:rPr lang="en-US" sz="1600" baseline="0" dirty="0"/>
            <a:t>OMB reviews and approves the budget journal, loads funding to the designated appropriation and notifies the Debt Management Team at OST.</a:t>
          </a:r>
        </a:p>
      </dgm:t>
    </dgm:pt>
    <dgm:pt modelId="{2978BDFB-9EC1-400B-B73D-D9BC1B299569}" type="parTrans" cxnId="{E9FAD54F-FFCC-4C4C-884B-0F72F8E6C72D}">
      <dgm:prSet/>
      <dgm:spPr/>
      <dgm:t>
        <a:bodyPr/>
        <a:lstStyle/>
        <a:p>
          <a:endParaRPr lang="en-US"/>
        </a:p>
      </dgm:t>
    </dgm:pt>
    <dgm:pt modelId="{C271CEFB-B26E-47E6-A38E-2A7601F5687B}" type="sibTrans" cxnId="{E9FAD54F-FFCC-4C4C-884B-0F72F8E6C72D}">
      <dgm:prSet/>
      <dgm:spPr/>
      <dgm:t>
        <a:bodyPr/>
        <a:lstStyle/>
        <a:p>
          <a:endParaRPr lang="en-US"/>
        </a:p>
      </dgm:t>
    </dgm:pt>
    <dgm:pt modelId="{86C79C32-4102-40D7-BFF1-BD77DDD3220C}">
      <dgm:prSet phldrT="[Text]" custT="1"/>
      <dgm:spPr/>
      <dgm:t>
        <a:bodyPr/>
        <a:lstStyle/>
        <a:p>
          <a:r>
            <a:rPr lang="en-US" sz="1600" baseline="0" dirty="0"/>
            <a:t>The Debt Management Team verifies that funds are loaded to the designated appropriation and notifies the SD that funding is available for capital expenditures</a:t>
          </a:r>
          <a:r>
            <a:rPr lang="en-US" sz="1200" baseline="0" dirty="0"/>
            <a:t>.</a:t>
          </a:r>
        </a:p>
      </dgm:t>
    </dgm:pt>
    <dgm:pt modelId="{339BE6A7-753E-4D64-88DF-56D1ACF90E12}" type="parTrans" cxnId="{C1D5FE2E-57AD-43D2-9BA0-E3A56C5F4D9E}">
      <dgm:prSet/>
      <dgm:spPr/>
      <dgm:t>
        <a:bodyPr/>
        <a:lstStyle/>
        <a:p>
          <a:endParaRPr lang="en-US"/>
        </a:p>
      </dgm:t>
    </dgm:pt>
    <dgm:pt modelId="{9F475F27-A7C5-48BB-AE3B-94E8F733D8A9}" type="sibTrans" cxnId="{C1D5FE2E-57AD-43D2-9BA0-E3A56C5F4D9E}">
      <dgm:prSet/>
      <dgm:spPr/>
      <dgm:t>
        <a:bodyPr/>
        <a:lstStyle/>
        <a:p>
          <a:endParaRPr lang="en-US"/>
        </a:p>
      </dgm:t>
    </dgm:pt>
    <dgm:pt modelId="{0D423E3E-AFB9-4D4A-986C-4E560BB46B64}" type="pres">
      <dgm:prSet presAssocID="{DBF1DBA0-EA75-4474-A414-D68A9F59BC20}" presName="Name0" presStyleCnt="0">
        <dgm:presLayoutVars>
          <dgm:dir/>
          <dgm:resizeHandles val="exact"/>
        </dgm:presLayoutVars>
      </dgm:prSet>
      <dgm:spPr/>
    </dgm:pt>
    <dgm:pt modelId="{FAFEEDA9-E3A5-4B0D-9585-1D0F1863709E}" type="pres">
      <dgm:prSet presAssocID="{340B9CC3-F761-4D9B-A8FA-B6290DAC55F1}" presName="node" presStyleLbl="node1" presStyleIdx="0" presStyleCnt="3">
        <dgm:presLayoutVars>
          <dgm:bulletEnabled val="1"/>
        </dgm:presLayoutVars>
      </dgm:prSet>
      <dgm:spPr/>
    </dgm:pt>
    <dgm:pt modelId="{905DA051-E397-4710-9304-E2CDC0B60D99}" type="pres">
      <dgm:prSet presAssocID="{7B2C6057-2DFB-4D33-9BC3-C5E2FA852CBF}" presName="sibTrans" presStyleLbl="sibTrans2D1" presStyleIdx="0" presStyleCnt="2" custScaleY="79526" custLinFactNeighborY="1835"/>
      <dgm:spPr/>
    </dgm:pt>
    <dgm:pt modelId="{E2A873BC-FAA4-4353-B1D6-D0D315CC15FB}" type="pres">
      <dgm:prSet presAssocID="{7B2C6057-2DFB-4D33-9BC3-C5E2FA852CBF}" presName="connectorText" presStyleLbl="sibTrans2D1" presStyleIdx="0" presStyleCnt="2"/>
      <dgm:spPr/>
    </dgm:pt>
    <dgm:pt modelId="{4207AAC0-F9F8-48ED-8B1F-E480E3132B22}" type="pres">
      <dgm:prSet presAssocID="{AF31EE8E-D600-4219-8A94-CB7FA9E1B982}" presName="node" presStyleLbl="node1" presStyleIdx="1" presStyleCnt="3">
        <dgm:presLayoutVars>
          <dgm:bulletEnabled val="1"/>
        </dgm:presLayoutVars>
      </dgm:prSet>
      <dgm:spPr/>
    </dgm:pt>
    <dgm:pt modelId="{8071F05C-577A-451F-8601-4E8020CBFEEB}" type="pres">
      <dgm:prSet presAssocID="{C271CEFB-B26E-47E6-A38E-2A7601F5687B}" presName="sibTrans" presStyleLbl="sibTrans2D1" presStyleIdx="1" presStyleCnt="2"/>
      <dgm:spPr/>
    </dgm:pt>
    <dgm:pt modelId="{7B7DF6A3-E9A0-4A05-8405-A107D00785EB}" type="pres">
      <dgm:prSet presAssocID="{C271CEFB-B26E-47E6-A38E-2A7601F5687B}" presName="connectorText" presStyleLbl="sibTrans2D1" presStyleIdx="1" presStyleCnt="2"/>
      <dgm:spPr/>
    </dgm:pt>
    <dgm:pt modelId="{C67441EA-D059-45C1-9D15-DAE7C4B7467A}" type="pres">
      <dgm:prSet presAssocID="{86C79C32-4102-40D7-BFF1-BD77DDD3220C}" presName="node" presStyleLbl="node1" presStyleIdx="2" presStyleCnt="3" custLinFactNeighborX="-4793" custLinFactNeighborY="1118">
        <dgm:presLayoutVars>
          <dgm:bulletEnabled val="1"/>
        </dgm:presLayoutVars>
      </dgm:prSet>
      <dgm:spPr/>
    </dgm:pt>
  </dgm:ptLst>
  <dgm:cxnLst>
    <dgm:cxn modelId="{A721F303-E459-4CF5-8E77-409E171CFBE5}" type="presOf" srcId="{DBF1DBA0-EA75-4474-A414-D68A9F59BC20}" destId="{0D423E3E-AFB9-4D4A-986C-4E560BB46B64}" srcOrd="0" destOrd="0" presId="urn:microsoft.com/office/officeart/2005/8/layout/process1"/>
    <dgm:cxn modelId="{A9A5AC04-6713-4FDE-BD73-0EE20D4DB47B}" type="presOf" srcId="{7B2C6057-2DFB-4D33-9BC3-C5E2FA852CBF}" destId="{905DA051-E397-4710-9304-E2CDC0B60D99}" srcOrd="0" destOrd="0" presId="urn:microsoft.com/office/officeart/2005/8/layout/process1"/>
    <dgm:cxn modelId="{86C4512B-C1BD-4E3E-BE9F-2D3D402B6036}" type="presOf" srcId="{C271CEFB-B26E-47E6-A38E-2A7601F5687B}" destId="{8071F05C-577A-451F-8601-4E8020CBFEEB}" srcOrd="0" destOrd="0" presId="urn:microsoft.com/office/officeart/2005/8/layout/process1"/>
    <dgm:cxn modelId="{C1D5FE2E-57AD-43D2-9BA0-E3A56C5F4D9E}" srcId="{DBF1DBA0-EA75-4474-A414-D68A9F59BC20}" destId="{86C79C32-4102-40D7-BFF1-BD77DDD3220C}" srcOrd="2" destOrd="0" parTransId="{339BE6A7-753E-4D64-88DF-56D1ACF90E12}" sibTransId="{9F475F27-A7C5-48BB-AE3B-94E8F733D8A9}"/>
    <dgm:cxn modelId="{0606506D-A799-4ADA-B806-A97B21E294F3}" type="presOf" srcId="{7B2C6057-2DFB-4D33-9BC3-C5E2FA852CBF}" destId="{E2A873BC-FAA4-4353-B1D6-D0D315CC15FB}" srcOrd="1" destOrd="0" presId="urn:microsoft.com/office/officeart/2005/8/layout/process1"/>
    <dgm:cxn modelId="{9678C84F-7C58-49C1-95DF-4FF32AC971E6}" type="presOf" srcId="{340B9CC3-F761-4D9B-A8FA-B6290DAC55F1}" destId="{FAFEEDA9-E3A5-4B0D-9585-1D0F1863709E}" srcOrd="0" destOrd="0" presId="urn:microsoft.com/office/officeart/2005/8/layout/process1"/>
    <dgm:cxn modelId="{E9FAD54F-FFCC-4C4C-884B-0F72F8E6C72D}" srcId="{DBF1DBA0-EA75-4474-A414-D68A9F59BC20}" destId="{AF31EE8E-D600-4219-8A94-CB7FA9E1B982}" srcOrd="1" destOrd="0" parTransId="{2978BDFB-9EC1-400B-B73D-D9BC1B299569}" sibTransId="{C271CEFB-B26E-47E6-A38E-2A7601F5687B}"/>
    <dgm:cxn modelId="{45EF368B-E153-474B-82AF-9DB5DCAF2916}" type="presOf" srcId="{AF31EE8E-D600-4219-8A94-CB7FA9E1B982}" destId="{4207AAC0-F9F8-48ED-8B1F-E480E3132B22}" srcOrd="0" destOrd="0" presId="urn:microsoft.com/office/officeart/2005/8/layout/process1"/>
    <dgm:cxn modelId="{7E51B790-007A-4EE7-8135-EB33C2CBBCF2}" type="presOf" srcId="{C271CEFB-B26E-47E6-A38E-2A7601F5687B}" destId="{7B7DF6A3-E9A0-4A05-8405-A107D00785EB}" srcOrd="1" destOrd="0" presId="urn:microsoft.com/office/officeart/2005/8/layout/process1"/>
    <dgm:cxn modelId="{57EB9FB2-9599-40B2-9F2B-597B5E88740F}" type="presOf" srcId="{86C79C32-4102-40D7-BFF1-BD77DDD3220C}" destId="{C67441EA-D059-45C1-9D15-DAE7C4B7467A}" srcOrd="0" destOrd="0" presId="urn:microsoft.com/office/officeart/2005/8/layout/process1"/>
    <dgm:cxn modelId="{8FA018C9-5228-4BC8-B234-6414D02DEA42}" srcId="{DBF1DBA0-EA75-4474-A414-D68A9F59BC20}" destId="{340B9CC3-F761-4D9B-A8FA-B6290DAC55F1}" srcOrd="0" destOrd="0" parTransId="{9BA372EA-72CA-47B4-AD40-AE862F4EAD47}" sibTransId="{7B2C6057-2DFB-4D33-9BC3-C5E2FA852CBF}"/>
    <dgm:cxn modelId="{7D7B1D4A-8901-4E0A-892F-DE77B80CDAA8}" type="presParOf" srcId="{0D423E3E-AFB9-4D4A-986C-4E560BB46B64}" destId="{FAFEEDA9-E3A5-4B0D-9585-1D0F1863709E}" srcOrd="0" destOrd="0" presId="urn:microsoft.com/office/officeart/2005/8/layout/process1"/>
    <dgm:cxn modelId="{D479E794-D8FF-4F6D-9237-3B1488BEAAAC}" type="presParOf" srcId="{0D423E3E-AFB9-4D4A-986C-4E560BB46B64}" destId="{905DA051-E397-4710-9304-E2CDC0B60D99}" srcOrd="1" destOrd="0" presId="urn:microsoft.com/office/officeart/2005/8/layout/process1"/>
    <dgm:cxn modelId="{74BC9A0C-27B9-43B4-A78E-5D295F43B525}" type="presParOf" srcId="{905DA051-E397-4710-9304-E2CDC0B60D99}" destId="{E2A873BC-FAA4-4353-B1D6-D0D315CC15FB}" srcOrd="0" destOrd="0" presId="urn:microsoft.com/office/officeart/2005/8/layout/process1"/>
    <dgm:cxn modelId="{248F367B-43E7-4E11-AE4D-C4BB8BBDAF1C}" type="presParOf" srcId="{0D423E3E-AFB9-4D4A-986C-4E560BB46B64}" destId="{4207AAC0-F9F8-48ED-8B1F-E480E3132B22}" srcOrd="2" destOrd="0" presId="urn:microsoft.com/office/officeart/2005/8/layout/process1"/>
    <dgm:cxn modelId="{7D98BE85-5271-4D29-B822-E47A5B11EA19}" type="presParOf" srcId="{0D423E3E-AFB9-4D4A-986C-4E560BB46B64}" destId="{8071F05C-577A-451F-8601-4E8020CBFEEB}" srcOrd="3" destOrd="0" presId="urn:microsoft.com/office/officeart/2005/8/layout/process1"/>
    <dgm:cxn modelId="{BF5906C5-00EE-41F7-BEF4-BE46285C44A3}" type="presParOf" srcId="{8071F05C-577A-451F-8601-4E8020CBFEEB}" destId="{7B7DF6A3-E9A0-4A05-8405-A107D00785EB}" srcOrd="0" destOrd="0" presId="urn:microsoft.com/office/officeart/2005/8/layout/process1"/>
    <dgm:cxn modelId="{FE40FFD2-803B-4316-BD7B-13246A80545C}" type="presParOf" srcId="{0D423E3E-AFB9-4D4A-986C-4E560BB46B64}" destId="{C67441EA-D059-45C1-9D15-DAE7C4B7467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EDA9-E3A5-4B0D-9585-1D0F1863709E}">
      <dsp:nvSpPr>
        <dsp:cNvPr id="0" name=""/>
        <dsp:cNvSpPr/>
      </dsp:nvSpPr>
      <dsp:spPr>
        <a:xfrm>
          <a:off x="5794" y="319776"/>
          <a:ext cx="1731949" cy="58453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The Debt Management Team prepares the budget journal, to load State and Local share of capital funding, authorized in the Bond Bill, and  requested in the BAN/Bond application to the designated appropriation.  The budget journal is approved by OST’s Finance Director.  Upon approval, the budget journal is submitted to OMB for processing</a:t>
          </a:r>
          <a:r>
            <a:rPr lang="en-US" sz="1400" kern="1200" dirty="0"/>
            <a:t>. </a:t>
          </a:r>
        </a:p>
      </dsp:txBody>
      <dsp:txXfrm>
        <a:off x="56521" y="370503"/>
        <a:ext cx="1630495" cy="5743876"/>
      </dsp:txXfrm>
    </dsp:sp>
    <dsp:sp modelId="{905DA051-E397-4710-9304-E2CDC0B60D99}">
      <dsp:nvSpPr>
        <dsp:cNvPr id="0" name=""/>
        <dsp:cNvSpPr/>
      </dsp:nvSpPr>
      <dsp:spPr>
        <a:xfrm>
          <a:off x="1910939" y="3079531"/>
          <a:ext cx="367173" cy="34158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10939" y="3147847"/>
        <a:ext cx="264698" cy="204950"/>
      </dsp:txXfrm>
    </dsp:sp>
    <dsp:sp modelId="{4207AAC0-F9F8-48ED-8B1F-E480E3132B22}">
      <dsp:nvSpPr>
        <dsp:cNvPr id="0" name=""/>
        <dsp:cNvSpPr/>
      </dsp:nvSpPr>
      <dsp:spPr>
        <a:xfrm>
          <a:off x="2430524" y="319776"/>
          <a:ext cx="1731949" cy="584533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OMB reviews and approves the budget journal, loads funding to the designated appropriation and notifies the Debt Management Team at OST.</a:t>
          </a:r>
        </a:p>
      </dsp:txBody>
      <dsp:txXfrm>
        <a:off x="2481251" y="370503"/>
        <a:ext cx="1630495" cy="5743876"/>
      </dsp:txXfrm>
    </dsp:sp>
    <dsp:sp modelId="{8071F05C-577A-451F-8601-4E8020CBFEEB}">
      <dsp:nvSpPr>
        <dsp:cNvPr id="0" name=""/>
        <dsp:cNvSpPr/>
      </dsp:nvSpPr>
      <dsp:spPr>
        <a:xfrm rot="93916">
          <a:off x="4327302" y="3060625"/>
          <a:ext cx="349705" cy="429523"/>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327322" y="3145097"/>
        <a:ext cx="244794" cy="257713"/>
      </dsp:txXfrm>
    </dsp:sp>
    <dsp:sp modelId="{C67441EA-D059-45C1-9D15-DAE7C4B7467A}">
      <dsp:nvSpPr>
        <dsp:cNvPr id="0" name=""/>
        <dsp:cNvSpPr/>
      </dsp:nvSpPr>
      <dsp:spPr>
        <a:xfrm>
          <a:off x="4822048" y="385127"/>
          <a:ext cx="1731949" cy="584533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The Debt Management Team verifies that funds are loaded to the designated appropriation and notifies the SD that funding is available for capital expenditures</a:t>
          </a:r>
          <a:r>
            <a:rPr lang="en-US" sz="1200" kern="1200" baseline="0" dirty="0"/>
            <a:t>.</a:t>
          </a:r>
        </a:p>
      </dsp:txBody>
      <dsp:txXfrm>
        <a:off x="4872775" y="435854"/>
        <a:ext cx="1630495" cy="57438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DD8C6-3DA7-EE00-7D5B-3D76701CDD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62C65-8BDE-5B80-A785-FFF70F1AA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2E868-6589-4E32-8F40-5701D4D58BE9}" type="datetimeFigureOut">
              <a:rPr lang="en-US" smtClean="0"/>
              <a:t>2/23/2024</a:t>
            </a:fld>
            <a:endParaRPr lang="en-US"/>
          </a:p>
        </p:txBody>
      </p:sp>
      <p:sp>
        <p:nvSpPr>
          <p:cNvPr id="4" name="Footer Placeholder 3">
            <a:extLst>
              <a:ext uri="{FF2B5EF4-FFF2-40B4-BE49-F238E27FC236}">
                <a16:creationId xmlns:a16="http://schemas.microsoft.com/office/drawing/2014/main" id="{5B237F28-98E3-A174-A47B-D06E2CEDF7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943A9E-017B-3841-C443-72BD4FDEA0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633B0-695C-46E5-A4EB-D3D860AC435C}" type="slidenum">
              <a:rPr lang="en-US" smtClean="0"/>
              <a:t>‹#›</a:t>
            </a:fld>
            <a:endParaRPr lang="en-US"/>
          </a:p>
        </p:txBody>
      </p:sp>
    </p:spTree>
    <p:extLst>
      <p:ext uri="{BB962C8B-B14F-4D97-AF65-F5344CB8AC3E}">
        <p14:creationId xmlns:p14="http://schemas.microsoft.com/office/powerpoint/2010/main" val="1798033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C67CC-2C89-4084-A4AD-2772122FFEAA}"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A0BA7-B1E2-49F5-A4E4-EC6B247B0AF3}" type="slidenum">
              <a:rPr lang="en-US" smtClean="0"/>
              <a:t>‹#›</a:t>
            </a:fld>
            <a:endParaRPr lang="en-US"/>
          </a:p>
        </p:txBody>
      </p:sp>
    </p:spTree>
    <p:extLst>
      <p:ext uri="{BB962C8B-B14F-4D97-AF65-F5344CB8AC3E}">
        <p14:creationId xmlns:p14="http://schemas.microsoft.com/office/powerpoint/2010/main" val="259624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A0BA7-B1E2-49F5-A4E4-EC6B247B0AF3}" type="slidenum">
              <a:rPr lang="en-US" smtClean="0"/>
              <a:t>1</a:t>
            </a:fld>
            <a:endParaRPr lang="en-US"/>
          </a:p>
        </p:txBody>
      </p:sp>
    </p:spTree>
    <p:extLst>
      <p:ext uri="{BB962C8B-B14F-4D97-AF65-F5344CB8AC3E}">
        <p14:creationId xmlns:p14="http://schemas.microsoft.com/office/powerpoint/2010/main" val="1036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CD8B-473C-19FB-4B1A-DB30238B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414591-9ABA-73B5-D92D-15DFBA5CC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24FBAF-EB4F-1A19-4824-D9735E09676B}"/>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88BD5A62-306A-7EAB-B982-F42ED2080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A9E9F-454F-E073-8C46-88AC80513BEF}"/>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304857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C9A8-7DE2-F0F9-891F-2014A4D548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E04D2-314C-9834-53F3-E4F2763C92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76C9F-A031-6829-1ACB-198BBB51AB69}"/>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E6A49AD7-0D37-39D1-113B-6B73F66F3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3D794-837F-5843-4913-CB044A6599AA}"/>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94801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5B901-40E5-7966-C86E-2D0AA240F5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0C39BA-CC17-E8E8-9022-A4C5AC38C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37E6A-E577-DBC7-34B6-2D2997A96118}"/>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5680AFE1-7A4C-A619-FA30-E0026BC09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98684-1C24-37C2-AFE5-7330D39A5734}"/>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164785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944E-A33A-6740-E9CC-7B7740093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2B4F3-CB0F-858F-BA43-897A4D277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74F30-8359-A5F2-3092-0E5B5D8A9658}"/>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BA875256-F78B-D363-F10A-280A4C586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E1F6F-E05A-9AAC-0656-7BB34EED7FD6}"/>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155431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3FC2-6CD1-BEDF-4527-EE87D5C41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F3F2F5-A468-4735-A7D2-CD6400F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A4E49-55D1-E2BF-C922-C759FB313EA7}"/>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1AE95BC2-AFBD-C90E-BDDC-0A00ADA6B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D6C9-A563-9BB6-095C-9A97844BFBED}"/>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414214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A401-C014-E4FD-E3DF-21B535603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760A3-9A86-59EC-46F7-D89767B43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0132E-F891-03CC-5132-52CC09B2AF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E7149-EB6E-A169-76DC-6367813E11EF}"/>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6" name="Footer Placeholder 5">
            <a:extLst>
              <a:ext uri="{FF2B5EF4-FFF2-40B4-BE49-F238E27FC236}">
                <a16:creationId xmlns:a16="http://schemas.microsoft.com/office/drawing/2014/main" id="{23C00EAA-1907-AE67-CBA9-2431AFC45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A95F0-C26A-223C-EA86-625E8CBADF94}"/>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17266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35E3-B1EB-1651-E4D6-E0D8ED1C6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24DEE-AA95-1DE9-6CF2-BE750D4DB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153A0F-CBAA-9578-A148-11FE25E28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0D3F5-27CB-CECE-211D-565A4DE24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7266C-5561-9C1E-BD59-77B3C25E5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C29B3-CA3C-A5F2-83F8-1AC62DB2A103}"/>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8" name="Footer Placeholder 7">
            <a:extLst>
              <a:ext uri="{FF2B5EF4-FFF2-40B4-BE49-F238E27FC236}">
                <a16:creationId xmlns:a16="http://schemas.microsoft.com/office/drawing/2014/main" id="{D8F1769D-984C-6655-FD21-CF154E665F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45F00-E85B-AE28-0E63-9CBBEC11806F}"/>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345817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43FD-8F68-2638-411D-42C67E27B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E166F-3F36-6441-A4A9-2F25D66C5488}"/>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4" name="Footer Placeholder 3">
            <a:extLst>
              <a:ext uri="{FF2B5EF4-FFF2-40B4-BE49-F238E27FC236}">
                <a16:creationId xmlns:a16="http://schemas.microsoft.com/office/drawing/2014/main" id="{5B5875BE-2030-4C3E-1B6F-6595B2751E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5B503-9FA1-BAD6-193A-FFE256968D45}"/>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38119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E27D7-2EB7-635A-F531-54633D27E89C}"/>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3" name="Footer Placeholder 2">
            <a:extLst>
              <a:ext uri="{FF2B5EF4-FFF2-40B4-BE49-F238E27FC236}">
                <a16:creationId xmlns:a16="http://schemas.microsoft.com/office/drawing/2014/main" id="{93D21A04-2A90-B636-4EBB-A9D06FF44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BF6B64-7E08-7BF5-6E1E-056B642B5B37}"/>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387465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FDDA-0DFC-9B5D-C0C2-316D288DF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F35E9B-19A8-8EED-C42E-C429B47DF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A84A0-7164-DFD7-3382-E5BDD14A0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6A678-24FF-0696-7217-9000CF1CBB31}"/>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6" name="Footer Placeholder 5">
            <a:extLst>
              <a:ext uri="{FF2B5EF4-FFF2-40B4-BE49-F238E27FC236}">
                <a16:creationId xmlns:a16="http://schemas.microsoft.com/office/drawing/2014/main" id="{D916D671-DF25-0687-208C-BEFCAFFB8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19248-F478-27A1-FC74-F6FAA75A67F9}"/>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101455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49C6-4035-C810-7628-95CDCB684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603DF-BB8D-9DD1-A575-0E5C12655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6E275A-446D-94D0-7395-4FEE98482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BEFB9-96FE-9827-B04A-2661F250C1FA}"/>
              </a:ext>
            </a:extLst>
          </p:cNvPr>
          <p:cNvSpPr>
            <a:spLocks noGrp="1"/>
          </p:cNvSpPr>
          <p:nvPr>
            <p:ph type="dt" sz="half" idx="10"/>
          </p:nvPr>
        </p:nvSpPr>
        <p:spPr/>
        <p:txBody>
          <a:bodyPr/>
          <a:lstStyle/>
          <a:p>
            <a:fld id="{6A7B6A03-8141-4B46-A0C9-0C57ECB75DB5}" type="datetimeFigureOut">
              <a:rPr lang="en-US" smtClean="0"/>
              <a:t>2/23/2024</a:t>
            </a:fld>
            <a:endParaRPr lang="en-US"/>
          </a:p>
        </p:txBody>
      </p:sp>
      <p:sp>
        <p:nvSpPr>
          <p:cNvPr id="6" name="Footer Placeholder 5">
            <a:extLst>
              <a:ext uri="{FF2B5EF4-FFF2-40B4-BE49-F238E27FC236}">
                <a16:creationId xmlns:a16="http://schemas.microsoft.com/office/drawing/2014/main" id="{092C9D77-83F8-9BD3-07CD-E99315FFC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7A949-725B-FE0C-BCFC-50B6EDDBA741}"/>
              </a:ext>
            </a:extLst>
          </p:cNvPr>
          <p:cNvSpPr>
            <a:spLocks noGrp="1"/>
          </p:cNvSpPr>
          <p:nvPr>
            <p:ph type="sldNum" sz="quarter" idx="12"/>
          </p:nvPr>
        </p:nvSpPr>
        <p:spPr/>
        <p:txBody>
          <a:bodyPr/>
          <a:lstStyle/>
          <a:p>
            <a:fld id="{D6E84CF1-FC60-491D-8C58-4B33BAFB696A}" type="slidenum">
              <a:rPr lang="en-US" smtClean="0"/>
              <a:t>‹#›</a:t>
            </a:fld>
            <a:endParaRPr lang="en-US"/>
          </a:p>
        </p:txBody>
      </p:sp>
    </p:spTree>
    <p:extLst>
      <p:ext uri="{BB962C8B-B14F-4D97-AF65-F5344CB8AC3E}">
        <p14:creationId xmlns:p14="http://schemas.microsoft.com/office/powerpoint/2010/main" val="158950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66FAD-533A-EE29-C695-8D5E16A66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93B1E-41FA-5E9A-571A-AD1D73452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61FF6-3CB2-15D0-3A0A-A763F9F11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B6A03-8141-4B46-A0C9-0C57ECB75DB5}" type="datetimeFigureOut">
              <a:rPr lang="en-US" smtClean="0"/>
              <a:t>2/23/2024</a:t>
            </a:fld>
            <a:endParaRPr lang="en-US"/>
          </a:p>
        </p:txBody>
      </p:sp>
      <p:sp>
        <p:nvSpPr>
          <p:cNvPr id="5" name="Footer Placeholder 4">
            <a:extLst>
              <a:ext uri="{FF2B5EF4-FFF2-40B4-BE49-F238E27FC236}">
                <a16:creationId xmlns:a16="http://schemas.microsoft.com/office/drawing/2014/main" id="{9836966B-4115-D27C-DCAC-56CDCDBBE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71945C-9A8D-D7B3-7E93-F0D300EA4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84CF1-FC60-491D-8C58-4B33BAFB696A}" type="slidenum">
              <a:rPr lang="en-US" smtClean="0"/>
              <a:t>‹#›</a:t>
            </a:fld>
            <a:endParaRPr lang="en-US"/>
          </a:p>
        </p:txBody>
      </p:sp>
    </p:spTree>
    <p:extLst>
      <p:ext uri="{BB962C8B-B14F-4D97-AF65-F5344CB8AC3E}">
        <p14:creationId xmlns:p14="http://schemas.microsoft.com/office/powerpoint/2010/main" val="106813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rveymonkey.com/r/9Q852Y8" TargetMode="External"/><Relationship Id="rId2" Type="http://schemas.openxmlformats.org/officeDocument/2006/relationships/hyperlink" Target="http://de.gov/DebtMgm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treasurer.delaware.gov/forms-documents-library/" TargetMode="External"/><Relationship Id="rId2" Type="http://schemas.openxmlformats.org/officeDocument/2006/relationships/hyperlink" Target="https://treasurer.delaware.gov/debt-cash-management/" TargetMode="External"/><Relationship Id="rId1" Type="http://schemas.openxmlformats.org/officeDocument/2006/relationships/slideLayout" Target="../slideLayouts/slideLayout6.xml"/><Relationship Id="rId5" Type="http://schemas.openxmlformats.org/officeDocument/2006/relationships/hyperlink" Target="https://treasurer.delaware.gov/ban_bond_changes/" TargetMode="External"/><Relationship Id="rId4" Type="http://schemas.openxmlformats.org/officeDocument/2006/relationships/hyperlink" Target="https://treasurer.delaware.gov/wp-content/uploads/sites/55/2017/05/BondAnticipationNoteForm-copy.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4038600" y="1939159"/>
            <a:ext cx="7644627" cy="2751086"/>
          </a:xfrm>
        </p:spPr>
        <p:txBody>
          <a:bodyPr>
            <a:normAutofit/>
          </a:bodyPr>
          <a:lstStyle/>
          <a:p>
            <a:pPr algn="r"/>
            <a:r>
              <a:rPr lang="en-US" dirty="0"/>
              <a:t>*New* BAN/Bond Application Intake Process</a:t>
            </a:r>
            <a:endParaRPr lang="en-US"/>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4038600" y="4782320"/>
            <a:ext cx="7644627" cy="1329443"/>
          </a:xfrm>
        </p:spPr>
        <p:txBody>
          <a:bodyPr>
            <a:normAutofit lnSpcReduction="10000"/>
          </a:bodyPr>
          <a:lstStyle/>
          <a:p>
            <a:r>
              <a:rPr lang="en-US" dirty="0"/>
              <a:t>Office of the State Treasurer Debt Management Workshop</a:t>
            </a:r>
          </a:p>
          <a:p>
            <a:r>
              <a:rPr lang="en-US" dirty="0"/>
              <a:t>Friday, February 2, 2024</a:t>
            </a:r>
          </a:p>
          <a:p>
            <a:r>
              <a:rPr lang="en-US" dirty="0"/>
              <a:t>1:30 pm - 2:30 pm</a:t>
            </a:r>
          </a:p>
          <a:p>
            <a:pPr algn="r"/>
            <a:endParaRPr lang="en-US" dirty="0"/>
          </a:p>
        </p:txBody>
      </p:sp>
    </p:spTree>
    <p:extLst>
      <p:ext uri="{BB962C8B-B14F-4D97-AF65-F5344CB8AC3E}">
        <p14:creationId xmlns:p14="http://schemas.microsoft.com/office/powerpoint/2010/main" val="28915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5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38265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693683" y="872329"/>
            <a:ext cx="11046372" cy="4723601"/>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Continued…What supporting documents are required to submit the BAN/Bond application in Service Now for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Copy of the ballot used in the special election</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Copy of the election results issued by the Department of Election under 14 Del. C. § 1083(d)(2)</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 Affidavit of publication or other documentation establishing that, as required by 14 Del. C. § 2123(b), the Department of Elections publicly declared the election results within 10 days of the certification of the results of the referendum </a:t>
            </a: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dirty="0">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6. Do I have to complete an application if my school district’s project is 100% State funded?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Funding is loaded by the Office of Management and Budget.  Please contact your assigned OMB Budget Analyst for assistance.</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02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38265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666788" y="1162050"/>
            <a:ext cx="11046372" cy="2854243"/>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7. Is a BAN/Bond application required to receive funding for the school district’s project market pressure expenditures?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School districts will follow the existing process required to receive capital funding for capital improvement projects </a:t>
            </a:r>
            <a:r>
              <a:rPr lang="en-US">
                <a:latin typeface="Calibri" panose="020F0502020204030204" pitchFamily="34" charset="0"/>
                <a:ea typeface="Calibri" panose="020F0502020204030204" pitchFamily="34" charset="0"/>
                <a:cs typeface="Times New Roman" panose="02020603050405020304" pitchFamily="18" charset="0"/>
              </a:rPr>
              <a:t>– please refer to Frequently Asked Question </a:t>
            </a:r>
            <a:r>
              <a:rPr lang="en-US" dirty="0">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dirty="0">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Does my school district have to apply for the entire local share amount authorized in the bond bill?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 BAN or Bond application received for less than the State and local share amounts authorized in the bond bill (partial) will not be accepted.</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94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66955" y="6061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294289" y="451974"/>
            <a:ext cx="11603421" cy="5653151"/>
          </a:xfrm>
          <a:prstGeom prst="rect">
            <a:avLst/>
          </a:prstGeom>
          <a:noFill/>
        </p:spPr>
        <p:txBody>
          <a:bodyPr wrap="square" rtlCol="0">
            <a:spAutoFit/>
          </a:bodyPr>
          <a:lstStyle/>
          <a:p>
            <a:pPr marL="0" marR="0">
              <a:lnSpc>
                <a:spcPct val="107000"/>
              </a:lnSpc>
              <a:spcBef>
                <a:spcPts val="0"/>
              </a:spcBef>
              <a:spcAft>
                <a:spcPts val="800"/>
              </a:spcAft>
            </a:pPr>
            <a:r>
              <a:rPr lang="en-US" dirty="0">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What if my school doesn’t hold referenda for capital 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referendum is not required for you school district to raise monies for capital projects, please use the date 01/01/1900 for the referendum date. </a:t>
            </a:r>
          </a:p>
          <a:p>
            <a:pPr marL="0" marR="0">
              <a:lnSpc>
                <a:spcPct val="107000"/>
              </a:lnSpc>
              <a:spcBef>
                <a:spcPts val="0"/>
              </a:spcBef>
              <a:spcAft>
                <a:spcPts val="800"/>
              </a:spcAft>
            </a:pPr>
            <a:r>
              <a:rPr lang="en-US" dirty="0">
                <a:ln>
                  <a:noFill/>
                </a:ln>
                <a:solidFill>
                  <a:srgbClr val="4472C4"/>
                </a:solidFill>
                <a:latin typeface="Calibri" panose="020F0502020204030204" pitchFamily="34" charset="0"/>
                <a:ea typeface="Calibri" panose="020F0502020204030204" pitchFamily="34" charset="0"/>
                <a:cs typeface="Times New Roman" panose="02020603050405020304" pitchFamily="18" charset="0"/>
              </a:rPr>
              <a:t>10. </a:t>
            </a: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Is there a deadline to submit my BAN/Bond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Applications must be received by December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unless otherwise specified by the Office of the State Treasurer.</a:t>
            </a:r>
          </a:p>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11. How can I get debt service reports for my school district or organization?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request can be submitted via Service Now to request reports from the OST at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http://de.gov/DebtMgmt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Requests will be prioritized in the order received.</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Customer Service Survey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service surveys help us make your experience better. Please complete our Customer Service Survey.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https://www.surveymonkey.com/r/9Q852Y8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0F287DE-8DDA-08C5-AD54-A18C8ACAF322}"/>
              </a:ext>
            </a:extLst>
          </p:cNvPr>
          <p:cNvSpPr txBox="1"/>
          <p:nvPr/>
        </p:nvSpPr>
        <p:spPr>
          <a:xfrm>
            <a:off x="1524003" y="1999615"/>
            <a:ext cx="9144000" cy="2764028"/>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7200" b="1" dirty="0">
                <a:latin typeface="+mj-lt"/>
                <a:ea typeface="+mj-ea"/>
                <a:cs typeface="+mj-cs"/>
              </a:rPr>
              <a:t>INSTRUCTIONS</a:t>
            </a:r>
            <a:r>
              <a:rPr lang="en-US" sz="7200" dirty="0">
                <a:latin typeface="+mj-lt"/>
                <a:ea typeface="+mj-ea"/>
                <a:cs typeface="+mj-cs"/>
              </a:rPr>
              <a:t> BAN/Bond Application Intake</a:t>
            </a:r>
            <a:endParaRPr lang="en-US" sz="72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2600" kern="1200">
                <a:solidFill>
                  <a:schemeClr val="tx1"/>
                </a:solidFill>
                <a:latin typeface="+mn-lt"/>
                <a:ea typeface="+mn-ea"/>
                <a:cs typeface="+mn-cs"/>
              </a:rPr>
              <a:t>Office of the State Treasurer Debt Management Workshop</a:t>
            </a:r>
          </a:p>
        </p:txBody>
      </p:sp>
      <p:sp>
        <p:nvSpPr>
          <p:cNvPr id="38" name="Rectangle 3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2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6F3EE-155B-67D3-2A6E-6D76042FAFDF}"/>
              </a:ext>
            </a:extLst>
          </p:cNvPr>
          <p:cNvPicPr>
            <a:picLocks noChangeAspect="1"/>
          </p:cNvPicPr>
          <p:nvPr/>
        </p:nvPicPr>
        <p:blipFill rotWithShape="1">
          <a:blip r:embed="rId2"/>
          <a:srcRect l="2483" r="3382" b="2"/>
          <a:stretch/>
        </p:blipFill>
        <p:spPr>
          <a:xfrm>
            <a:off x="5379459" y="185555"/>
            <a:ext cx="6816673" cy="6589553"/>
          </a:xfrm>
          <a:prstGeom prst="rect">
            <a:avLst/>
          </a:prstGeom>
        </p:spPr>
      </p:pic>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DD1B75B-DEE4-AD81-0D83-A481F90501E3}"/>
              </a:ext>
            </a:extLst>
          </p:cNvPr>
          <p:cNvPicPr>
            <a:picLocks noChangeAspect="1"/>
          </p:cNvPicPr>
          <p:nvPr/>
        </p:nvPicPr>
        <p:blipFill>
          <a:blip r:embed="rId2"/>
          <a:stretch>
            <a:fillRect/>
          </a:stretch>
        </p:blipFill>
        <p:spPr>
          <a:xfrm>
            <a:off x="5293711" y="435631"/>
            <a:ext cx="6711368" cy="5307490"/>
          </a:xfrm>
          <a:prstGeom prst="rect">
            <a:avLst/>
          </a:prstGeom>
        </p:spPr>
      </p:pic>
    </p:spTree>
    <p:extLst>
      <p:ext uri="{BB962C8B-B14F-4D97-AF65-F5344CB8AC3E}">
        <p14:creationId xmlns:p14="http://schemas.microsoft.com/office/powerpoint/2010/main" val="21942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E9A5B2-0CCB-CC0B-825A-D24AB863D6E7}"/>
              </a:ext>
            </a:extLst>
          </p:cNvPr>
          <p:cNvPicPr>
            <a:picLocks noChangeAspect="1"/>
          </p:cNvPicPr>
          <p:nvPr/>
        </p:nvPicPr>
        <p:blipFill>
          <a:blip r:embed="rId2"/>
          <a:stretch>
            <a:fillRect/>
          </a:stretch>
        </p:blipFill>
        <p:spPr>
          <a:xfrm>
            <a:off x="5486512" y="182596"/>
            <a:ext cx="5694158" cy="6492803"/>
          </a:xfrm>
          <a:prstGeom prst="rect">
            <a:avLst/>
          </a:prstGeom>
        </p:spPr>
      </p:pic>
    </p:spTree>
    <p:extLst>
      <p:ext uri="{BB962C8B-B14F-4D97-AF65-F5344CB8AC3E}">
        <p14:creationId xmlns:p14="http://schemas.microsoft.com/office/powerpoint/2010/main" val="411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03A9815-1D60-6616-D6DD-2DD030CB616A}"/>
              </a:ext>
            </a:extLst>
          </p:cNvPr>
          <p:cNvPicPr>
            <a:picLocks noChangeAspect="1"/>
          </p:cNvPicPr>
          <p:nvPr/>
        </p:nvPicPr>
        <p:blipFill>
          <a:blip r:embed="rId2"/>
          <a:stretch>
            <a:fillRect/>
          </a:stretch>
        </p:blipFill>
        <p:spPr>
          <a:xfrm>
            <a:off x="5272088" y="795508"/>
            <a:ext cx="6669308" cy="5463778"/>
          </a:xfrm>
          <a:prstGeom prst="rect">
            <a:avLst/>
          </a:prstGeom>
        </p:spPr>
      </p:pic>
    </p:spTree>
    <p:extLst>
      <p:ext uri="{BB962C8B-B14F-4D97-AF65-F5344CB8AC3E}">
        <p14:creationId xmlns:p14="http://schemas.microsoft.com/office/powerpoint/2010/main" val="1082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Arrow: Up 5">
            <a:extLst>
              <a:ext uri="{FF2B5EF4-FFF2-40B4-BE49-F238E27FC236}">
                <a16:creationId xmlns:a16="http://schemas.microsoft.com/office/drawing/2014/main" id="{B3455A75-428F-586E-2FC1-CE1C1A74DDBE}"/>
              </a:ext>
            </a:extLst>
          </p:cNvPr>
          <p:cNvSpPr/>
          <p:nvPr/>
        </p:nvSpPr>
        <p:spPr>
          <a:xfrm>
            <a:off x="5858821" y="6129530"/>
            <a:ext cx="237179" cy="39413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B69931A2-4F56-5A95-6447-B7E50ED9F44D}"/>
              </a:ext>
            </a:extLst>
          </p:cNvPr>
          <p:cNvSpPr/>
          <p:nvPr/>
        </p:nvSpPr>
        <p:spPr>
          <a:xfrm>
            <a:off x="11403725" y="5322708"/>
            <a:ext cx="251068" cy="4204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369A18-9449-8D3F-5C63-A56F96248B65}"/>
              </a:ext>
            </a:extLst>
          </p:cNvPr>
          <p:cNvPicPr>
            <a:picLocks noChangeAspect="1"/>
          </p:cNvPicPr>
          <p:nvPr/>
        </p:nvPicPr>
        <p:blipFill>
          <a:blip r:embed="rId2"/>
          <a:stretch>
            <a:fillRect/>
          </a:stretch>
        </p:blipFill>
        <p:spPr>
          <a:xfrm>
            <a:off x="5379459" y="334334"/>
            <a:ext cx="6609425" cy="4058990"/>
          </a:xfrm>
          <a:prstGeom prst="rect">
            <a:avLst/>
          </a:prstGeom>
        </p:spPr>
      </p:pic>
      <p:pic>
        <p:nvPicPr>
          <p:cNvPr id="9" name="Picture 8">
            <a:extLst>
              <a:ext uri="{FF2B5EF4-FFF2-40B4-BE49-F238E27FC236}">
                <a16:creationId xmlns:a16="http://schemas.microsoft.com/office/drawing/2014/main" id="{E98D2693-47AF-3145-8869-EDA31095BC59}"/>
              </a:ext>
            </a:extLst>
          </p:cNvPr>
          <p:cNvPicPr>
            <a:picLocks noChangeAspect="1"/>
          </p:cNvPicPr>
          <p:nvPr/>
        </p:nvPicPr>
        <p:blipFill>
          <a:blip r:embed="rId3"/>
          <a:stretch>
            <a:fillRect/>
          </a:stretch>
        </p:blipFill>
        <p:spPr>
          <a:xfrm>
            <a:off x="5379459" y="4393324"/>
            <a:ext cx="6609425" cy="1755108"/>
          </a:xfrm>
          <a:prstGeom prst="rect">
            <a:avLst/>
          </a:prstGeom>
        </p:spPr>
      </p:pic>
    </p:spTree>
    <p:extLst>
      <p:ext uri="{BB962C8B-B14F-4D97-AF65-F5344CB8AC3E}">
        <p14:creationId xmlns:p14="http://schemas.microsoft.com/office/powerpoint/2010/main" val="394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Instructions – Service Now &amp; Adobe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923F866-AC5B-4F07-6FA3-9F3308FD244D}"/>
              </a:ext>
            </a:extLst>
          </p:cNvPr>
          <p:cNvSpPr txBox="1"/>
          <p:nvPr/>
        </p:nvSpPr>
        <p:spPr>
          <a:xfrm>
            <a:off x="5272088" y="487248"/>
            <a:ext cx="6825319" cy="6463308"/>
          </a:xfrm>
          <a:prstGeom prst="rect">
            <a:avLst/>
          </a:prstGeom>
          <a:noFill/>
        </p:spPr>
        <p:txBody>
          <a:bodyPr wrap="square" rtlCol="0">
            <a:spAutoFit/>
          </a:bodyPr>
          <a:lstStyle/>
          <a:p>
            <a:pPr marL="285750" indent="-285750">
              <a:buFont typeface="Arial" panose="020B0604020202020204" pitchFamily="34" charset="0"/>
              <a:buChar char="•"/>
            </a:pPr>
            <a:r>
              <a:rPr lang="en-US" dirty="0"/>
              <a:t>After completion of fields 1-11 of the online BAN/Bond application, by the school district (SD) the form will be submitted to OST via Service Now. Please ensure that all requested and applicable documentation, including the Bond Anticipation Note is attached in ServiceNow.  Your application cannot be processed without these documents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Debt Management Team will review the information for basic accuracy and copy and paste information to the AdobeSign BAN/Bond application document.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completed AdobeSign BAN/Bond application will be sent to the SD for verification and electronic signature.</a:t>
            </a:r>
          </a:p>
          <a:p>
            <a:endParaRPr lang="en-US" dirty="0"/>
          </a:p>
          <a:p>
            <a:pPr marL="285750" indent="-285750">
              <a:buFont typeface="Arial" panose="020B0604020202020204" pitchFamily="34" charset="0"/>
              <a:buChar char="•"/>
            </a:pPr>
            <a:r>
              <a:rPr lang="en-US" dirty="0"/>
              <a:t>Upon receipt of the electronically signed AdobeSign BAN/Bond application, the application will be moved to: (1) OST’s Deputy Attorney Journal (DAG) for signature, (2) OST’s Finance Director, (3) budget journal will be completed and forwarded to OMB to load funding to the FSF appropriation, (4) OST will notify the SD when funding is available for expense processing.</a:t>
            </a:r>
          </a:p>
          <a:p>
            <a:pPr marL="285750" indent="-285750">
              <a:buFont typeface="Arial" panose="020B0604020202020204" pitchFamily="34" charset="0"/>
              <a:buChar char="•"/>
            </a:pPr>
            <a:r>
              <a:rPr lang="en-US" dirty="0"/>
              <a:t>After the bond sale closes, OST will send the bond certificate to the SD for signature.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167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532426" y="111240"/>
            <a:ext cx="1219197" cy="333682"/>
          </a:xfrm>
        </p:spPr>
        <p:txBody>
          <a:bodyPr anchor="t">
            <a:normAutofit fontScale="90000"/>
          </a:bodyPr>
          <a:lstStyle/>
          <a:p>
            <a:pPr algn="l">
              <a:lnSpc>
                <a:spcPct val="100000"/>
              </a:lnSpc>
            </a:pPr>
            <a:r>
              <a:rPr lang="en-US" sz="2000" b="1" dirty="0">
                <a:latin typeface="+mn-lt"/>
              </a:rPr>
              <a:t>AGENDA</a:t>
            </a: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617F4DE-2111-81C2-A83A-6E7A8DA10008}"/>
              </a:ext>
            </a:extLst>
          </p:cNvPr>
          <p:cNvSpPr txBox="1"/>
          <p:nvPr/>
        </p:nvSpPr>
        <p:spPr>
          <a:xfrm>
            <a:off x="515006" y="669125"/>
            <a:ext cx="1116198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Welcome to School Finance Directors &amp; Office of Management and Budget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Introductions – Office of the State Treasurer Staff &amp; Office of Management and Budget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Bond Sale Timeline – FY24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BAN/Bond FAQs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BAN/Bond Application Instructions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Back Office &amp; Reporting Procedures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Questions</a:t>
            </a:r>
            <a:endParaRPr lang="en-US" sz="2000" dirty="0"/>
          </a:p>
          <a:p>
            <a:pPr marL="285750" indent="-285750">
              <a:buFont typeface="Arial" panose="020B0604020202020204" pitchFamily="34" charset="0"/>
              <a:buChar char="•"/>
            </a:pPr>
            <a:endParaRPr lang="en-US" dirty="0"/>
          </a:p>
        </p:txBody>
      </p:sp>
      <p:pic>
        <p:nvPicPr>
          <p:cNvPr id="22" name="Graphic 21" descr="Questions outline">
            <a:extLst>
              <a:ext uri="{FF2B5EF4-FFF2-40B4-BE49-F238E27FC236}">
                <a16:creationId xmlns:a16="http://schemas.microsoft.com/office/drawing/2014/main" id="{8106480F-E6C1-B1C8-21CF-51692ADE75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5649" y="4937558"/>
            <a:ext cx="644463" cy="644463"/>
          </a:xfrm>
          <a:prstGeom prst="rect">
            <a:avLst/>
          </a:prstGeom>
        </p:spPr>
      </p:pic>
    </p:spTree>
    <p:extLst>
      <p:ext uri="{BB962C8B-B14F-4D97-AF65-F5344CB8AC3E}">
        <p14:creationId xmlns:p14="http://schemas.microsoft.com/office/powerpoint/2010/main" val="12783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fontScale="90000"/>
          </a:bodyPr>
          <a:lstStyle/>
          <a:p>
            <a:r>
              <a:rPr lang="en-US" sz="3800" b="1" dirty="0">
                <a:solidFill>
                  <a:srgbClr val="FFFFFF"/>
                </a:solidFill>
                <a:latin typeface="+mn-lt"/>
              </a:rPr>
              <a:t>Instructions – Service Now &amp; Adobe – Bond Anticipation Note (BAN)</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rrow: Up 3">
            <a:extLst>
              <a:ext uri="{FF2B5EF4-FFF2-40B4-BE49-F238E27FC236}">
                <a16:creationId xmlns:a16="http://schemas.microsoft.com/office/drawing/2014/main" id="{E75602B5-967D-EA18-DEB7-D8556861D970}"/>
              </a:ext>
            </a:extLst>
          </p:cNvPr>
          <p:cNvSpPr/>
          <p:nvPr/>
        </p:nvSpPr>
        <p:spPr>
          <a:xfrm>
            <a:off x="5858821" y="6344316"/>
            <a:ext cx="237179" cy="40857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5F635F3-F2A4-4B37-4336-901758622892}"/>
              </a:ext>
            </a:extLst>
          </p:cNvPr>
          <p:cNvPicPr>
            <a:picLocks noChangeAspect="1"/>
          </p:cNvPicPr>
          <p:nvPr/>
        </p:nvPicPr>
        <p:blipFill>
          <a:blip r:embed="rId2"/>
          <a:stretch>
            <a:fillRect/>
          </a:stretch>
        </p:blipFill>
        <p:spPr>
          <a:xfrm>
            <a:off x="5379459" y="105105"/>
            <a:ext cx="6398852" cy="6687460"/>
          </a:xfrm>
          <a:prstGeom prst="rect">
            <a:avLst/>
          </a:prstGeom>
        </p:spPr>
      </p:pic>
    </p:spTree>
    <p:extLst>
      <p:ext uri="{BB962C8B-B14F-4D97-AF65-F5344CB8AC3E}">
        <p14:creationId xmlns:p14="http://schemas.microsoft.com/office/powerpoint/2010/main" val="37907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fontScale="90000"/>
          </a:bodyPr>
          <a:lstStyle/>
          <a:p>
            <a:r>
              <a:rPr lang="en-US" sz="3800" b="1" dirty="0">
                <a:solidFill>
                  <a:srgbClr val="FFFFFF"/>
                </a:solidFill>
                <a:latin typeface="+mn-lt"/>
              </a:rPr>
              <a:t>Instructions – Service Now &amp; Adobe – Bond Anticipation Note (BAN)</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7586E8-521E-7013-FEB0-DA3CA458A353}"/>
              </a:ext>
            </a:extLst>
          </p:cNvPr>
          <p:cNvPicPr>
            <a:picLocks noChangeAspect="1"/>
          </p:cNvPicPr>
          <p:nvPr/>
        </p:nvPicPr>
        <p:blipFill>
          <a:blip r:embed="rId2"/>
          <a:stretch>
            <a:fillRect/>
          </a:stretch>
        </p:blipFill>
        <p:spPr>
          <a:xfrm>
            <a:off x="6334147" y="-4"/>
            <a:ext cx="4656667" cy="6858000"/>
          </a:xfrm>
          <a:prstGeom prst="rect">
            <a:avLst/>
          </a:prstGeom>
        </p:spPr>
      </p:pic>
    </p:spTree>
    <p:extLst>
      <p:ext uri="{BB962C8B-B14F-4D97-AF65-F5344CB8AC3E}">
        <p14:creationId xmlns:p14="http://schemas.microsoft.com/office/powerpoint/2010/main" val="42556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0F287DE-8DDA-08C5-AD54-A18C8ACAF322}"/>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kern="1200" dirty="0">
                <a:solidFill>
                  <a:schemeClr val="tx1"/>
                </a:solidFill>
                <a:latin typeface="+mj-lt"/>
                <a:ea typeface="+mj-ea"/>
                <a:cs typeface="+mj-cs"/>
              </a:rPr>
              <a:t>Back Office Procedures &amp; Reporting</a:t>
            </a: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2600" kern="1200">
                <a:solidFill>
                  <a:schemeClr val="tx1"/>
                </a:solidFill>
                <a:latin typeface="+mn-lt"/>
                <a:ea typeface="+mn-ea"/>
                <a:cs typeface="+mn-cs"/>
              </a:rPr>
              <a:t>Office of the State Treasurer Debt Management Workshop</a:t>
            </a:r>
          </a:p>
        </p:txBody>
      </p:sp>
      <p:sp>
        <p:nvSpPr>
          <p:cNvPr id="38" name="Rectangle 3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fontScale="90000"/>
          </a:bodyPr>
          <a:lstStyle/>
          <a:p>
            <a:r>
              <a:rPr lang="en-US" sz="3800" b="1" dirty="0">
                <a:solidFill>
                  <a:srgbClr val="FFFFFF"/>
                </a:solidFill>
                <a:latin typeface="+mn-lt"/>
              </a:rPr>
              <a:t>Back Office Procedures – Application Processing</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00261E7F-5894-38DD-9178-119D74EF8ACB}"/>
              </a:ext>
            </a:extLst>
          </p:cNvPr>
          <p:cNvGraphicFramePr/>
          <p:nvPr>
            <p:extLst>
              <p:ext uri="{D42A27DB-BD31-4B8C-83A1-F6EECF244321}">
                <p14:modId xmlns:p14="http://schemas.microsoft.com/office/powerpoint/2010/main" val="2384187778"/>
              </p:ext>
            </p:extLst>
          </p:nvPr>
        </p:nvGraphicFramePr>
        <p:xfrm>
          <a:off x="5379459" y="178676"/>
          <a:ext cx="6592998" cy="648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4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fontScale="90000"/>
          </a:bodyPr>
          <a:lstStyle/>
          <a:p>
            <a:r>
              <a:rPr lang="en-US" sz="3800" b="1" dirty="0">
                <a:solidFill>
                  <a:srgbClr val="FFFFFF"/>
                </a:solidFill>
                <a:latin typeface="+mn-lt"/>
              </a:rPr>
              <a:t>Back Office Procedures – BAN Interest &amp; Debt Service</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02ED2C3-0D95-4C45-9598-5BA21996BBDA}"/>
              </a:ext>
            </a:extLst>
          </p:cNvPr>
          <p:cNvSpPr txBox="1"/>
          <p:nvPr/>
        </p:nvSpPr>
        <p:spPr>
          <a:xfrm>
            <a:off x="5272088" y="191549"/>
            <a:ext cx="6846340" cy="3416320"/>
          </a:xfrm>
          <a:prstGeom prst="rect">
            <a:avLst/>
          </a:prstGeom>
          <a:noFill/>
        </p:spPr>
        <p:txBody>
          <a:bodyPr wrap="square" rtlCol="0">
            <a:spAutoFit/>
          </a:bodyPr>
          <a:lstStyle/>
          <a:p>
            <a:r>
              <a:rPr lang="en-US" b="1" dirty="0"/>
              <a:t>BAN Interest</a:t>
            </a:r>
          </a:p>
          <a:p>
            <a:endParaRPr lang="en-US" dirty="0"/>
          </a:p>
          <a:p>
            <a:r>
              <a:rPr lang="en-US" dirty="0"/>
              <a:t>After the bond sale closing, the Debt Management Team prepares</a:t>
            </a:r>
          </a:p>
          <a:p>
            <a:r>
              <a:rPr lang="en-US" dirty="0"/>
              <a:t>a General Ledger Journal to charge interest expense to the debt service appropriation of SDs that submitted a BAN application.  The interest rate used is the prior year’s Local share bond interest rate.</a:t>
            </a:r>
          </a:p>
          <a:p>
            <a:endParaRPr lang="en-US" dirty="0"/>
          </a:p>
          <a:p>
            <a:r>
              <a:rPr lang="en-US" b="1" dirty="0"/>
              <a:t>Debt Service</a:t>
            </a:r>
          </a:p>
          <a:p>
            <a:endParaRPr lang="en-US" dirty="0"/>
          </a:p>
          <a:p>
            <a:r>
              <a:rPr lang="en-US" dirty="0"/>
              <a:t>The Debt Management team prepares a General Ledger Journals for each month in which there is a debt service payment due, to charge principal and interest expense to the SD’s debt service appropriation.</a:t>
            </a:r>
          </a:p>
        </p:txBody>
      </p:sp>
    </p:spTree>
    <p:extLst>
      <p:ext uri="{BB962C8B-B14F-4D97-AF65-F5344CB8AC3E}">
        <p14:creationId xmlns:p14="http://schemas.microsoft.com/office/powerpoint/2010/main" val="27703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643467" y="795509"/>
            <a:ext cx="4092525" cy="2798604"/>
          </a:xfrm>
        </p:spPr>
        <p:txBody>
          <a:bodyPr>
            <a:normAutofit/>
          </a:bodyPr>
          <a:lstStyle/>
          <a:p>
            <a:r>
              <a:rPr lang="en-US" sz="3800" b="1" dirty="0">
                <a:solidFill>
                  <a:srgbClr val="FFFFFF"/>
                </a:solidFill>
                <a:latin typeface="+mn-lt"/>
              </a:rPr>
              <a:t>Back Office Procedures – Reporting</a:t>
            </a:r>
            <a:br>
              <a:rPr lang="en-US" sz="3800" dirty="0">
                <a:solidFill>
                  <a:srgbClr val="FFFFFF"/>
                </a:solidFill>
                <a:latin typeface="+mn-lt"/>
              </a:rPr>
            </a:br>
            <a:br>
              <a:rPr lang="en-US" sz="3800" dirty="0">
                <a:solidFill>
                  <a:srgbClr val="FFFFFF"/>
                </a:solidFill>
                <a:latin typeface="+mn-lt"/>
              </a:rPr>
            </a:br>
            <a:endParaRPr lang="en-US" sz="3800" dirty="0">
              <a:solidFill>
                <a:srgbClr val="FFFFFF"/>
              </a:solidFill>
              <a:latin typeface="+mn-lt"/>
            </a:endParaRPr>
          </a:p>
        </p:txBody>
      </p:sp>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02ED2C3-0D95-4C45-9598-5BA21996BBDA}"/>
              </a:ext>
            </a:extLst>
          </p:cNvPr>
          <p:cNvSpPr txBox="1"/>
          <p:nvPr/>
        </p:nvSpPr>
        <p:spPr>
          <a:xfrm>
            <a:off x="5230006" y="11789"/>
            <a:ext cx="6846340" cy="1200329"/>
          </a:xfrm>
          <a:prstGeom prst="rect">
            <a:avLst/>
          </a:prstGeom>
          <a:noFill/>
        </p:spPr>
        <p:txBody>
          <a:bodyPr wrap="square" rtlCol="0">
            <a:spAutoFit/>
          </a:bodyPr>
          <a:lstStyle/>
          <a:p>
            <a:r>
              <a:rPr lang="en-US" dirty="0"/>
              <a:t>Currently, data from the bond sale is used to create amortization tables in Excel, which are then loaded into an Access database to generate debt service reports for the SDs.  These reports can be requested using ServiceNow. </a:t>
            </a:r>
          </a:p>
        </p:txBody>
      </p:sp>
      <p:pic>
        <p:nvPicPr>
          <p:cNvPr id="4" name="Picture 3">
            <a:extLst>
              <a:ext uri="{FF2B5EF4-FFF2-40B4-BE49-F238E27FC236}">
                <a16:creationId xmlns:a16="http://schemas.microsoft.com/office/drawing/2014/main" id="{7E509AFF-7475-9A35-68F4-4DB47647A23B}"/>
              </a:ext>
            </a:extLst>
          </p:cNvPr>
          <p:cNvPicPr>
            <a:picLocks noChangeAspect="1"/>
          </p:cNvPicPr>
          <p:nvPr/>
        </p:nvPicPr>
        <p:blipFill>
          <a:blip r:embed="rId2"/>
          <a:stretch>
            <a:fillRect/>
          </a:stretch>
        </p:blipFill>
        <p:spPr>
          <a:xfrm>
            <a:off x="5490069" y="1212118"/>
            <a:ext cx="6407641" cy="5570358"/>
          </a:xfrm>
          <a:prstGeom prst="rect">
            <a:avLst/>
          </a:prstGeom>
        </p:spPr>
      </p:pic>
    </p:spTree>
    <p:extLst>
      <p:ext uri="{BB962C8B-B14F-4D97-AF65-F5344CB8AC3E}">
        <p14:creationId xmlns:p14="http://schemas.microsoft.com/office/powerpoint/2010/main" val="33953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3315031" y="1380754"/>
            <a:ext cx="5561938" cy="2513516"/>
          </a:xfrm>
        </p:spPr>
        <p:txBody>
          <a:bodyPr>
            <a:normAutofit/>
          </a:bodyPr>
          <a:lstStyle/>
          <a:p>
            <a:r>
              <a:rPr lang="en-US" sz="3800" b="1" dirty="0">
                <a:latin typeface="+mn-lt"/>
              </a:rPr>
              <a:t>Questions from the School Finance Directors ?</a:t>
            </a:r>
            <a:r>
              <a:rPr lang="en-US" sz="3800" b="1" dirty="0">
                <a:latin typeface="+mn-lt"/>
                <a:sym typeface="Wingdings" panose="05000000000000000000" pitchFamily="2" charset="2"/>
              </a:rPr>
              <a:t></a:t>
            </a:r>
            <a:br>
              <a:rPr lang="en-US" sz="3800" dirty="0">
                <a:latin typeface="+mn-lt"/>
              </a:rPr>
            </a:br>
            <a:br>
              <a:rPr lang="en-US" sz="3800" dirty="0">
                <a:latin typeface="+mn-lt"/>
              </a:rPr>
            </a:br>
            <a:endParaRPr lang="en-US" sz="38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3315031" y="4076802"/>
            <a:ext cx="5561938" cy="1534587"/>
          </a:xfrm>
        </p:spPr>
        <p:txBody>
          <a:bodyPr>
            <a:normAutofit/>
          </a:bodyPr>
          <a:lstStyle/>
          <a:p>
            <a:r>
              <a:rPr lang="en-US" dirty="0"/>
              <a:t>Office of the State Treasurer Debt Management Workshop</a:t>
            </a:r>
            <a:endParaRPr lang="en-US"/>
          </a:p>
        </p:txBody>
      </p:sp>
      <p:sp>
        <p:nvSpPr>
          <p:cNvPr id="47" name="Arc 4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Oval 4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3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D07BD-CEAE-D031-19E7-A5F25AC9A407}"/>
              </a:ext>
            </a:extLst>
          </p:cNvPr>
          <p:cNvSpPr>
            <a:spLocks noGrp="1"/>
          </p:cNvSpPr>
          <p:nvPr>
            <p:ph type="title"/>
          </p:nvPr>
        </p:nvSpPr>
        <p:spPr>
          <a:xfrm>
            <a:off x="2653552" y="788276"/>
            <a:ext cx="6884895" cy="504496"/>
          </a:xfrm>
        </p:spPr>
        <p:txBody>
          <a:bodyPr vert="horz" lIns="91440" tIns="45720" rIns="91440" bIns="45720" rtlCol="0" anchor="b">
            <a:normAutofit fontScale="90000"/>
          </a:bodyPr>
          <a:lstStyle/>
          <a:p>
            <a:pPr algn="ctr"/>
            <a:r>
              <a:rPr lang="en-US" sz="3200" kern="1200" dirty="0">
                <a:solidFill>
                  <a:schemeClr val="tx1">
                    <a:lumMod val="65000"/>
                    <a:lumOff val="35000"/>
                  </a:schemeClr>
                </a:solidFill>
                <a:latin typeface="+mj-lt"/>
                <a:ea typeface="+mj-ea"/>
                <a:cs typeface="+mj-cs"/>
              </a:rPr>
              <a:t>Helpful Tips and Links to Information</a:t>
            </a:r>
          </a:p>
        </p:txBody>
      </p:sp>
      <p:sp>
        <p:nvSpPr>
          <p:cNvPr id="4" name="TextBox 3">
            <a:extLst>
              <a:ext uri="{FF2B5EF4-FFF2-40B4-BE49-F238E27FC236}">
                <a16:creationId xmlns:a16="http://schemas.microsoft.com/office/drawing/2014/main" id="{78558A13-3EB0-54CD-866C-F043F6E663F3}"/>
              </a:ext>
            </a:extLst>
          </p:cNvPr>
          <p:cNvSpPr txBox="1"/>
          <p:nvPr/>
        </p:nvSpPr>
        <p:spPr>
          <a:xfrm>
            <a:off x="861847" y="1582340"/>
            <a:ext cx="10289628" cy="3693319"/>
          </a:xfrm>
          <a:prstGeom prst="rect">
            <a:avLst/>
          </a:prstGeom>
          <a:noFill/>
        </p:spPr>
        <p:txBody>
          <a:bodyPr wrap="square" rtlCol="0">
            <a:spAutoFit/>
          </a:bodyPr>
          <a:lstStyle/>
          <a:p>
            <a:r>
              <a:rPr lang="en-US" dirty="0">
                <a:hlinkClick r:id="rId2"/>
              </a:rPr>
              <a:t>https://treasurer.delaware.gov/debt-cash-management/</a:t>
            </a:r>
            <a:r>
              <a:rPr lang="en-US" dirty="0"/>
              <a:t>	Managing the State's Debt-&gt;FAQs &amp; Survey</a:t>
            </a:r>
          </a:p>
          <a:p>
            <a:endParaRPr lang="en-US" dirty="0"/>
          </a:p>
          <a:p>
            <a:r>
              <a:rPr lang="en-US" dirty="0">
                <a:hlinkClick r:id="rId3"/>
              </a:rPr>
              <a:t>https://treasurer.delaware.gov/forms-documents-library/</a:t>
            </a:r>
            <a:r>
              <a:rPr lang="en-US" dirty="0"/>
              <a:t>	Debt and Bond Anticipation Notes Forms-&gt;Bond 							Interest Rates</a:t>
            </a:r>
          </a:p>
          <a:p>
            <a:endParaRPr lang="en-US" dirty="0"/>
          </a:p>
          <a:p>
            <a:r>
              <a:rPr lang="en-US" dirty="0">
                <a:hlinkClick r:id="rId4"/>
              </a:rPr>
              <a:t>https://treasurer.delaware.gov/wp-content/uploads/sites/55/2017/05/BondAnticipationNoteForm-copy.pdf</a:t>
            </a:r>
            <a:endParaRPr lang="en-US" dirty="0"/>
          </a:p>
          <a:p>
            <a:r>
              <a:rPr lang="en-US" dirty="0"/>
              <a:t>Bond Anticipation Note (BAN) Form Copy</a:t>
            </a:r>
          </a:p>
          <a:p>
            <a:endParaRPr lang="en-US" dirty="0"/>
          </a:p>
          <a:p>
            <a:r>
              <a:rPr lang="en-US" dirty="0">
                <a:hlinkClick r:id="rId5"/>
              </a:rPr>
              <a:t>https://treasurer.delaware.gov/ban_bond_changes/</a:t>
            </a:r>
            <a:r>
              <a:rPr lang="en-US" dirty="0"/>
              <a:t>	Instructions for accessing the BAN/Bond 							application using the Treasury Service Request 							Portal/ServiceNow</a:t>
            </a:r>
          </a:p>
          <a:p>
            <a:endParaRPr lang="en-US" dirty="0"/>
          </a:p>
          <a:p>
            <a:endParaRPr lang="en-US" dirty="0"/>
          </a:p>
        </p:txBody>
      </p:sp>
    </p:spTree>
    <p:extLst>
      <p:ext uri="{BB962C8B-B14F-4D97-AF65-F5344CB8AC3E}">
        <p14:creationId xmlns:p14="http://schemas.microsoft.com/office/powerpoint/2010/main" val="394366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1524003" y="1999615"/>
            <a:ext cx="9144000" cy="2764028"/>
          </a:xfrm>
        </p:spPr>
        <p:txBody>
          <a:bodyPr anchor="t">
            <a:normAutofit fontScale="90000"/>
          </a:bodyPr>
          <a:lstStyle/>
          <a:p>
            <a:pPr algn="l">
              <a:lnSpc>
                <a:spcPct val="100000"/>
              </a:lnSpc>
            </a:pPr>
            <a:r>
              <a:rPr lang="en-US" sz="2000" b="1" dirty="0">
                <a:latin typeface="+mn-lt"/>
              </a:rPr>
              <a:t>Introductory Overview</a:t>
            </a:r>
            <a:br>
              <a:rPr lang="en-US" sz="2000" dirty="0">
                <a:latin typeface="+mn-lt"/>
              </a:rPr>
            </a:br>
            <a:br>
              <a:rPr lang="en-US" sz="2000" dirty="0">
                <a:latin typeface="+mn-lt"/>
              </a:rPr>
            </a:br>
            <a:r>
              <a:rPr lang="en-US" sz="2000" dirty="0">
                <a:latin typeface="+mn-lt"/>
              </a:rPr>
              <a:t>The Office of the State Treasurer is pleased to announce that for the FY24 bond sale, the Debt Management Team has rolled out a new application intake process.  This digitized process is in alignment with Executive Order #4 and expects to increase efficiency and effectiveness across State government, </a:t>
            </a:r>
            <a:r>
              <a:rPr lang="en-US" sz="2000" i="1" u="sng" dirty="0">
                <a:latin typeface="+mn-lt"/>
              </a:rPr>
              <a:t>streamline communications</a:t>
            </a:r>
            <a:r>
              <a:rPr lang="en-US" sz="2000" dirty="0">
                <a:latin typeface="+mn-lt"/>
              </a:rPr>
              <a:t>, improve the metrics used in resource allocation decisions and establish/develop continuous improvement practices that replace previous processes, which were manually intensive, time consuming and more easily prone to data entry error.</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3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1524000" y="507146"/>
            <a:ext cx="9637986" cy="4924708"/>
          </a:xfrm>
        </p:spPr>
        <p:txBody>
          <a:bodyPr anchor="t">
            <a:normAutofit/>
          </a:bodyPr>
          <a:lstStyle/>
          <a:p>
            <a:pPr algn="l">
              <a:lnSpc>
                <a:spcPct val="100000"/>
              </a:lnSpc>
            </a:pPr>
            <a:r>
              <a:rPr lang="en-US" sz="2000" b="1" dirty="0">
                <a:latin typeface="+mn-lt"/>
              </a:rPr>
              <a:t>Workshop Purpose</a:t>
            </a:r>
            <a:br>
              <a:rPr lang="en-US" sz="2000" dirty="0">
                <a:latin typeface="+mn-lt"/>
              </a:rPr>
            </a:br>
            <a:br>
              <a:rPr lang="en-US" sz="2000" dirty="0">
                <a:latin typeface="+mn-lt"/>
              </a:rPr>
            </a:br>
            <a:r>
              <a:rPr lang="en-US" sz="2000" dirty="0">
                <a:latin typeface="+mn-lt"/>
              </a:rPr>
              <a:t>The purpose of this workshop is to review and walk-through the new, digitized application intake process with our process partners at the school districts, Department of Finance, and Office of Management and Budget to ensure that the transition is as seamless, transparent, efficient, effective and as timely as possible, in coordination with the FY24 bond sale and FY24 year-end closing dates, and within the context of existing resources.  </a:t>
            </a:r>
            <a:br>
              <a:rPr lang="en-US" sz="2000" dirty="0">
                <a:latin typeface="+mn-lt"/>
              </a:rPr>
            </a:br>
            <a:br>
              <a:rPr lang="en-US" sz="2000" dirty="0">
                <a:latin typeface="+mn-lt"/>
              </a:rPr>
            </a:br>
            <a:r>
              <a:rPr lang="en-US" sz="2000" dirty="0">
                <a:latin typeface="+mn-lt"/>
              </a:rPr>
              <a:t>Our discussion will also include a review of the Frequently Asked Questions and Instructions available on the Office of the Treasurer’s website.  We look forward to your feedback and comments to continue to improve this process.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1909398" y="3050435"/>
            <a:ext cx="3722933" cy="757130"/>
          </a:xfrm>
          <a:ln w="25400" cap="sq">
            <a:solidFill>
              <a:srgbClr val="FFFFFF"/>
            </a:solidFill>
            <a:miter lim="800000"/>
          </a:ln>
        </p:spPr>
        <p:txBody>
          <a:bodyPr vert="horz" wrap="square" lIns="91440" tIns="45720" rIns="91440" bIns="45720" rtlCol="0" anchor="ctr">
            <a:normAutofit fontScale="90000"/>
          </a:bodyPr>
          <a:lstStyle/>
          <a:p>
            <a:br>
              <a:rPr lang="en-US" sz="1500" b="1" kern="1200" dirty="0">
                <a:solidFill>
                  <a:srgbClr val="FFFFFF"/>
                </a:solidFill>
                <a:latin typeface="+mj-lt"/>
                <a:ea typeface="+mj-ea"/>
                <a:cs typeface="+mj-cs"/>
              </a:rPr>
            </a:br>
            <a:br>
              <a:rPr lang="en-US" sz="1500" b="1" dirty="0">
                <a:solidFill>
                  <a:srgbClr val="FFFFFF"/>
                </a:solidFill>
              </a:rPr>
            </a:br>
            <a:r>
              <a:rPr lang="en-US" sz="1500" b="1" kern="1200" dirty="0">
                <a:solidFill>
                  <a:srgbClr val="FFFFFF"/>
                </a:solidFill>
                <a:latin typeface="+mj-lt"/>
                <a:ea typeface="+mj-ea"/>
                <a:cs typeface="+mj-cs"/>
              </a:rPr>
              <a:t>Review of Timeline – FY24 Bond Sale</a:t>
            </a:r>
            <a:br>
              <a:rPr lang="en-US" sz="1500" b="1" kern="1200" dirty="0">
                <a:solidFill>
                  <a:srgbClr val="FFFFFF"/>
                </a:solidFill>
                <a:latin typeface="+mj-lt"/>
                <a:ea typeface="+mj-ea"/>
                <a:cs typeface="+mj-cs"/>
              </a:rPr>
            </a:br>
            <a:r>
              <a:rPr lang="en-US" sz="1500" b="1" kern="1200" dirty="0">
                <a:solidFill>
                  <a:srgbClr val="FFFFFF"/>
                </a:solidFill>
                <a:latin typeface="+mj-lt"/>
                <a:ea typeface="+mj-ea"/>
                <a:cs typeface="+mj-cs"/>
              </a:rPr>
              <a:t>and</a:t>
            </a:r>
            <a:br>
              <a:rPr lang="en-US" sz="1500" b="1" kern="1200" dirty="0">
                <a:solidFill>
                  <a:srgbClr val="FFFFFF"/>
                </a:solidFill>
                <a:latin typeface="+mj-lt"/>
                <a:ea typeface="+mj-ea"/>
                <a:cs typeface="+mj-cs"/>
              </a:rPr>
            </a:br>
            <a:r>
              <a:rPr lang="en-US" sz="1500" b="1" dirty="0">
                <a:solidFill>
                  <a:srgbClr val="FFFFFF"/>
                </a:solidFill>
              </a:rPr>
              <a:t>Beyond</a:t>
            </a: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endParaRPr lang="en-US" sz="1500" kern="1200" dirty="0">
              <a:solidFill>
                <a:srgbClr val="FFFFFF"/>
              </a:solidFill>
              <a:latin typeface="+mj-lt"/>
              <a:ea typeface="+mj-ea"/>
              <a:cs typeface="+mj-cs"/>
            </a:endParaRPr>
          </a:p>
        </p:txBody>
      </p:sp>
      <p:sp>
        <p:nvSpPr>
          <p:cNvPr id="36" name="Rectangle 35">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3A6FE9-B3C2-8EA8-EE47-27B9D698E493}"/>
              </a:ext>
            </a:extLst>
          </p:cNvPr>
          <p:cNvSpPr txBox="1"/>
          <p:nvPr/>
        </p:nvSpPr>
        <p:spPr>
          <a:xfrm>
            <a:off x="6110867" y="1303283"/>
            <a:ext cx="5997050" cy="5381296"/>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1300" dirty="0"/>
              <a:t>Capital Improvement/Bond Bill Signed 	06/30/PFY -&gt; </a:t>
            </a:r>
            <a:r>
              <a:rPr lang="en-US" sz="1300" b="1" dirty="0"/>
              <a:t>Q4</a:t>
            </a:r>
            <a:r>
              <a:rPr lang="en-US" sz="1300" dirty="0"/>
              <a:t> PFY</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Debt Management FYE AFCR/Bond Bill	07/01 – 09/30 </a:t>
            </a:r>
            <a:r>
              <a:rPr lang="en-US" sz="1300" b="1" dirty="0"/>
              <a:t>Q1</a:t>
            </a:r>
            <a:r>
              <a:rPr lang="en-US" sz="1300" dirty="0"/>
              <a:t> CFY</a:t>
            </a:r>
          </a:p>
          <a:p>
            <a:pPr marL="57150">
              <a:lnSpc>
                <a:spcPct val="90000"/>
              </a:lnSpc>
              <a:spcAft>
                <a:spcPts val="600"/>
              </a:spcAft>
            </a:pPr>
            <a:r>
              <a:rPr lang="en-US" sz="1300" dirty="0"/>
              <a:t>       Review and Budget Work</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BAN Application Intake 10/04/23		10/04/23 – 11/03/23 </a:t>
            </a:r>
            <a:r>
              <a:rPr lang="en-US" sz="1300" b="1" dirty="0"/>
              <a:t>Q2</a:t>
            </a:r>
            <a:r>
              <a:rPr lang="en-US" sz="1300" dirty="0"/>
              <a:t>					(</a:t>
            </a:r>
            <a:r>
              <a:rPr lang="en-US" sz="1300" b="1" dirty="0"/>
              <a:t>Extended 02/09/24</a:t>
            </a:r>
            <a:r>
              <a:rPr lang="en-US" sz="1300" dirty="0"/>
              <a:t>) </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Bond Application Intake 11/11/23		11/22/23 - 12/13/23 </a:t>
            </a:r>
            <a:r>
              <a:rPr lang="en-US" sz="1300" b="1" dirty="0"/>
              <a:t>Q2</a:t>
            </a:r>
            <a:r>
              <a:rPr lang="en-US" sz="1300" dirty="0"/>
              <a:t> 					(</a:t>
            </a:r>
            <a:r>
              <a:rPr lang="en-US" sz="1300" b="1" dirty="0"/>
              <a:t>Extended 02/23/24</a:t>
            </a:r>
            <a:r>
              <a:rPr lang="en-US" sz="1300" dirty="0"/>
              <a:t>)</a:t>
            </a:r>
          </a:p>
          <a:p>
            <a:pPr marL="57150">
              <a:lnSpc>
                <a:spcPct val="90000"/>
              </a:lnSpc>
              <a:spcAft>
                <a:spcPts val="600"/>
              </a:spcAft>
            </a:pPr>
            <a:r>
              <a:rPr lang="en-US" sz="1300" dirty="0"/>
              <a:t> </a:t>
            </a:r>
          </a:p>
          <a:p>
            <a:pPr marL="285750" indent="-228600">
              <a:lnSpc>
                <a:spcPct val="90000"/>
              </a:lnSpc>
              <a:spcAft>
                <a:spcPts val="600"/>
              </a:spcAft>
              <a:buFont typeface="Arial" panose="020B0604020202020204" pitchFamily="34" charset="0"/>
              <a:buChar char="•"/>
            </a:pPr>
            <a:r>
              <a:rPr lang="en-US" sz="1300" dirty="0"/>
              <a:t>Workiva Tech Implementation		01/2024 - 04/2024 </a:t>
            </a:r>
            <a:r>
              <a:rPr lang="en-US" sz="1300" b="1" dirty="0"/>
              <a:t>Q3</a:t>
            </a:r>
            <a:r>
              <a:rPr lang="en-US" sz="1300" dirty="0"/>
              <a:t>					</a:t>
            </a:r>
            <a:r>
              <a:rPr lang="en-US" sz="1300" i="1" dirty="0"/>
              <a:t>(Estimated)</a:t>
            </a:r>
          </a:p>
          <a:p>
            <a:pPr marL="285750" indent="-228600">
              <a:lnSpc>
                <a:spcPct val="90000"/>
              </a:lnSpc>
              <a:spcAft>
                <a:spcPts val="600"/>
              </a:spcAft>
              <a:buFont typeface="Arial" panose="020B0604020202020204" pitchFamily="34" charset="0"/>
              <a:buChar char="•"/>
            </a:pPr>
            <a:endParaRPr lang="en-US" sz="1300" i="1" dirty="0"/>
          </a:p>
          <a:p>
            <a:pPr marL="285750" indent="-228600">
              <a:lnSpc>
                <a:spcPct val="90000"/>
              </a:lnSpc>
              <a:spcAft>
                <a:spcPts val="600"/>
              </a:spcAft>
              <a:buFont typeface="Arial" panose="020B0604020202020204" pitchFamily="34" charset="0"/>
              <a:buChar char="•"/>
            </a:pPr>
            <a:r>
              <a:rPr lang="en-US" sz="1300" dirty="0"/>
              <a:t>Bond Sale Closing			05/2024 </a:t>
            </a:r>
            <a:r>
              <a:rPr lang="en-US" sz="1300" i="1" dirty="0"/>
              <a:t>(Placeholder) </a:t>
            </a:r>
            <a:r>
              <a:rPr lang="en-US" sz="1300" b="1" dirty="0"/>
              <a:t>Q4</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FY24 Fiscal Year End			06/30/2024 </a:t>
            </a:r>
            <a:r>
              <a:rPr lang="en-US" sz="1300" b="1" dirty="0"/>
              <a:t>Q4</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DBC Debt Manager Tech Implementation	10/2024 </a:t>
            </a:r>
            <a:r>
              <a:rPr lang="en-US" sz="1300" i="1" dirty="0"/>
              <a:t>(Estimated) </a:t>
            </a:r>
            <a:r>
              <a:rPr lang="en-US" sz="1300" b="1" dirty="0"/>
              <a:t>Q4</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300" dirty="0"/>
              <a:t>ServiceNow Enhancement – General Inquiries	TBD</a:t>
            </a:r>
            <a:br>
              <a:rPr lang="en-US" sz="1300" dirty="0"/>
            </a:br>
            <a:br>
              <a:rPr lang="en-US" sz="1300" dirty="0"/>
            </a:br>
            <a:endParaRPr lang="en-US" sz="1300" dirty="0"/>
          </a:p>
        </p:txBody>
      </p:sp>
    </p:spTree>
    <p:extLst>
      <p:ext uri="{BB962C8B-B14F-4D97-AF65-F5344CB8AC3E}">
        <p14:creationId xmlns:p14="http://schemas.microsoft.com/office/powerpoint/2010/main" val="25706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38265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945934" y="1701013"/>
            <a:ext cx="9809095" cy="3259418"/>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1. How often does the State issue bonds to finance capital projects?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Annually, dependent upon capital project financing requirements. The State’s annual bond process is coordinated by the Department of Finance (DOF), the Office of Management and Budget (OMB) and the Office of the State Treasurer (OST).</a:t>
            </a:r>
          </a:p>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2. Is my school district required to complete a BAN or a Bond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o get local share funding authorized in the annual Bond Bill, you will need to submit a BAN application (if you require funding prior to the State’s bond sale), or a Bond application.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92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67659"/>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451945" y="458787"/>
            <a:ext cx="11230303" cy="5502275"/>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3. Do I have to pay interest on the BAN and Bond?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Yes.  Interest on school district bonds is set in accordance with Section 7506 of Title 29 of the Delaware code</a:t>
            </a:r>
            <a:r>
              <a:rPr lang="en-US" dirty="0">
                <a:latin typeface="Calibri" panose="020F0502020204030204" pitchFamily="34" charset="0"/>
                <a:ea typeface="Calibri" panose="020F0502020204030204" pitchFamily="34" charset="0"/>
                <a:cs typeface="Times New Roman" panose="02020603050405020304" pitchFamily="18" charset="0"/>
              </a:rPr>
              <a:t>, which specifies "interest at a rate not less than the rate payable on bonds of the</a:t>
            </a:r>
          </a:p>
          <a:p>
            <a:pPr algn="l"/>
            <a:r>
              <a:rPr lang="en-US" dirty="0">
                <a:latin typeface="Calibri" panose="020F0502020204030204" pitchFamily="34" charset="0"/>
                <a:ea typeface="Calibri" panose="020F0502020204030204" pitchFamily="34" charset="0"/>
                <a:cs typeface="Times New Roman" panose="02020603050405020304" pitchFamily="18" charset="0"/>
              </a:rPr>
              <a:t>State issued to provide such local share plus an amount to cover administrative expenses of the State in connection with the financing of school construction programs in an amount not exceeding one quarter of 1 percent per annum”.  These rates are set forth in the Resolution Establishing Rates, which is a document signed by the State’s issuing officers, authorizing issuance of the General Obligation Bonds. </a:t>
            </a:r>
          </a:p>
          <a:p>
            <a:pPr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Interest is also charged on funds advanced, in anticipation of the bond sale, via the BAN instrument.  By practice OST has set the interest rate on the BANs based upon the school district bond rate, as reflected in the prior year’s Resolution Establishing Interest Rates.</a:t>
            </a:r>
          </a:p>
          <a:p>
            <a:pPr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4. How does my school district apply for capital funding?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the first quarter of the new fiscal year, the Office of the State Treasurer will notify districts of the application intake period for BAN or Bond applications to receive funds authorized in the State’s Bond Bill.  School districts or technical schools that wish to apply will complete an application via the Service Now platform.  Applications and processed on a first come-first served basis and BAN applications are prioritized over Bond applications.</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145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38265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1114425" y="996936"/>
            <a:ext cx="9816334" cy="4427238"/>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5. What supporting documents are required to submit the BAN/Bond application in Service Now for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eleven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required documents are listed below.  For schools which aren’t required to hold referenda, numbers 5 through 11 do not have to be completed.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Copy of the minutes, or relevant portions of the minutes, from the Board of Education meeting at which the Board authorized the issuance of the bond/note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Dated, fully executed copy of the proposed instrument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Copy of the Certificate of Necessity covering the project(s)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List reflecting the project(s) to be funded with the proceeds of the bond/note and the local share amount(s) for such project(s)</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9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8258C-4038-ECE9-80E0-B6D03634A4A1}"/>
              </a:ext>
            </a:extLst>
          </p:cNvPr>
          <p:cNvSpPr>
            <a:spLocks noGrp="1"/>
          </p:cNvSpPr>
          <p:nvPr>
            <p:ph type="ctrTitle"/>
          </p:nvPr>
        </p:nvSpPr>
        <p:spPr>
          <a:xfrm>
            <a:off x="945934" y="382653"/>
            <a:ext cx="3195142" cy="396744"/>
          </a:xfrm>
        </p:spPr>
        <p:txBody>
          <a:bodyPr anchor="t">
            <a:normAutofit fontScale="90000"/>
          </a:bodyPr>
          <a:lstStyle/>
          <a:p>
            <a:pPr algn="l">
              <a:lnSpc>
                <a:spcPct val="100000"/>
              </a:lnSpc>
            </a:pPr>
            <a:r>
              <a:rPr lang="en-US" sz="2000" b="1" dirty="0">
                <a:latin typeface="+mn-lt"/>
              </a:rPr>
              <a:t>Frequently Asked Questions</a:t>
            </a:r>
            <a:br>
              <a:rPr lang="en-US" sz="2000" dirty="0">
                <a:latin typeface="+mn-lt"/>
              </a:rPr>
            </a:br>
            <a:br>
              <a:rPr lang="en-US" sz="2000" dirty="0">
                <a:latin typeface="+mn-lt"/>
              </a:rPr>
            </a:br>
            <a:endParaRPr lang="en-US" sz="2000" dirty="0">
              <a:latin typeface="+mn-lt"/>
            </a:endParaRPr>
          </a:p>
        </p:txBody>
      </p:sp>
      <p:sp>
        <p:nvSpPr>
          <p:cNvPr id="3" name="Subtitle 2">
            <a:extLst>
              <a:ext uri="{FF2B5EF4-FFF2-40B4-BE49-F238E27FC236}">
                <a16:creationId xmlns:a16="http://schemas.microsoft.com/office/drawing/2014/main" id="{8E9BD898-2987-8463-1822-7B237489C2A0}"/>
              </a:ext>
            </a:extLst>
          </p:cNvPr>
          <p:cNvSpPr>
            <a:spLocks noGrp="1"/>
          </p:cNvSpPr>
          <p:nvPr>
            <p:ph type="subTitle" idx="1"/>
          </p:nvPr>
        </p:nvSpPr>
        <p:spPr>
          <a:xfrm>
            <a:off x="1966912" y="5645150"/>
            <a:ext cx="8258176" cy="631825"/>
          </a:xfrm>
        </p:spPr>
        <p:txBody>
          <a:bodyPr anchor="ctr">
            <a:normAutofit/>
          </a:bodyPr>
          <a:lstStyle/>
          <a:p>
            <a:r>
              <a:rPr lang="en-US" sz="2600" dirty="0"/>
              <a:t>Office of the State Treasurer Debt Management Workshop</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D5A32D-E780-81E9-0898-A1D4C9DBC89A}"/>
              </a:ext>
            </a:extLst>
          </p:cNvPr>
          <p:cNvSpPr txBox="1"/>
          <p:nvPr/>
        </p:nvSpPr>
        <p:spPr>
          <a:xfrm>
            <a:off x="1114425" y="872329"/>
            <a:ext cx="9711230" cy="4917372"/>
          </a:xfrm>
          <a:prstGeom prst="rect">
            <a:avLst/>
          </a:prstGeom>
          <a:noFill/>
        </p:spPr>
        <p:txBody>
          <a:bodyPr wrap="square" rtlCol="0">
            <a:spAutoFit/>
          </a:bodyPr>
          <a:lstStyle/>
          <a:p>
            <a:pPr marL="0" marR="0">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Continued…What supporting documents are required to submit the BAN/Bond application in Service Now for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Copy of the minutes, or relevant portions of the minutes, from the Board of Education meeting at which the Board approved a resolution calling for a special election to authorize the sale of bonds to fund the project(s)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Notice of referendum</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Documentation from the Department of Elections confirming that the notice (a) contained the information required by 14 Del. C. § 1074(b), and (b) was posted on the Department of Elections' website at least 21 days prior to the date of the referendum</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 Affidavit of publication showing that the notice was published in the manner prescribed by § 1074(b)</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67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5142</TotalTime>
  <Words>2334</Words>
  <Application>Microsoft Office PowerPoint</Application>
  <PresentationFormat>Widescreen</PresentationFormat>
  <Paragraphs>164</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*New* BAN/Bond Application Intake Process</vt:lpstr>
      <vt:lpstr>AGENDA     </vt:lpstr>
      <vt:lpstr>Introductory Overview  The Office of the State Treasurer is pleased to announce that for the FY24 bond sale, the Debt Management Team has rolled out a new application intake process.  This digitized process is in alignment with Executive Order #4 and expects to increase efficiency and effectiveness across State government, streamline communications, improve the metrics used in resource allocation decisions and establish/develop continuous improvement practices that replace previous processes, which were manually intensive, time consuming and more easily prone to data entry error.  </vt:lpstr>
      <vt:lpstr>Workshop Purpose  The purpose of this workshop is to review and walk-through the new, digitized application intake process with our process partners at the school districts, Department of Finance, and Office of Management and Budget to ensure that the transition is as seamless, transparent, efficient, effective and as timely as possible, in coordination with the FY24 bond sale and FY24 year-end closing dates, and within the context of existing resources.    Our discussion will also include a review of the Frequently Asked Questions and Instructions available on the Office of the Treasurer’s website.  We look forward to your feedback and comments to continue to improve this process.  </vt:lpstr>
      <vt:lpstr>  Review of Timeline – FY24 Bond Sale and Beyond  </vt:lpstr>
      <vt:lpstr>Frequently Asked Questions  </vt:lpstr>
      <vt:lpstr>Frequently Asked Questions  </vt:lpstr>
      <vt:lpstr>Frequently Asked Questions  </vt:lpstr>
      <vt:lpstr>Frequently Asked Questions  </vt:lpstr>
      <vt:lpstr>Frequently Asked Questions  </vt:lpstr>
      <vt:lpstr>Frequently Asked Questions  </vt:lpstr>
      <vt:lpstr>Frequently Asked Questions  </vt:lpstr>
      <vt:lpstr>PowerPoint Presentation</vt:lpstr>
      <vt:lpstr>Instructions – Service Now &amp; Adobe  </vt:lpstr>
      <vt:lpstr>Instructions – Service Now &amp; Adobe  </vt:lpstr>
      <vt:lpstr>Instructions – Service Now &amp; Adobe  </vt:lpstr>
      <vt:lpstr>Instructions – Service Now &amp; Adobe  </vt:lpstr>
      <vt:lpstr>Instructions – Service Now &amp; Adobe  </vt:lpstr>
      <vt:lpstr>Instructions – Service Now &amp; Adobe  </vt:lpstr>
      <vt:lpstr>Instructions – Service Now &amp; Adobe – Bond Anticipation Note (BAN)  </vt:lpstr>
      <vt:lpstr>Instructions – Service Now &amp; Adobe – Bond Anticipation Note (BAN)  </vt:lpstr>
      <vt:lpstr>PowerPoint Presentation</vt:lpstr>
      <vt:lpstr>Back Office Procedures – Application Processing  </vt:lpstr>
      <vt:lpstr>Back Office Procedures – BAN Interest &amp; Debt Service  </vt:lpstr>
      <vt:lpstr>Back Office Procedures – Reporting  </vt:lpstr>
      <vt:lpstr>Questions from the School Finance Directors ?  </vt:lpstr>
      <vt:lpstr>Helpful Tips and Links to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BAN/Bond Application Intake Process</dc:title>
  <dc:creator>Cruz, Kimberly (OST)</dc:creator>
  <cp:lastModifiedBy>Cruz, Kimberly (OST)</cp:lastModifiedBy>
  <cp:revision>73</cp:revision>
  <dcterms:created xsi:type="dcterms:W3CDTF">2024-01-19T17:37:57Z</dcterms:created>
  <dcterms:modified xsi:type="dcterms:W3CDTF">2024-02-23T20:33:42Z</dcterms:modified>
</cp:coreProperties>
</file>