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3" r:id="rId5"/>
    <p:sldMasterId id="2147483685" r:id="rId6"/>
  </p:sldMasterIdLst>
  <p:notesMasterIdLst>
    <p:notesMasterId r:id="rId34"/>
  </p:notesMasterIdLst>
  <p:handoutMasterIdLst>
    <p:handoutMasterId r:id="rId35"/>
  </p:handoutMasterIdLst>
  <p:sldIdLst>
    <p:sldId id="323" r:id="rId7"/>
    <p:sldId id="324" r:id="rId8"/>
    <p:sldId id="325" r:id="rId9"/>
    <p:sldId id="326" r:id="rId10"/>
    <p:sldId id="1525" r:id="rId11"/>
    <p:sldId id="1509" r:id="rId12"/>
    <p:sldId id="1498" r:id="rId13"/>
    <p:sldId id="1506" r:id="rId14"/>
    <p:sldId id="1505" r:id="rId15"/>
    <p:sldId id="1512" r:id="rId16"/>
    <p:sldId id="1513" r:id="rId17"/>
    <p:sldId id="1514" r:id="rId18"/>
    <p:sldId id="1499" r:id="rId19"/>
    <p:sldId id="1502" r:id="rId20"/>
    <p:sldId id="1526" r:id="rId21"/>
    <p:sldId id="259" r:id="rId22"/>
    <p:sldId id="1522" r:id="rId23"/>
    <p:sldId id="1519" r:id="rId24"/>
    <p:sldId id="1520" r:id="rId25"/>
    <p:sldId id="1516" r:id="rId26"/>
    <p:sldId id="1521" r:id="rId27"/>
    <p:sldId id="1524" r:id="rId28"/>
    <p:sldId id="327" r:id="rId29"/>
    <p:sldId id="322" r:id="rId30"/>
    <p:sldId id="328" r:id="rId31"/>
    <p:sldId id="329" r:id="rId32"/>
    <p:sldId id="332"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335"/>
    <a:srgbClr val="434244"/>
    <a:srgbClr val="23046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BE7C6-3B89-4A20-B476-65E3C28BD94C}" v="2795" dt="2022-09-30T18:54:10.20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21" autoAdjust="0"/>
  </p:normalViewPr>
  <p:slideViewPr>
    <p:cSldViewPr snapToGrid="0">
      <p:cViewPr varScale="1">
        <p:scale>
          <a:sx n="77" d="100"/>
          <a:sy n="77" d="100"/>
        </p:scale>
        <p:origin x="883" y="6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Delaware EARNS Program Board</a:t>
            </a:r>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Board Meeting - October 4, 2022</a:t>
            </a:r>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4CC6D6D-E986-427F-AD9C-4E9408DDBE53}" type="slidenum">
              <a:rPr lang="en-US" smtClean="0"/>
              <a:t>‹#›</a:t>
            </a:fld>
            <a:endParaRPr lang="en-US"/>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Delaware EARNS Program Board</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Board Meeting - October 4, 2022</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15A580F-E35D-42E1-AF82-E41CC201EA91}" type="slidenum">
              <a:rPr lang="en-US" smtClean="0"/>
              <a:t>‹#›</a:t>
            </a:fld>
            <a:endParaRPr lang="en-US"/>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Delaware EARNS Program Board</a:t>
            </a:r>
          </a:p>
        </p:txBody>
      </p:sp>
      <p:sp>
        <p:nvSpPr>
          <p:cNvPr id="5" name="Date Placeholder 4"/>
          <p:cNvSpPr>
            <a:spLocks noGrp="1"/>
          </p:cNvSpPr>
          <p:nvPr>
            <p:ph type="dt" idx="1"/>
          </p:nvPr>
        </p:nvSpPr>
        <p:spPr/>
        <p:txBody>
          <a:bodyPr/>
          <a:lstStyle/>
          <a:p>
            <a:endParaRPr lang="en-US"/>
          </a:p>
        </p:txBody>
      </p:sp>
      <p:sp>
        <p:nvSpPr>
          <p:cNvPr id="6" name="Footer Placeholder 5"/>
          <p:cNvSpPr>
            <a:spLocks noGrp="1"/>
          </p:cNvSpPr>
          <p:nvPr>
            <p:ph type="ftr" sz="quarter" idx="4"/>
          </p:nvPr>
        </p:nvSpPr>
        <p:spPr/>
        <p:txBody>
          <a:bodyPr/>
          <a:lstStyle/>
          <a:p>
            <a:r>
              <a:rPr lang="en-US"/>
              <a:t>Board Meeting - October 4, 2022</a:t>
            </a:r>
          </a:p>
        </p:txBody>
      </p:sp>
      <p:sp>
        <p:nvSpPr>
          <p:cNvPr id="7" name="Slide Number Placeholder 6"/>
          <p:cNvSpPr>
            <a:spLocks noGrp="1"/>
          </p:cNvSpPr>
          <p:nvPr>
            <p:ph type="sldNum" sz="quarter" idx="5"/>
          </p:nvPr>
        </p:nvSpPr>
        <p:spPr/>
        <p:txBody>
          <a:bodyPr/>
          <a:lstStyle/>
          <a:p>
            <a:fld id="{115A580F-E35D-42E1-AF82-E41CC201EA91}" type="slidenum">
              <a:rPr lang="en-US" smtClean="0"/>
              <a:t>1</a:t>
            </a:fld>
            <a:endParaRPr lang="en-US"/>
          </a:p>
        </p:txBody>
      </p:sp>
    </p:spTree>
    <p:extLst>
      <p:ext uri="{BB962C8B-B14F-4D97-AF65-F5344CB8AC3E}">
        <p14:creationId xmlns:p14="http://schemas.microsoft.com/office/powerpoint/2010/main" val="126716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4EE6E-C0DF-4EB1-8875-16F6BF599544}" type="slidenum">
              <a:rPr lang="en-US" smtClean="0"/>
              <a:t>23</a:t>
            </a:fld>
            <a:endParaRPr lang="en-US"/>
          </a:p>
        </p:txBody>
      </p:sp>
      <p:sp>
        <p:nvSpPr>
          <p:cNvPr id="5" name="Date Placeholder 4">
            <a:extLst>
              <a:ext uri="{FF2B5EF4-FFF2-40B4-BE49-F238E27FC236}">
                <a16:creationId xmlns:a16="http://schemas.microsoft.com/office/drawing/2014/main" id="{777F2765-4D08-43D3-A1F2-D66D47C89CAF}"/>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B67922A0-AE0B-44D9-83B2-F413BB5DAC1B}"/>
              </a:ext>
            </a:extLst>
          </p:cNvPr>
          <p:cNvSpPr>
            <a:spLocks noGrp="1"/>
          </p:cNvSpPr>
          <p:nvPr>
            <p:ph type="ftr" sz="quarter" idx="4"/>
          </p:nvPr>
        </p:nvSpPr>
        <p:spPr/>
        <p:txBody>
          <a:bodyPr/>
          <a:lstStyle/>
          <a:p>
            <a:r>
              <a:rPr lang="en-US"/>
              <a:t>Board Meeting - October 4, 2022</a:t>
            </a:r>
          </a:p>
        </p:txBody>
      </p:sp>
      <p:sp>
        <p:nvSpPr>
          <p:cNvPr id="7" name="Header Placeholder 6">
            <a:extLst>
              <a:ext uri="{FF2B5EF4-FFF2-40B4-BE49-F238E27FC236}">
                <a16:creationId xmlns:a16="http://schemas.microsoft.com/office/drawing/2014/main" id="{7BF49992-9734-473C-92D9-5AC13E9A12B1}"/>
              </a:ext>
            </a:extLst>
          </p:cNvPr>
          <p:cNvSpPr>
            <a:spLocks noGrp="1"/>
          </p:cNvSpPr>
          <p:nvPr>
            <p:ph type="hdr" sz="quarter"/>
          </p:nvPr>
        </p:nvSpPr>
        <p:spPr/>
        <p:txBody>
          <a:bodyPr/>
          <a:lstStyle/>
          <a:p>
            <a:r>
              <a:rPr lang="en-US"/>
              <a:t>Delaware EARNS Program Board</a:t>
            </a:r>
          </a:p>
        </p:txBody>
      </p:sp>
    </p:spTree>
    <p:extLst>
      <p:ext uri="{BB962C8B-B14F-4D97-AF65-F5344CB8AC3E}">
        <p14:creationId xmlns:p14="http://schemas.microsoft.com/office/powerpoint/2010/main" val="352964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4EE6E-C0DF-4EB1-8875-16F6BF599544}" type="slidenum">
              <a:rPr lang="en-US" smtClean="0"/>
              <a:t>24</a:t>
            </a:fld>
            <a:endParaRPr lang="en-US"/>
          </a:p>
        </p:txBody>
      </p:sp>
      <p:sp>
        <p:nvSpPr>
          <p:cNvPr id="5" name="Date Placeholder 4">
            <a:extLst>
              <a:ext uri="{FF2B5EF4-FFF2-40B4-BE49-F238E27FC236}">
                <a16:creationId xmlns:a16="http://schemas.microsoft.com/office/drawing/2014/main" id="{C0486A76-7B95-4872-81B5-C6055CFB1026}"/>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43B06F4C-DAE2-4060-81EC-5D0047CC6483}"/>
              </a:ext>
            </a:extLst>
          </p:cNvPr>
          <p:cNvSpPr>
            <a:spLocks noGrp="1"/>
          </p:cNvSpPr>
          <p:nvPr>
            <p:ph type="ftr" sz="quarter" idx="4"/>
          </p:nvPr>
        </p:nvSpPr>
        <p:spPr/>
        <p:txBody>
          <a:bodyPr/>
          <a:lstStyle/>
          <a:p>
            <a:r>
              <a:rPr lang="en-US"/>
              <a:t>Board Meeting - October 4, 2022</a:t>
            </a:r>
          </a:p>
        </p:txBody>
      </p:sp>
      <p:sp>
        <p:nvSpPr>
          <p:cNvPr id="7" name="Header Placeholder 6">
            <a:extLst>
              <a:ext uri="{FF2B5EF4-FFF2-40B4-BE49-F238E27FC236}">
                <a16:creationId xmlns:a16="http://schemas.microsoft.com/office/drawing/2014/main" id="{2BF7B2E7-8E5D-4B1B-BC2B-0AAA8EDD79DF}"/>
              </a:ext>
            </a:extLst>
          </p:cNvPr>
          <p:cNvSpPr>
            <a:spLocks noGrp="1"/>
          </p:cNvSpPr>
          <p:nvPr>
            <p:ph type="hdr" sz="quarter"/>
          </p:nvPr>
        </p:nvSpPr>
        <p:spPr/>
        <p:txBody>
          <a:bodyPr/>
          <a:lstStyle/>
          <a:p>
            <a:r>
              <a:rPr lang="en-US"/>
              <a:t>Delaware EARNS Program Board</a:t>
            </a:r>
          </a:p>
        </p:txBody>
      </p:sp>
    </p:spTree>
    <p:extLst>
      <p:ext uri="{BB962C8B-B14F-4D97-AF65-F5344CB8AC3E}">
        <p14:creationId xmlns:p14="http://schemas.microsoft.com/office/powerpoint/2010/main" val="1771370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4EE6E-C0DF-4EB1-8875-16F6BF599544}" type="slidenum">
              <a:rPr lang="en-US" smtClean="0"/>
              <a:t>25</a:t>
            </a:fld>
            <a:endParaRPr lang="en-US"/>
          </a:p>
        </p:txBody>
      </p:sp>
      <p:sp>
        <p:nvSpPr>
          <p:cNvPr id="5" name="Date Placeholder 4">
            <a:extLst>
              <a:ext uri="{FF2B5EF4-FFF2-40B4-BE49-F238E27FC236}">
                <a16:creationId xmlns:a16="http://schemas.microsoft.com/office/drawing/2014/main" id="{586FD7D9-533C-4803-9C41-C8746AF9A538}"/>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A184A543-D712-4099-8308-4CC7E60DA8D9}"/>
              </a:ext>
            </a:extLst>
          </p:cNvPr>
          <p:cNvSpPr>
            <a:spLocks noGrp="1"/>
          </p:cNvSpPr>
          <p:nvPr>
            <p:ph type="ftr" sz="quarter" idx="4"/>
          </p:nvPr>
        </p:nvSpPr>
        <p:spPr/>
        <p:txBody>
          <a:bodyPr/>
          <a:lstStyle/>
          <a:p>
            <a:r>
              <a:rPr lang="en-US"/>
              <a:t>Board Meeting - October 4, 2022</a:t>
            </a:r>
          </a:p>
        </p:txBody>
      </p:sp>
      <p:sp>
        <p:nvSpPr>
          <p:cNvPr id="7" name="Header Placeholder 6">
            <a:extLst>
              <a:ext uri="{FF2B5EF4-FFF2-40B4-BE49-F238E27FC236}">
                <a16:creationId xmlns:a16="http://schemas.microsoft.com/office/drawing/2014/main" id="{10A81B36-3397-473C-9197-18ED019789BC}"/>
              </a:ext>
            </a:extLst>
          </p:cNvPr>
          <p:cNvSpPr>
            <a:spLocks noGrp="1"/>
          </p:cNvSpPr>
          <p:nvPr>
            <p:ph type="hdr" sz="quarter"/>
          </p:nvPr>
        </p:nvSpPr>
        <p:spPr/>
        <p:txBody>
          <a:bodyPr/>
          <a:lstStyle/>
          <a:p>
            <a:r>
              <a:rPr lang="en-US"/>
              <a:t>Delaware EARNS Program Board</a:t>
            </a:r>
          </a:p>
        </p:txBody>
      </p:sp>
    </p:spTree>
    <p:extLst>
      <p:ext uri="{BB962C8B-B14F-4D97-AF65-F5344CB8AC3E}">
        <p14:creationId xmlns:p14="http://schemas.microsoft.com/office/powerpoint/2010/main" val="50949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4EE6E-C0DF-4EB1-8875-16F6BF599544}" type="slidenum">
              <a:rPr lang="en-US" smtClean="0"/>
              <a:t>26</a:t>
            </a:fld>
            <a:endParaRPr lang="en-US"/>
          </a:p>
        </p:txBody>
      </p:sp>
      <p:sp>
        <p:nvSpPr>
          <p:cNvPr id="5" name="Date Placeholder 4">
            <a:extLst>
              <a:ext uri="{FF2B5EF4-FFF2-40B4-BE49-F238E27FC236}">
                <a16:creationId xmlns:a16="http://schemas.microsoft.com/office/drawing/2014/main" id="{2ECC3848-BD83-429F-9511-05A267EE0E3A}"/>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003CB7EA-C76E-4332-AA9F-BBE0F3E20255}"/>
              </a:ext>
            </a:extLst>
          </p:cNvPr>
          <p:cNvSpPr>
            <a:spLocks noGrp="1"/>
          </p:cNvSpPr>
          <p:nvPr>
            <p:ph type="ftr" sz="quarter" idx="4"/>
          </p:nvPr>
        </p:nvSpPr>
        <p:spPr/>
        <p:txBody>
          <a:bodyPr/>
          <a:lstStyle/>
          <a:p>
            <a:r>
              <a:rPr lang="en-US"/>
              <a:t>Board Meeting - October 4, 2022</a:t>
            </a:r>
          </a:p>
        </p:txBody>
      </p:sp>
      <p:sp>
        <p:nvSpPr>
          <p:cNvPr id="7" name="Header Placeholder 6">
            <a:extLst>
              <a:ext uri="{FF2B5EF4-FFF2-40B4-BE49-F238E27FC236}">
                <a16:creationId xmlns:a16="http://schemas.microsoft.com/office/drawing/2014/main" id="{DC888772-EE1E-4CF4-88DF-8A49A012E3DF}"/>
              </a:ext>
            </a:extLst>
          </p:cNvPr>
          <p:cNvSpPr>
            <a:spLocks noGrp="1"/>
          </p:cNvSpPr>
          <p:nvPr>
            <p:ph type="hdr" sz="quarter"/>
          </p:nvPr>
        </p:nvSpPr>
        <p:spPr/>
        <p:txBody>
          <a:bodyPr/>
          <a:lstStyle/>
          <a:p>
            <a:r>
              <a:rPr lang="en-US"/>
              <a:t>Delaware EARNS Program Board</a:t>
            </a:r>
          </a:p>
        </p:txBody>
      </p:sp>
    </p:spTree>
    <p:extLst>
      <p:ext uri="{BB962C8B-B14F-4D97-AF65-F5344CB8AC3E}">
        <p14:creationId xmlns:p14="http://schemas.microsoft.com/office/powerpoint/2010/main" val="1516695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4EE6E-C0DF-4EB1-8875-16F6BF599544}" type="slidenum">
              <a:rPr lang="en-US" smtClean="0"/>
              <a:t>27</a:t>
            </a:fld>
            <a:endParaRPr lang="en-US"/>
          </a:p>
        </p:txBody>
      </p:sp>
      <p:sp>
        <p:nvSpPr>
          <p:cNvPr id="5" name="Date Placeholder 4">
            <a:extLst>
              <a:ext uri="{FF2B5EF4-FFF2-40B4-BE49-F238E27FC236}">
                <a16:creationId xmlns:a16="http://schemas.microsoft.com/office/drawing/2014/main" id="{14E14C51-021F-443A-B35B-05BBA8EA89A9}"/>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02012A1F-9992-4CAC-A1A3-B0A461AFF664}"/>
              </a:ext>
            </a:extLst>
          </p:cNvPr>
          <p:cNvSpPr>
            <a:spLocks noGrp="1"/>
          </p:cNvSpPr>
          <p:nvPr>
            <p:ph type="ftr" sz="quarter" idx="4"/>
          </p:nvPr>
        </p:nvSpPr>
        <p:spPr/>
        <p:txBody>
          <a:bodyPr/>
          <a:lstStyle/>
          <a:p>
            <a:r>
              <a:rPr lang="en-US"/>
              <a:t>Board Meeting - October 4, 2022</a:t>
            </a:r>
          </a:p>
        </p:txBody>
      </p:sp>
      <p:sp>
        <p:nvSpPr>
          <p:cNvPr id="7" name="Header Placeholder 6">
            <a:extLst>
              <a:ext uri="{FF2B5EF4-FFF2-40B4-BE49-F238E27FC236}">
                <a16:creationId xmlns:a16="http://schemas.microsoft.com/office/drawing/2014/main" id="{08E7781F-68CA-428F-B282-91020C896D0F}"/>
              </a:ext>
            </a:extLst>
          </p:cNvPr>
          <p:cNvSpPr>
            <a:spLocks noGrp="1"/>
          </p:cNvSpPr>
          <p:nvPr>
            <p:ph type="hdr" sz="quarter"/>
          </p:nvPr>
        </p:nvSpPr>
        <p:spPr/>
        <p:txBody>
          <a:bodyPr/>
          <a:lstStyle/>
          <a:p>
            <a:r>
              <a:rPr lang="en-US"/>
              <a:t>Delaware EARNS Program Board</a:t>
            </a:r>
          </a:p>
        </p:txBody>
      </p:sp>
    </p:spTree>
    <p:extLst>
      <p:ext uri="{BB962C8B-B14F-4D97-AF65-F5344CB8AC3E}">
        <p14:creationId xmlns:p14="http://schemas.microsoft.com/office/powerpoint/2010/main" val="11512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4EE6E-C0DF-4EB1-8875-16F6BF599544}" type="slidenum">
              <a:rPr lang="en-US" smtClean="0"/>
              <a:t>2</a:t>
            </a:fld>
            <a:endParaRPr lang="en-US"/>
          </a:p>
        </p:txBody>
      </p:sp>
      <p:sp>
        <p:nvSpPr>
          <p:cNvPr id="5" name="Date Placeholder 4">
            <a:extLst>
              <a:ext uri="{FF2B5EF4-FFF2-40B4-BE49-F238E27FC236}">
                <a16:creationId xmlns:a16="http://schemas.microsoft.com/office/drawing/2014/main" id="{6CD7157F-61F6-47CF-8C90-D721BD647EC2}"/>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8AA66400-D84C-435F-9DDB-D5752A7750A1}"/>
              </a:ext>
            </a:extLst>
          </p:cNvPr>
          <p:cNvSpPr>
            <a:spLocks noGrp="1"/>
          </p:cNvSpPr>
          <p:nvPr>
            <p:ph type="ftr" sz="quarter" idx="4"/>
          </p:nvPr>
        </p:nvSpPr>
        <p:spPr/>
        <p:txBody>
          <a:bodyPr/>
          <a:lstStyle/>
          <a:p>
            <a:r>
              <a:rPr lang="en-US"/>
              <a:t>Board Meeting - October 4, 2022</a:t>
            </a:r>
          </a:p>
        </p:txBody>
      </p:sp>
      <p:sp>
        <p:nvSpPr>
          <p:cNvPr id="7" name="Header Placeholder 6">
            <a:extLst>
              <a:ext uri="{FF2B5EF4-FFF2-40B4-BE49-F238E27FC236}">
                <a16:creationId xmlns:a16="http://schemas.microsoft.com/office/drawing/2014/main" id="{33080363-2454-4073-B098-131BF4A5CEE7}"/>
              </a:ext>
            </a:extLst>
          </p:cNvPr>
          <p:cNvSpPr>
            <a:spLocks noGrp="1"/>
          </p:cNvSpPr>
          <p:nvPr>
            <p:ph type="hdr" sz="quarter"/>
          </p:nvPr>
        </p:nvSpPr>
        <p:spPr/>
        <p:txBody>
          <a:bodyPr/>
          <a:lstStyle/>
          <a:p>
            <a:r>
              <a:rPr lang="en-US"/>
              <a:t>Delaware EARNS Program Board</a:t>
            </a:r>
          </a:p>
        </p:txBody>
      </p:sp>
    </p:spTree>
    <p:extLst>
      <p:ext uri="{BB962C8B-B14F-4D97-AF65-F5344CB8AC3E}">
        <p14:creationId xmlns:p14="http://schemas.microsoft.com/office/powerpoint/2010/main" val="258352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any notable or VIP guests</a:t>
            </a:r>
          </a:p>
        </p:txBody>
      </p:sp>
      <p:sp>
        <p:nvSpPr>
          <p:cNvPr id="4" name="Slide Number Placeholder 3"/>
          <p:cNvSpPr>
            <a:spLocks noGrp="1"/>
          </p:cNvSpPr>
          <p:nvPr>
            <p:ph type="sldNum" sz="quarter" idx="5"/>
          </p:nvPr>
        </p:nvSpPr>
        <p:spPr/>
        <p:txBody>
          <a:bodyPr/>
          <a:lstStyle/>
          <a:p>
            <a:fld id="{EEB4EE6E-C0DF-4EB1-8875-16F6BF599544}" type="slidenum">
              <a:rPr lang="en-US" smtClean="0"/>
              <a:t>3</a:t>
            </a:fld>
            <a:endParaRPr lang="en-US"/>
          </a:p>
        </p:txBody>
      </p:sp>
      <p:sp>
        <p:nvSpPr>
          <p:cNvPr id="5" name="Date Placeholder 4">
            <a:extLst>
              <a:ext uri="{FF2B5EF4-FFF2-40B4-BE49-F238E27FC236}">
                <a16:creationId xmlns:a16="http://schemas.microsoft.com/office/drawing/2014/main" id="{B677A36C-CD8D-4B06-9522-0B88AB17DA2B}"/>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84C50D62-76F9-4853-9755-149D021B6709}"/>
              </a:ext>
            </a:extLst>
          </p:cNvPr>
          <p:cNvSpPr>
            <a:spLocks noGrp="1"/>
          </p:cNvSpPr>
          <p:nvPr>
            <p:ph type="ftr" sz="quarter" idx="4"/>
          </p:nvPr>
        </p:nvSpPr>
        <p:spPr/>
        <p:txBody>
          <a:bodyPr/>
          <a:lstStyle/>
          <a:p>
            <a:r>
              <a:rPr lang="en-US"/>
              <a:t>Board Meeting - October 4, 2022</a:t>
            </a:r>
          </a:p>
        </p:txBody>
      </p:sp>
      <p:sp>
        <p:nvSpPr>
          <p:cNvPr id="7" name="Header Placeholder 6">
            <a:extLst>
              <a:ext uri="{FF2B5EF4-FFF2-40B4-BE49-F238E27FC236}">
                <a16:creationId xmlns:a16="http://schemas.microsoft.com/office/drawing/2014/main" id="{7A1137C9-9BB1-4E09-A56E-D2D3370781AC}"/>
              </a:ext>
            </a:extLst>
          </p:cNvPr>
          <p:cNvSpPr>
            <a:spLocks noGrp="1"/>
          </p:cNvSpPr>
          <p:nvPr>
            <p:ph type="hdr" sz="quarter"/>
          </p:nvPr>
        </p:nvSpPr>
        <p:spPr/>
        <p:txBody>
          <a:bodyPr/>
          <a:lstStyle/>
          <a:p>
            <a:r>
              <a:rPr lang="en-US"/>
              <a:t>Delaware EARNS Program Board</a:t>
            </a:r>
          </a:p>
        </p:txBody>
      </p:sp>
    </p:spTree>
    <p:extLst>
      <p:ext uri="{BB962C8B-B14F-4D97-AF65-F5344CB8AC3E}">
        <p14:creationId xmlns:p14="http://schemas.microsoft.com/office/powerpoint/2010/main" val="217404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4EE6E-C0DF-4EB1-8875-16F6BF599544}" type="slidenum">
              <a:rPr lang="en-US" smtClean="0"/>
              <a:t>4</a:t>
            </a:fld>
            <a:endParaRPr lang="en-US"/>
          </a:p>
        </p:txBody>
      </p:sp>
      <p:sp>
        <p:nvSpPr>
          <p:cNvPr id="5" name="Date Placeholder 4">
            <a:extLst>
              <a:ext uri="{FF2B5EF4-FFF2-40B4-BE49-F238E27FC236}">
                <a16:creationId xmlns:a16="http://schemas.microsoft.com/office/drawing/2014/main" id="{D21DB3F2-5B21-41AE-B9AF-789AB00F5773}"/>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9AC2CF31-BA59-494A-B04C-7AA6B6B96F3C}"/>
              </a:ext>
            </a:extLst>
          </p:cNvPr>
          <p:cNvSpPr>
            <a:spLocks noGrp="1"/>
          </p:cNvSpPr>
          <p:nvPr>
            <p:ph type="ftr" sz="quarter" idx="4"/>
          </p:nvPr>
        </p:nvSpPr>
        <p:spPr/>
        <p:txBody>
          <a:bodyPr/>
          <a:lstStyle/>
          <a:p>
            <a:r>
              <a:rPr lang="en-US"/>
              <a:t>Board Meeting - October 4, 2022</a:t>
            </a:r>
          </a:p>
        </p:txBody>
      </p:sp>
      <p:sp>
        <p:nvSpPr>
          <p:cNvPr id="7" name="Header Placeholder 6">
            <a:extLst>
              <a:ext uri="{FF2B5EF4-FFF2-40B4-BE49-F238E27FC236}">
                <a16:creationId xmlns:a16="http://schemas.microsoft.com/office/drawing/2014/main" id="{87529ECF-D5AC-442A-A325-146DDEB441B0}"/>
              </a:ext>
            </a:extLst>
          </p:cNvPr>
          <p:cNvSpPr>
            <a:spLocks noGrp="1"/>
          </p:cNvSpPr>
          <p:nvPr>
            <p:ph type="hdr" sz="quarter"/>
          </p:nvPr>
        </p:nvSpPr>
        <p:spPr/>
        <p:txBody>
          <a:bodyPr/>
          <a:lstStyle/>
          <a:p>
            <a:r>
              <a:rPr lang="en-US"/>
              <a:t>Delaware EARNS Program Board</a:t>
            </a:r>
          </a:p>
        </p:txBody>
      </p:sp>
    </p:spTree>
    <p:extLst>
      <p:ext uri="{BB962C8B-B14F-4D97-AF65-F5344CB8AC3E}">
        <p14:creationId xmlns:p14="http://schemas.microsoft.com/office/powerpoint/2010/main" val="177909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8BF97-8D40-458C-8F76-AD50C8FE87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58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8BF97-8D40-458C-8F76-AD50C8FE87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64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8BF97-8D40-458C-8F76-AD50C8FE87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391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8BF97-8D40-458C-8F76-AD50C8FE87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990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8BF97-8D40-458C-8F76-AD50C8FE87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19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lvl1pPr>
              <a:defRPr/>
            </a:lvl1pPr>
          </a:lstStyle>
          <a:p>
            <a:r>
              <a:rPr lang="en-US">
                <a:solidFill>
                  <a:srgbClr val="FFFFFF"/>
                </a:solidFill>
                <a:effectLst>
                  <a:outerShdw blurRad="38100" dist="38100" dir="2700000" algn="tl">
                    <a:srgbClr val="000000">
                      <a:alpha val="43137"/>
                    </a:srgbClr>
                  </a:outerShdw>
                </a:effectLst>
              </a:rPr>
              <a:t>10/04/2022</a:t>
            </a: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lvl1pP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697066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lvl1pP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a:lstStyle>
            <a:lvl1pPr marL="0" indent="0">
              <a:buNone/>
              <a:defRPr b="1">
                <a:solidFill>
                  <a:schemeClr val="bg1"/>
                </a:solidFill>
              </a:defRPr>
            </a:lvl1pPr>
          </a:lstStyle>
          <a:p>
            <a:pPr lvl="0"/>
            <a:r>
              <a:rPr lang="en-US"/>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solidFill>
                  <a:schemeClr val="bg1"/>
                </a:solidFill>
              </a:defRPr>
            </a:lvl1pPr>
          </a:lstStyle>
          <a:p>
            <a:r>
              <a:rPr lang="en-US"/>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a:lstStyle>
            <a:lvl1pPr marL="0" indent="0">
              <a:buNone/>
              <a:defRPr b="1">
                <a:solidFill>
                  <a:schemeClr val="bg1"/>
                </a:solidFill>
              </a:defRPr>
            </a:lvl1pPr>
          </a:lstStyle>
          <a:p>
            <a:pPr lvl="0"/>
            <a:r>
              <a:rPr lang="en-US"/>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solidFill>
                  <a:schemeClr val="bg1"/>
                </a:solidFill>
              </a:defRPr>
            </a:lvl1pPr>
          </a:lstStyle>
          <a:p>
            <a:r>
              <a:rPr lang="en-US"/>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1932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lvl1pPr>
              <a:defRPr>
                <a:solidFill>
                  <a:schemeClr val="bg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a:lstStyle>
            <a:lvl1pPr marL="0" indent="0">
              <a:buNone/>
              <a:defRPr b="1">
                <a:solidFill>
                  <a:schemeClr val="bg1"/>
                </a:solidFill>
              </a:defRPr>
            </a:lvl1pPr>
          </a:lstStyle>
          <a:p>
            <a:pPr lvl="0"/>
            <a:r>
              <a:rPr lang="en-US"/>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solidFill>
                  <a:schemeClr val="bg1"/>
                </a:solidFill>
              </a:defRPr>
            </a:lvl1pPr>
          </a:lstStyle>
          <a:p>
            <a:r>
              <a:rPr lang="en-US"/>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a:lstStyle>
            <a:lvl1pPr marL="0" indent="0">
              <a:buNone/>
              <a:defRPr b="1">
                <a:solidFill>
                  <a:schemeClr val="bg1"/>
                </a:solidFill>
              </a:defRPr>
            </a:lvl1pPr>
          </a:lstStyle>
          <a:p>
            <a:pPr lvl="0"/>
            <a:r>
              <a:rPr lang="en-US"/>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solidFill>
                  <a:schemeClr val="bg1"/>
                </a:solidFill>
              </a:defRPr>
            </a:lvl1pPr>
          </a:lstStyle>
          <a:p>
            <a:r>
              <a:rPr lang="en-US"/>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a:lstStyle>
            <a:lvl1pPr marL="0" indent="0">
              <a:buNone/>
              <a:defRPr b="1">
                <a:solidFill>
                  <a:schemeClr val="bg1"/>
                </a:solidFill>
              </a:defRPr>
            </a:lvl1pPr>
          </a:lstStyle>
          <a:p>
            <a:pPr lvl="0"/>
            <a:r>
              <a:rPr lang="en-US"/>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solidFill>
                  <a:schemeClr val="bg1"/>
                </a:solidFill>
              </a:defRPr>
            </a:lvl1pPr>
          </a:lstStyle>
          <a:p>
            <a:r>
              <a:rPr lang="en-US"/>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986452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lvl1pPr>
              <a:defRPr>
                <a:solidFill>
                  <a:schemeClr val="bg1"/>
                </a:solidFill>
              </a:defRPr>
            </a:lvl1pPr>
          </a:lstStyle>
          <a:p>
            <a:r>
              <a:rPr lang="en-US"/>
              <a:t>Click to edit Master title style</a:t>
            </a:r>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solidFill>
                  <a:schemeClr val="bg1"/>
                </a:solidFill>
              </a:defRPr>
            </a:lvl1pPr>
          </a:lstStyle>
          <a:p>
            <a:r>
              <a:rPr lang="en-US"/>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solidFill>
                  <a:schemeClr val="bg1"/>
                </a:solidFill>
              </a:defRPr>
            </a:lvl1pPr>
          </a:lstStyle>
          <a:p>
            <a:r>
              <a:rPr lang="en-US"/>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solidFill>
                  <a:schemeClr val="bg1"/>
                </a:solidFill>
              </a:defRPr>
            </a:lvl1pPr>
          </a:lstStyle>
          <a:p>
            <a:r>
              <a:rPr lang="en-US"/>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solidFill>
                  <a:schemeClr val="bg1"/>
                </a:solidFill>
              </a:defRPr>
            </a:lvl1pPr>
          </a:lstStyle>
          <a:p>
            <a:r>
              <a:rPr lang="en-US"/>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solidFill>
                  <a:schemeClr val="bg1"/>
                </a:solidFill>
              </a:defRPr>
            </a:lvl1pPr>
          </a:lstStyle>
          <a:p>
            <a:pPr lvl="0"/>
            <a:r>
              <a:rPr lang="en-US"/>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2522706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a:p>
        </p:txBody>
      </p:sp>
    </p:spTree>
    <p:extLst>
      <p:ext uri="{BB962C8B-B14F-4D97-AF65-F5344CB8AC3E}">
        <p14:creationId xmlns:p14="http://schemas.microsoft.com/office/powerpoint/2010/main" val="3370977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110372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421275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2362720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@Georgetown University. All rights reserved.</a:t>
            </a:r>
          </a:p>
        </p:txBody>
      </p:sp>
      <p:sp>
        <p:nvSpPr>
          <p:cNvPr id="7" name="Slide Number Placeholder 6"/>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4217299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@Georgetown University. All rights reserved.</a:t>
            </a:r>
          </a:p>
        </p:txBody>
      </p:sp>
      <p:sp>
        <p:nvSpPr>
          <p:cNvPr id="9" name="Slide Number Placeholder 8"/>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15152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lvl1pPr>
              <a:defRPr>
                <a:solidFill>
                  <a:schemeClr val="bg1"/>
                </a:solidFill>
              </a:defRPr>
            </a:lvl1pPr>
          </a:lstStyle>
          <a:p>
            <a:r>
              <a:rPr lang="en-US" sz="4000"/>
              <a:t>Click to edit Master title style</a:t>
            </a:r>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solidFill>
                  <a:schemeClr val="bg1"/>
                </a:solidFill>
              </a:defRPr>
            </a:lvl1pPr>
          </a:lstStyle>
          <a:p>
            <a:r>
              <a:rPr lang="en-US"/>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solidFill>
                  <a:schemeClr val="bg1"/>
                </a:solidFill>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lvl1pPr>
              <a:defRPr>
                <a:solidFill>
                  <a:schemeClr val="bg1"/>
                </a:solidFill>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134648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@Georgetown University. All rights reserved.</a:t>
            </a:r>
          </a:p>
        </p:txBody>
      </p:sp>
      <p:sp>
        <p:nvSpPr>
          <p:cNvPr id="5" name="Slide Number Placeholder 4"/>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157950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@Georgetown University. All rights reserved.</a:t>
            </a:r>
          </a:p>
        </p:txBody>
      </p:sp>
      <p:sp>
        <p:nvSpPr>
          <p:cNvPr id="4" name="Slide Number Placeholder 3"/>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105744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@Georgetown University. All rights reserved.</a:t>
            </a:r>
          </a:p>
        </p:txBody>
      </p:sp>
      <p:sp>
        <p:nvSpPr>
          <p:cNvPr id="7" name="Slide Number Placeholder 6"/>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3359318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@Georgetown University. All rights reserved.</a:t>
            </a:r>
          </a:p>
        </p:txBody>
      </p:sp>
      <p:sp>
        <p:nvSpPr>
          <p:cNvPr id="7" name="Slide Number Placeholder 6"/>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3525524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3125629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2551121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0526" y="530101"/>
            <a:ext cx="7023541" cy="1731951"/>
          </a:xfrm>
        </p:spPr>
        <p:txBody>
          <a:bodyPr/>
          <a:lstStyle>
            <a:lvl1pPr algn="l">
              <a:defRPr b="1" i="0">
                <a:solidFill>
                  <a:schemeClr val="bg1"/>
                </a:solidFill>
                <a:latin typeface="Helvetica Neue"/>
                <a:cs typeface="Helvetica Neue"/>
              </a:defRPr>
            </a:lvl1pPr>
          </a:lstStyle>
          <a:p>
            <a:r>
              <a:rPr lang="en-US" dirty="0"/>
              <a:t>Click to edit Master title style</a:t>
            </a:r>
          </a:p>
        </p:txBody>
      </p:sp>
      <p:sp>
        <p:nvSpPr>
          <p:cNvPr id="3" name="Subtitle 2"/>
          <p:cNvSpPr>
            <a:spLocks noGrp="1"/>
          </p:cNvSpPr>
          <p:nvPr>
            <p:ph type="subTitle" idx="1"/>
          </p:nvPr>
        </p:nvSpPr>
        <p:spPr>
          <a:xfrm>
            <a:off x="570526" y="2479365"/>
            <a:ext cx="7023540" cy="978607"/>
          </a:xfrm>
        </p:spPr>
        <p:txBody>
          <a:bodyPr>
            <a:normAutofit/>
          </a:bodyPr>
          <a:lstStyle>
            <a:lvl1pPr marL="0" indent="0" algn="l">
              <a:buNone/>
              <a:defRPr sz="3000" b="1" i="0">
                <a:solidFill>
                  <a:schemeClr val="bg1"/>
                </a:solidFill>
                <a:latin typeface="Helvetica Neue"/>
                <a:cs typeface="Helvetica Ne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570526" y="6124649"/>
            <a:ext cx="524129" cy="365125"/>
          </a:xfrm>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93468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314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15449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1F1ED6-03CA-FF41-BAAB-392506A14B1E}" type="slidenum">
              <a:rPr lang="en-US" smtClean="0"/>
              <a:pPr/>
              <a:t>‹#›</a:t>
            </a:fld>
            <a:endParaRPr lang="en-US" dirty="0"/>
          </a:p>
        </p:txBody>
      </p:sp>
    </p:spTree>
    <p:extLst>
      <p:ext uri="{BB962C8B-B14F-4D97-AF65-F5344CB8AC3E}">
        <p14:creationId xmlns:p14="http://schemas.microsoft.com/office/powerpoint/2010/main" val="130916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lvl1pPr>
              <a:defRPr>
                <a:solidFill>
                  <a:schemeClr val="bg1"/>
                </a:solidFill>
              </a:defRPr>
            </a:lvl1pPr>
          </a:lstStyle>
          <a:p>
            <a:r>
              <a:rPr lang="en-US" sz="4000"/>
              <a:t>Click to edit Master title style</a:t>
            </a:r>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solidFill>
                  <a:schemeClr val="bg1"/>
                </a:solidFill>
              </a:defRPr>
            </a:lvl1pPr>
          </a:lstStyle>
          <a:p>
            <a:r>
              <a:rPr lang="en-US"/>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solidFill>
                  <a:schemeClr val="bg1"/>
                </a:solidFill>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lvl1pPr>
              <a:defRPr>
                <a:solidFill>
                  <a:schemeClr val="bg1"/>
                </a:solidFill>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524579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1F1ED6-03CA-FF41-BAAB-392506A14B1E}" type="slidenum">
              <a:rPr lang="en-US" smtClean="0"/>
              <a:pPr/>
              <a:t>‹#›</a:t>
            </a:fld>
            <a:endParaRPr lang="en-US" dirty="0"/>
          </a:p>
        </p:txBody>
      </p:sp>
    </p:spTree>
    <p:extLst>
      <p:ext uri="{BB962C8B-B14F-4D97-AF65-F5344CB8AC3E}">
        <p14:creationId xmlns:p14="http://schemas.microsoft.com/office/powerpoint/2010/main" val="175844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1" y="6356354"/>
            <a:ext cx="3860800" cy="365125"/>
          </a:xfrm>
          <a:prstGeom prst="rect">
            <a:avLst/>
          </a:prstGeom>
        </p:spPr>
        <p:txBody>
          <a:bodyPr/>
          <a:lstStyle/>
          <a:p>
            <a:r>
              <a:rPr lang="en-US"/>
              <a:t>@Georgetown University. All rights reserved.</a:t>
            </a:r>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555603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4"/>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1" y="6356354"/>
            <a:ext cx="3860800" cy="365125"/>
          </a:xfrm>
          <a:prstGeom prst="rect">
            <a:avLst/>
          </a:prstGeom>
        </p:spPr>
        <p:txBody>
          <a:bodyPr/>
          <a:lstStyle/>
          <a:p>
            <a:r>
              <a:rPr lang="en-US"/>
              <a:t>@Georgetown University. All rights reserved.</a:t>
            </a:r>
          </a:p>
        </p:txBody>
      </p:sp>
      <p:sp>
        <p:nvSpPr>
          <p:cNvPr id="9" name="Slide Number Placeholder 8"/>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2348218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4"/>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1" y="6356354"/>
            <a:ext cx="3860800" cy="365125"/>
          </a:xfrm>
          <a:prstGeom prst="rect">
            <a:avLst/>
          </a:prstGeom>
        </p:spPr>
        <p:txBody>
          <a:bodyPr/>
          <a:lstStyle/>
          <a:p>
            <a:r>
              <a:rPr lang="en-US"/>
              <a:t>@Georgetown University. All rights reserved.</a:t>
            </a:r>
          </a:p>
        </p:txBody>
      </p:sp>
      <p:sp>
        <p:nvSpPr>
          <p:cNvPr id="5" name="Slide Number Placeholder 4"/>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154026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4"/>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1" y="6356354"/>
            <a:ext cx="3860800" cy="365125"/>
          </a:xfrm>
          <a:prstGeom prst="rect">
            <a:avLst/>
          </a:prstGeom>
        </p:spPr>
        <p:txBody>
          <a:bodyPr/>
          <a:lstStyle/>
          <a:p>
            <a:r>
              <a:rPr lang="en-US"/>
              <a:t>@Georgetown University. All rights reserved.</a:t>
            </a:r>
          </a:p>
        </p:txBody>
      </p:sp>
      <p:sp>
        <p:nvSpPr>
          <p:cNvPr id="4" name="Slide Number Placeholder 3"/>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768476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1" y="6356354"/>
            <a:ext cx="3860800" cy="365125"/>
          </a:xfrm>
          <a:prstGeom prst="rect">
            <a:avLst/>
          </a:prstGeom>
        </p:spPr>
        <p:txBody>
          <a:bodyPr/>
          <a:lstStyle/>
          <a:p>
            <a:r>
              <a:rPr lang="en-US"/>
              <a:t>@Georgetown University. All rights reserved.</a:t>
            </a:r>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638487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1" y="6356354"/>
            <a:ext cx="3860800" cy="365125"/>
          </a:xfrm>
          <a:prstGeom prst="rect">
            <a:avLst/>
          </a:prstGeom>
        </p:spPr>
        <p:txBody>
          <a:bodyPr/>
          <a:lstStyle/>
          <a:p>
            <a:r>
              <a:rPr lang="en-US"/>
              <a:t>@Georgetown University. All rights reserved.</a:t>
            </a:r>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264759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1" y="6356354"/>
            <a:ext cx="3860800" cy="365125"/>
          </a:xfrm>
          <a:prstGeom prst="rect">
            <a:avLst/>
          </a:prstGeom>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4246144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1" y="6356354"/>
            <a:ext cx="3860800" cy="365125"/>
          </a:xfrm>
          <a:prstGeom prst="rect">
            <a:avLst/>
          </a:prstGeom>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23807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lvl1pPr>
              <a:defRPr>
                <a:solidFill>
                  <a:schemeClr val="bg1"/>
                </a:solidFill>
              </a:defRPr>
            </a:lvl1pPr>
          </a:lstStyle>
          <a:p>
            <a:r>
              <a:rPr lang="en-US"/>
              <a:t>Click to edit Master title style</a:t>
            </a:r>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solidFill>
                  <a:schemeClr val="bg1"/>
                </a:solidFill>
              </a:defRPr>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33256"/>
            <a:ext cx="10591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solidFill>
                  <a:schemeClr val="bg1"/>
                </a:solidFill>
              </a:defRPr>
            </a:lvl1pPr>
          </a:lstStyle>
          <a:p>
            <a:r>
              <a:rPr lang="en-US"/>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solidFill>
                  <a:schemeClr val="bg1"/>
                </a:solidFill>
              </a:defRPr>
            </a:lvl1pPr>
          </a:lstStyle>
          <a:p>
            <a:r>
              <a:rPr lang="en-US"/>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lvl1pPr>
              <a:defRPr>
                <a:solidFill>
                  <a:schemeClr val="bg1"/>
                </a:solidFill>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251209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lvl1pPr>
              <a:defRPr>
                <a:solidFill>
                  <a:schemeClr val="bg1"/>
                </a:solidFill>
              </a:defRPr>
            </a:lvl1pPr>
          </a:lstStyle>
          <a:p>
            <a:r>
              <a:rPr lang="en-US"/>
              <a:t>Click to edit Master title style</a:t>
            </a:r>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solidFill>
                  <a:schemeClr val="bg1"/>
                </a:solidFill>
              </a:defRPr>
            </a:lvl1pPr>
          </a:lstStyle>
          <a:p>
            <a:r>
              <a:rPr lang="en-US"/>
              <a:t>Click to edit Master subtitle style</a:t>
            </a:r>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a:solidFill>
            <a:srgbClr val="434244"/>
          </a:solidFill>
        </p:spPr>
        <p:txBody>
          <a:bodyPr/>
          <a:lstStyle>
            <a:lvl1pPr marL="0" indent="0" algn="ctr">
              <a:buNone/>
              <a:defRPr>
                <a:solidFill>
                  <a:schemeClr val="bg1"/>
                </a:solidFill>
              </a:defRPr>
            </a:lvl1pPr>
          </a:lstStyle>
          <a:p>
            <a:r>
              <a:rPr lang="en-US"/>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solidFill>
                  <a:schemeClr val="bg1"/>
                </a:solidFill>
              </a:defRPr>
            </a:lvl1pPr>
          </a:lstStyle>
          <a:p>
            <a:r>
              <a:rPr lang="en-US" err="1"/>
              <a:t>ClICK</a:t>
            </a:r>
            <a:r>
              <a:rPr lang="en-US"/>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1678275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a:solidFill>
            <a:srgbClr val="343335"/>
          </a:solidFill>
        </p:spPr>
        <p:txBody>
          <a:bodyPr/>
          <a:lstStyle>
            <a:lvl1pPr algn="r">
              <a:defRPr>
                <a:solidFill>
                  <a:schemeClr val="bg1"/>
                </a:solidFill>
              </a:defRPr>
            </a:lvl1pPr>
          </a:lstStyle>
          <a:p>
            <a:r>
              <a:rPr lang="en-US" err="1"/>
              <a:t>ClICK</a:t>
            </a:r>
            <a:r>
              <a:rPr lang="en-US"/>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a:solidFill>
            <a:srgbClr val="343335"/>
          </a:solidFill>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a:solidFill>
            <a:srgbClr val="343335"/>
          </a:solidFill>
        </p:spPr>
        <p:txBody>
          <a:bodyPr/>
          <a:lstStyle>
            <a:lvl1pPr>
              <a:defRPr>
                <a:solidFill>
                  <a:schemeClr val="bg1"/>
                </a:solidFill>
              </a:defRPr>
            </a:lvl1pPr>
          </a:lstStyle>
          <a:p>
            <a:r>
              <a:rPr lang="en-US"/>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a:solidFill>
            <a:srgbClr val="343335"/>
          </a:solidFill>
        </p:spPr>
        <p:txBody>
          <a:bodyPr/>
          <a:lstStyle>
            <a:lvl1pPr>
              <a:defRPr>
                <a:solidFill>
                  <a:schemeClr val="bg1"/>
                </a:solidFill>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544094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solidFill>
                  <a:schemeClr val="bg1"/>
                </a:solidFill>
              </a:defRPr>
            </a:lvl1pPr>
          </a:lstStyle>
          <a:p>
            <a:r>
              <a:rPr lang="en-US"/>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lvl1pPr>
              <a:defRPr>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solidFill>
                  <a:srgbClr val="FFFFFF"/>
                </a:solidFill>
                <a:effectLst>
                  <a:outerShdw blurRad="38100" dist="38100" dir="2700000" algn="tl">
                    <a:srgbClr val="000000">
                      <a:alpha val="43137"/>
                    </a:srgbClr>
                  </a:outerShdw>
                </a:effectLst>
              </a:rPr>
              <a:t>10/04/2022</a:t>
            </a:r>
            <a:endParaRPr lang="en-US"/>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652202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bg1"/>
                </a:solidFill>
                <a:latin typeface="+mj-lt"/>
              </a:defRPr>
            </a:lvl1pPr>
          </a:lstStyle>
          <a:p>
            <a:r>
              <a:rPr lang="en-US"/>
              <a:t>10/04/2022</a:t>
            </a:r>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bg1"/>
                </a:solidFill>
                <a:latin typeface="+mj-lt"/>
              </a:defRPr>
            </a:lvl1pPr>
          </a:lstStyle>
          <a:p>
            <a:r>
              <a:rPr lang="en-US"/>
              <a:t>PRESENTATION TITLE</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bg1"/>
                </a:solidFill>
              </a:defRPr>
            </a:lvl1pPr>
          </a:lstStyle>
          <a:p>
            <a:fld id="{C3DB2ADC-AF19-4574-8C10-79B5B04FCA27}" type="slidenum">
              <a:rPr lang="en-US" smtClean="0"/>
              <a:pPr/>
              <a:t>‹#›</a:t>
            </a:fld>
            <a:endParaRPr lang="en-US"/>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@Georgetown University. All rights reserved.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AAA7B-DB29-4E61-B102-962D16325785}" type="slidenum">
              <a:rPr lang="en-US" smtClean="0"/>
              <a:t>‹#›</a:t>
            </a:fld>
            <a:endParaRPr lang="en-US"/>
          </a:p>
        </p:txBody>
      </p:sp>
    </p:spTree>
    <p:extLst>
      <p:ext uri="{BB962C8B-B14F-4D97-AF65-F5344CB8AC3E}">
        <p14:creationId xmlns:p14="http://schemas.microsoft.com/office/powerpoint/2010/main" val="17209274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 y="6049342"/>
            <a:ext cx="12210420" cy="808658"/>
          </a:xfrm>
          <a:prstGeom prst="rect">
            <a:avLst/>
          </a:prstGeom>
          <a:solidFill>
            <a:srgbClr val="041E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84631" y="341769"/>
            <a:ext cx="11581901" cy="878966"/>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84631" y="1338867"/>
            <a:ext cx="11581901" cy="42627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70526" y="6070859"/>
            <a:ext cx="524129" cy="365125"/>
          </a:xfrm>
          <a:prstGeom prst="rect">
            <a:avLst/>
          </a:prstGeom>
        </p:spPr>
        <p:txBody>
          <a:bodyPr vert="horz" lIns="91440" tIns="45720" rIns="91440" bIns="45720" rtlCol="0" anchor="ctr"/>
          <a:lstStyle>
            <a:lvl1pPr algn="l">
              <a:defRPr sz="1000">
                <a:solidFill>
                  <a:schemeClr val="bg1"/>
                </a:solidFill>
                <a:latin typeface="55 Helvetica Roman"/>
                <a:cs typeface="55 Helvetica Roman"/>
              </a:defRPr>
            </a:lvl1pPr>
          </a:lstStyle>
          <a:p>
            <a:fld id="{A11F1ED6-03CA-FF41-BAAB-392506A14B1E}" type="slidenum">
              <a:rPr lang="en-US" smtClean="0"/>
              <a:pPr/>
              <a:t>‹#›</a:t>
            </a:fld>
            <a:endParaRPr lang="en-US" dirty="0"/>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98172" y="6371259"/>
            <a:ext cx="3068360" cy="223813"/>
          </a:xfrm>
          <a:prstGeom prst="rect">
            <a:avLst/>
          </a:prstGeom>
        </p:spPr>
      </p:pic>
      <p:sp>
        <p:nvSpPr>
          <p:cNvPr id="7" name="Rectangle 6"/>
          <p:cNvSpPr/>
          <p:nvPr userDrawn="1"/>
        </p:nvSpPr>
        <p:spPr>
          <a:xfrm>
            <a:off x="-1" y="5956646"/>
            <a:ext cx="12192001" cy="92697"/>
          </a:xfrm>
          <a:prstGeom prst="rect">
            <a:avLst/>
          </a:prstGeom>
          <a:solidFill>
            <a:srgbClr val="BBBC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8992303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sldNum="0" hdr="0" dt="0"/>
  <p:txStyles>
    <p:titleStyle>
      <a:lvl1pPr algn="l" defTabSz="457200" rtl="0" eaLnBrk="1" latinLnBrk="0" hangingPunct="1">
        <a:spcBef>
          <a:spcPct val="0"/>
        </a:spcBef>
        <a:buNone/>
        <a:defRPr sz="3600" b="1" i="0" kern="1200">
          <a:solidFill>
            <a:srgbClr val="002D50"/>
          </a:solidFill>
          <a:latin typeface="Helvetica Neue"/>
          <a:ea typeface="+mj-ea"/>
          <a:cs typeface="Helvetica Neue"/>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dobe Caslon Pro"/>
          <a:ea typeface="+mn-ea"/>
          <a:cs typeface="Adobe Caslon Pro"/>
        </a:defRPr>
      </a:lvl1pPr>
      <a:lvl2pPr marL="742950" indent="-285750" algn="l" defTabSz="457200" rtl="0" eaLnBrk="1" latinLnBrk="0" hangingPunct="1">
        <a:spcBef>
          <a:spcPct val="20000"/>
        </a:spcBef>
        <a:buFont typeface="Arial"/>
        <a:buChar char="–"/>
        <a:defRPr sz="2800" b="0" i="0" kern="1200">
          <a:solidFill>
            <a:schemeClr val="tx1"/>
          </a:solidFill>
          <a:latin typeface="Adobe Caslon Pro"/>
          <a:ea typeface="+mn-ea"/>
          <a:cs typeface="Adobe Caslon Pro"/>
        </a:defRPr>
      </a:lvl2pPr>
      <a:lvl3pPr marL="1143000" indent="-228600" algn="l" defTabSz="457200" rtl="0" eaLnBrk="1" latinLnBrk="0" hangingPunct="1">
        <a:spcBef>
          <a:spcPct val="20000"/>
        </a:spcBef>
        <a:buFont typeface="Arial"/>
        <a:buChar char="•"/>
        <a:defRPr sz="2400" b="0" i="0" kern="1200">
          <a:solidFill>
            <a:schemeClr val="tx1"/>
          </a:solidFill>
          <a:latin typeface="Adobe Caslon Pro"/>
          <a:ea typeface="+mn-ea"/>
          <a:cs typeface="Adobe Caslon Pro"/>
        </a:defRPr>
      </a:lvl3pPr>
      <a:lvl4pPr marL="1600200" indent="-228600" algn="l" defTabSz="457200" rtl="0" eaLnBrk="1" latinLnBrk="0" hangingPunct="1">
        <a:spcBef>
          <a:spcPct val="20000"/>
        </a:spcBef>
        <a:buFont typeface="Arial"/>
        <a:buChar char="–"/>
        <a:defRPr sz="2000" b="0" i="0" kern="1200">
          <a:solidFill>
            <a:schemeClr val="tx1"/>
          </a:solidFill>
          <a:latin typeface="Adobe Caslon Pro"/>
          <a:ea typeface="+mn-ea"/>
          <a:cs typeface="Adobe Caslon Pro"/>
        </a:defRPr>
      </a:lvl4pPr>
      <a:lvl5pPr marL="2057400" indent="-228600" algn="l" defTabSz="457200" rtl="0" eaLnBrk="1" latinLnBrk="0" hangingPunct="1">
        <a:spcBef>
          <a:spcPct val="20000"/>
        </a:spcBef>
        <a:buFont typeface="Arial"/>
        <a:buChar char="»"/>
        <a:defRPr sz="2000" b="0" i="0" kern="1200">
          <a:solidFill>
            <a:schemeClr val="tx1"/>
          </a:solidFill>
          <a:latin typeface="Adobe Caslon Pro"/>
          <a:ea typeface="+mn-ea"/>
          <a:cs typeface="Adobe Caslo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facebook.com/GeorgetownCRI" TargetMode="External"/><Relationship Id="rId7" Type="http://schemas.openxmlformats.org/officeDocument/2006/relationships/hyperlink" Target="https://www.linkedin.com/company/3742932?trk=tyah&amp;trkInfo=tarId:1421839775291,tas:Center%20for%20Retirement%20Initiatives%20,idx:1-1-1"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hyperlink" Target="https://twitter.com/cri_states" TargetMode="External"/><Relationship Id="rId4" Type="http://schemas.openxmlformats.org/officeDocument/2006/relationships/image" Target="../media/image13.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hyperlink" Target="mailto:michael.parker@ost.state.or.us" TargetMode="External"/><Relationship Id="rId4" Type="http://schemas.openxmlformats.org/officeDocument/2006/relationships/hyperlink" Target="mailto:william.railey@state.co.u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AE5B2F-2CD3-4E51-91D5-FEF8CE8FEFA9}"/>
              </a:ext>
            </a:extLst>
          </p:cNvPr>
          <p:cNvSpPr>
            <a:spLocks noGrp="1"/>
          </p:cNvSpPr>
          <p:nvPr>
            <p:ph type="ctrTitle"/>
          </p:nvPr>
        </p:nvSpPr>
        <p:spPr>
          <a:xfrm>
            <a:off x="793531" y="1118157"/>
            <a:ext cx="10333097" cy="3640345"/>
          </a:xfrm>
          <a:ln>
            <a:solidFill>
              <a:schemeClr val="bg2">
                <a:lumMod val="75000"/>
                <a:alpha val="0"/>
              </a:schemeClr>
            </a:solidFill>
          </a:ln>
        </p:spPr>
        <p:txBody>
          <a:bodyPr>
            <a:normAutofit fontScale="90000"/>
          </a:bodyPr>
          <a:lstStyle/>
          <a:p>
            <a:r>
              <a:rPr lang="en-US" sz="54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latin typeface="Univers Condensed Light" panose="020B0306020202040204" pitchFamily="34" charset="0"/>
                <a:cs typeface="Posterama" panose="020B0504020200020000" pitchFamily="34" charset="0"/>
              </a:rPr>
              <a:t>DELAWARE</a:t>
            </a:r>
            <a:br>
              <a:rPr lang="en-US" sz="5400" b="1"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r>
              <a:rPr lang="en-US" sz="8500" b="1" dirty="0">
                <a:ln>
                  <a:solidFill>
                    <a:schemeClr val="bg2">
                      <a:lumMod val="75000"/>
                    </a:schemeClr>
                  </a:solidFill>
                </a:ln>
                <a:effectLst>
                  <a:outerShdw blurRad="50800" dist="38100" dir="2700000" algn="tl" rotWithShape="0">
                    <a:prstClr val="black">
                      <a:alpha val="40000"/>
                    </a:prstClr>
                  </a:outerShdw>
                </a:effectLst>
                <a:cs typeface="Posterama" panose="020B0504020200020000" pitchFamily="34" charset="0"/>
              </a:rPr>
              <a:t>EARNS</a:t>
            </a:r>
            <a:br>
              <a:rPr lang="en-US" sz="8500" b="1"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r>
              <a:rPr lang="en-US" sz="5400" b="1" dirty="0">
                <a:ln>
                  <a:solidFill>
                    <a:schemeClr val="bg1"/>
                  </a:solidFill>
                </a:ln>
                <a:solidFill>
                  <a:schemeClr val="bg2">
                    <a:lumMod val="75000"/>
                  </a:schemeClr>
                </a:solidFill>
                <a:effectLst>
                  <a:outerShdw blurRad="50800" dist="38100" dir="2700000" algn="tl" rotWithShape="0">
                    <a:prstClr val="black">
                      <a:alpha val="40000"/>
                    </a:prstClr>
                  </a:outerShdw>
                </a:effectLst>
                <a:latin typeface="Univers Condensed Light" panose="020B0306020202040204" pitchFamily="34" charset="0"/>
                <a:cs typeface="Posterama" panose="020B0504020200020000" pitchFamily="34" charset="0"/>
              </a:rPr>
              <a:t>Program Board</a:t>
            </a:r>
            <a:br>
              <a:rPr lang="en-US" dirty="0">
                <a:cs typeface="Posterama" panose="020B0504020200020000" pitchFamily="34" charset="0"/>
              </a:rPr>
            </a:br>
            <a:r>
              <a:rPr lang="en-US" sz="2500" b="1" cap="none" dirty="0">
                <a:effectLst>
                  <a:outerShdw blurRad="38100" dist="38100" dir="2700000" algn="tl">
                    <a:srgbClr val="000000">
                      <a:alpha val="43137"/>
                    </a:srgbClr>
                  </a:outerShdw>
                </a:effectLst>
                <a:latin typeface="+mn-lt"/>
                <a:cs typeface="Posterama" panose="020B0504020200020000" pitchFamily="34" charset="0"/>
              </a:rPr>
              <a:t>Tuesday, November 15, 2022</a:t>
            </a:r>
            <a:br>
              <a:rPr lang="en-US" sz="2500" b="1" cap="none" dirty="0">
                <a:effectLst>
                  <a:outerShdw blurRad="38100" dist="38100" dir="2700000" algn="tl">
                    <a:srgbClr val="000000">
                      <a:alpha val="43137"/>
                    </a:srgbClr>
                  </a:outerShdw>
                </a:effectLst>
                <a:latin typeface="+mn-lt"/>
                <a:cs typeface="Posterama" panose="020B0504020200020000" pitchFamily="34" charset="0"/>
              </a:rPr>
            </a:br>
            <a:r>
              <a:rPr lang="en-US" sz="2500" b="1" cap="none" dirty="0">
                <a:effectLst>
                  <a:outerShdw blurRad="38100" dist="38100" dir="2700000" algn="tl">
                    <a:srgbClr val="000000">
                      <a:alpha val="43137"/>
                    </a:srgbClr>
                  </a:outerShdw>
                </a:effectLst>
                <a:latin typeface="+mn-lt"/>
                <a:cs typeface="Posterama" panose="020B0504020200020000" pitchFamily="34" charset="0"/>
              </a:rPr>
              <a:t>1:00 p.m.</a:t>
            </a:r>
            <a:endParaRPr lang="en-US" b="1" dirty="0">
              <a:effectLst>
                <a:outerShdw blurRad="38100" dist="38100" dir="2700000" algn="tl">
                  <a:srgbClr val="000000">
                    <a:alpha val="43137"/>
                  </a:srgbClr>
                </a:outerShdw>
              </a:effectLst>
              <a:latin typeface="+mn-lt"/>
              <a:cs typeface="Posterama" panose="020B0504020200020000" pitchFamily="34" charset="0"/>
            </a:endParaRPr>
          </a:p>
        </p:txBody>
      </p:sp>
      <p:pic>
        <p:nvPicPr>
          <p:cNvPr id="5" name="Picture 4">
            <a:extLst>
              <a:ext uri="{FF2B5EF4-FFF2-40B4-BE49-F238E27FC236}">
                <a16:creationId xmlns:a16="http://schemas.microsoft.com/office/drawing/2014/main" id="{53FAF765-A3FF-43C2-9181-E3DE73D486CA}"/>
              </a:ext>
            </a:extLst>
          </p:cNvPr>
          <p:cNvPicPr>
            <a:picLocks noChangeAspect="1"/>
          </p:cNvPicPr>
          <p:nvPr/>
        </p:nvPicPr>
        <p:blipFill>
          <a:blip r:embed="rId3"/>
          <a:stretch>
            <a:fillRect/>
          </a:stretch>
        </p:blipFill>
        <p:spPr>
          <a:xfrm>
            <a:off x="7412467" y="1118156"/>
            <a:ext cx="3636547" cy="3640345"/>
          </a:xfrm>
          <a:prstGeom prst="rect">
            <a:avLst/>
          </a:prstGeom>
        </p:spPr>
      </p:pic>
    </p:spTree>
    <p:extLst>
      <p:ext uri="{BB962C8B-B14F-4D97-AF65-F5344CB8AC3E}">
        <p14:creationId xmlns:p14="http://schemas.microsoft.com/office/powerpoint/2010/main" val="317303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BA56-C345-7FA8-F5FF-DD10EDDCDBA1}"/>
              </a:ext>
            </a:extLst>
          </p:cNvPr>
          <p:cNvSpPr>
            <a:spLocks noGrp="1"/>
          </p:cNvSpPr>
          <p:nvPr>
            <p:ph type="title"/>
          </p:nvPr>
        </p:nvSpPr>
        <p:spPr/>
        <p:txBody>
          <a:bodyPr>
            <a:normAutofit fontScale="90000"/>
          </a:bodyPr>
          <a:lstStyle/>
          <a:p>
            <a:pPr algn="ctr"/>
            <a:r>
              <a:rPr lang="en-US" dirty="0"/>
              <a:t>Program Implementation – Engaging Key Stakeholders</a:t>
            </a:r>
          </a:p>
        </p:txBody>
      </p:sp>
      <p:pic>
        <p:nvPicPr>
          <p:cNvPr id="11" name="Content Placeholder 10" descr="A group of men posing for a photo&#10;&#10;Description automatically generated with medium confidence">
            <a:extLst>
              <a:ext uri="{FF2B5EF4-FFF2-40B4-BE49-F238E27FC236}">
                <a16:creationId xmlns:a16="http://schemas.microsoft.com/office/drawing/2014/main" id="{DAC9DA81-A569-4B53-5A91-7D2A6482BF9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4824" y="3480318"/>
            <a:ext cx="4141626" cy="2425624"/>
          </a:xfrm>
        </p:spPr>
      </p:pic>
      <p:sp>
        <p:nvSpPr>
          <p:cNvPr id="4" name="Oval 3">
            <a:extLst>
              <a:ext uri="{FF2B5EF4-FFF2-40B4-BE49-F238E27FC236}">
                <a16:creationId xmlns:a16="http://schemas.microsoft.com/office/drawing/2014/main" id="{95F59E07-4DE3-401B-DB9C-B8D2F575DBC9}"/>
              </a:ext>
            </a:extLst>
          </p:cNvPr>
          <p:cNvSpPr/>
          <p:nvPr/>
        </p:nvSpPr>
        <p:spPr>
          <a:xfrm>
            <a:off x="242595" y="1838131"/>
            <a:ext cx="2062067" cy="121298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State Agencies</a:t>
            </a:r>
          </a:p>
        </p:txBody>
      </p:sp>
      <p:sp>
        <p:nvSpPr>
          <p:cNvPr id="5" name="Oval 4">
            <a:extLst>
              <a:ext uri="{FF2B5EF4-FFF2-40B4-BE49-F238E27FC236}">
                <a16:creationId xmlns:a16="http://schemas.microsoft.com/office/drawing/2014/main" id="{060B7678-469E-45F9-4D30-D0C08F41A2C7}"/>
              </a:ext>
            </a:extLst>
          </p:cNvPr>
          <p:cNvSpPr/>
          <p:nvPr/>
        </p:nvSpPr>
        <p:spPr>
          <a:xfrm>
            <a:off x="9843793" y="1875452"/>
            <a:ext cx="2108722" cy="117565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Advocacy and Other-nonprofit organizations</a:t>
            </a:r>
          </a:p>
        </p:txBody>
      </p:sp>
      <p:sp>
        <p:nvSpPr>
          <p:cNvPr id="6" name="Oval 5">
            <a:extLst>
              <a:ext uri="{FF2B5EF4-FFF2-40B4-BE49-F238E27FC236}">
                <a16:creationId xmlns:a16="http://schemas.microsoft.com/office/drawing/2014/main" id="{CEEAA502-FE6B-CDD9-5D6F-F93CAEDC793B}"/>
              </a:ext>
            </a:extLst>
          </p:cNvPr>
          <p:cNvSpPr/>
          <p:nvPr/>
        </p:nvSpPr>
        <p:spPr>
          <a:xfrm>
            <a:off x="4862998" y="991378"/>
            <a:ext cx="2237600" cy="120364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Business &amp; </a:t>
            </a:r>
            <a:br>
              <a:rPr kumimoji="0" lang="en-US" sz="1400" b="0" i="0" u="none" strike="noStrike" kern="1200" cap="none" spc="0" normalizeH="0" baseline="0" noProof="0" dirty="0">
                <a:ln>
                  <a:noFill/>
                </a:ln>
                <a:solidFill>
                  <a:prstClr val="white"/>
                </a:solidFill>
                <a:effectLst/>
                <a:uLnTx/>
                <a:uFillTx/>
                <a:latin typeface="Calibri"/>
                <a:ea typeface="+mn-ea"/>
                <a:cs typeface="+mn-cs"/>
              </a:rPr>
            </a:br>
            <a:r>
              <a:rPr kumimoji="0" lang="en-US" sz="1400" b="0" i="0" u="none" strike="noStrike" kern="1200" cap="none" spc="0" normalizeH="0" baseline="0" noProof="0" dirty="0">
                <a:ln>
                  <a:noFill/>
                </a:ln>
                <a:solidFill>
                  <a:prstClr val="white"/>
                </a:solidFill>
                <a:effectLst/>
                <a:uLnTx/>
                <a:uFillTx/>
                <a:latin typeface="Calibri"/>
                <a:ea typeface="+mn-ea"/>
                <a:cs typeface="+mn-cs"/>
              </a:rPr>
              <a:t>Employer Associations</a:t>
            </a:r>
          </a:p>
        </p:txBody>
      </p:sp>
      <p:sp>
        <p:nvSpPr>
          <p:cNvPr id="7" name="Oval 6">
            <a:extLst>
              <a:ext uri="{FF2B5EF4-FFF2-40B4-BE49-F238E27FC236}">
                <a16:creationId xmlns:a16="http://schemas.microsoft.com/office/drawing/2014/main" id="{0D79C79C-D72E-0D22-BFB6-204CF0180E07}"/>
              </a:ext>
            </a:extLst>
          </p:cNvPr>
          <p:cNvSpPr/>
          <p:nvPr/>
        </p:nvSpPr>
        <p:spPr>
          <a:xfrm>
            <a:off x="7455161" y="1138335"/>
            <a:ext cx="2230015" cy="127829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Public &amp; Private sector employer organizations</a:t>
            </a:r>
          </a:p>
        </p:txBody>
      </p:sp>
      <p:pic>
        <p:nvPicPr>
          <p:cNvPr id="13" name="Picture 12" descr="A person standing in a restaurant&#10;&#10;Description automatically generated with low confidence">
            <a:extLst>
              <a:ext uri="{FF2B5EF4-FFF2-40B4-BE49-F238E27FC236}">
                <a16:creationId xmlns:a16="http://schemas.microsoft.com/office/drawing/2014/main" id="{3982A07C-3131-C852-2600-802680CD5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6525" y="3498979"/>
            <a:ext cx="3767818" cy="2397579"/>
          </a:xfrm>
          <a:prstGeom prst="rect">
            <a:avLst/>
          </a:prstGeom>
        </p:spPr>
      </p:pic>
      <p:sp>
        <p:nvSpPr>
          <p:cNvPr id="16" name="TextBox 15">
            <a:extLst>
              <a:ext uri="{FF2B5EF4-FFF2-40B4-BE49-F238E27FC236}">
                <a16:creationId xmlns:a16="http://schemas.microsoft.com/office/drawing/2014/main" id="{15887B0D-FB24-492C-5C6D-29BF88F1FF0C}"/>
              </a:ext>
            </a:extLst>
          </p:cNvPr>
          <p:cNvSpPr txBox="1"/>
          <p:nvPr/>
        </p:nvSpPr>
        <p:spPr>
          <a:xfrm>
            <a:off x="3069770" y="3135086"/>
            <a:ext cx="12545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Employees</a:t>
            </a:r>
          </a:p>
        </p:txBody>
      </p:sp>
      <p:sp>
        <p:nvSpPr>
          <p:cNvPr id="17" name="TextBox 16">
            <a:extLst>
              <a:ext uri="{FF2B5EF4-FFF2-40B4-BE49-F238E27FC236}">
                <a16:creationId xmlns:a16="http://schemas.microsoft.com/office/drawing/2014/main" id="{4C77C807-E859-0BC8-9201-CDF620332038}"/>
              </a:ext>
            </a:extLst>
          </p:cNvPr>
          <p:cNvSpPr txBox="1"/>
          <p:nvPr/>
        </p:nvSpPr>
        <p:spPr>
          <a:xfrm>
            <a:off x="7763069" y="3097763"/>
            <a:ext cx="14761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Employers</a:t>
            </a:r>
          </a:p>
        </p:txBody>
      </p:sp>
      <p:sp>
        <p:nvSpPr>
          <p:cNvPr id="18" name="Oval 17">
            <a:extLst>
              <a:ext uri="{FF2B5EF4-FFF2-40B4-BE49-F238E27FC236}">
                <a16:creationId xmlns:a16="http://schemas.microsoft.com/office/drawing/2014/main" id="{ABADD2D8-58CD-1A5B-FC51-AB2862F97D76}"/>
              </a:ext>
            </a:extLst>
          </p:cNvPr>
          <p:cNvSpPr/>
          <p:nvPr/>
        </p:nvSpPr>
        <p:spPr>
          <a:xfrm>
            <a:off x="2382413" y="1253412"/>
            <a:ext cx="2108722" cy="117565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Private service providers (Program vendors)</a:t>
            </a:r>
          </a:p>
        </p:txBody>
      </p:sp>
      <p:cxnSp>
        <p:nvCxnSpPr>
          <p:cNvPr id="20" name="Straight Arrow Connector 19">
            <a:extLst>
              <a:ext uri="{FF2B5EF4-FFF2-40B4-BE49-F238E27FC236}">
                <a16:creationId xmlns:a16="http://schemas.microsoft.com/office/drawing/2014/main" id="{33D129AC-F8F2-77C0-E504-6BAA178DBEA6}"/>
              </a:ext>
            </a:extLst>
          </p:cNvPr>
          <p:cNvCxnSpPr>
            <a:cxnSpLocks/>
          </p:cNvCxnSpPr>
          <p:nvPr/>
        </p:nvCxnSpPr>
        <p:spPr>
          <a:xfrm>
            <a:off x="4012164" y="2388636"/>
            <a:ext cx="279918" cy="5411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8831669-6278-AA18-D7C8-FDFC820D4801}"/>
              </a:ext>
            </a:extLst>
          </p:cNvPr>
          <p:cNvCxnSpPr>
            <a:cxnSpLocks/>
          </p:cNvCxnSpPr>
          <p:nvPr/>
        </p:nvCxnSpPr>
        <p:spPr>
          <a:xfrm>
            <a:off x="2313992" y="2799184"/>
            <a:ext cx="270588" cy="1959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7FD1EF6F-4E7A-42FB-4BA7-0F9C428F2A57}"/>
              </a:ext>
            </a:extLst>
          </p:cNvPr>
          <p:cNvCxnSpPr/>
          <p:nvPr/>
        </p:nvCxnSpPr>
        <p:spPr>
          <a:xfrm>
            <a:off x="5999584" y="2286001"/>
            <a:ext cx="0" cy="5971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B2BB624F-D714-52CD-2E2E-232D610F4D58}"/>
              </a:ext>
            </a:extLst>
          </p:cNvPr>
          <p:cNvCxnSpPr>
            <a:cxnSpLocks/>
          </p:cNvCxnSpPr>
          <p:nvPr/>
        </p:nvCxnSpPr>
        <p:spPr>
          <a:xfrm flipH="1">
            <a:off x="7697755" y="2425959"/>
            <a:ext cx="270588" cy="5411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9446D17-8B82-A503-BCAF-B0C6AB000C24}"/>
              </a:ext>
            </a:extLst>
          </p:cNvPr>
          <p:cNvCxnSpPr>
            <a:cxnSpLocks/>
          </p:cNvCxnSpPr>
          <p:nvPr/>
        </p:nvCxnSpPr>
        <p:spPr>
          <a:xfrm flipH="1">
            <a:off x="9685176" y="2743200"/>
            <a:ext cx="223934" cy="270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DEFBC5E-4E57-55D0-C26C-A72B28A5F66F}"/>
              </a:ext>
            </a:extLst>
          </p:cNvPr>
          <p:cNvCxnSpPr>
            <a:cxnSpLocks/>
          </p:cNvCxnSpPr>
          <p:nvPr/>
        </p:nvCxnSpPr>
        <p:spPr>
          <a:xfrm>
            <a:off x="1670180" y="3041780"/>
            <a:ext cx="8733453"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E5D5F77-D8EC-A31F-9ECE-5920652E040E}"/>
              </a:ext>
            </a:extLst>
          </p:cNvPr>
          <p:cNvSpPr txBox="1"/>
          <p:nvPr/>
        </p:nvSpPr>
        <p:spPr>
          <a:xfrm>
            <a:off x="466531" y="6242180"/>
            <a:ext cx="30137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mn-cs"/>
              </a:rPr>
              <a:t>Copyright 2022. Georgetown University.</a:t>
            </a:r>
          </a:p>
        </p:txBody>
      </p:sp>
    </p:spTree>
    <p:extLst>
      <p:ext uri="{BB962C8B-B14F-4D97-AF65-F5344CB8AC3E}">
        <p14:creationId xmlns:p14="http://schemas.microsoft.com/office/powerpoint/2010/main" val="238323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5C43-F5D1-528B-505A-97DEC8D37593}"/>
              </a:ext>
            </a:extLst>
          </p:cNvPr>
          <p:cNvSpPr>
            <a:spLocks noGrp="1"/>
          </p:cNvSpPr>
          <p:nvPr>
            <p:ph type="title"/>
          </p:nvPr>
        </p:nvSpPr>
        <p:spPr>
          <a:xfrm>
            <a:off x="284631" y="74645"/>
            <a:ext cx="11581901" cy="1146090"/>
          </a:xfrm>
        </p:spPr>
        <p:txBody>
          <a:bodyPr>
            <a:normAutofit fontScale="90000"/>
          </a:bodyPr>
          <a:lstStyle/>
          <a:p>
            <a:pPr algn="ctr"/>
            <a:r>
              <a:rPr lang="en-US" dirty="0"/>
              <a:t>Program Implementation  </a:t>
            </a:r>
            <a:br>
              <a:rPr lang="en-US" dirty="0"/>
            </a:br>
            <a:r>
              <a:rPr lang="en-US" dirty="0"/>
              <a:t>Facilitating Employer Participation</a:t>
            </a:r>
          </a:p>
        </p:txBody>
      </p:sp>
      <p:sp>
        <p:nvSpPr>
          <p:cNvPr id="3" name="Content Placeholder 2">
            <a:extLst>
              <a:ext uri="{FF2B5EF4-FFF2-40B4-BE49-F238E27FC236}">
                <a16:creationId xmlns:a16="http://schemas.microsoft.com/office/drawing/2014/main" id="{28A215F3-D4CE-2E38-F625-7AA4870EDB21}"/>
              </a:ext>
            </a:extLst>
          </p:cNvPr>
          <p:cNvSpPr>
            <a:spLocks noGrp="1"/>
          </p:cNvSpPr>
          <p:nvPr>
            <p:ph idx="1"/>
          </p:nvPr>
        </p:nvSpPr>
        <p:spPr>
          <a:xfrm>
            <a:off x="284631" y="1338866"/>
            <a:ext cx="11581901" cy="4520757"/>
          </a:xfrm>
        </p:spPr>
        <p:txBody>
          <a:bodyPr/>
          <a:lstStyle/>
          <a:p>
            <a:endParaRPr lang="en-US" dirty="0"/>
          </a:p>
        </p:txBody>
      </p:sp>
      <p:sp>
        <p:nvSpPr>
          <p:cNvPr id="4" name="Rectangle 3">
            <a:extLst>
              <a:ext uri="{FF2B5EF4-FFF2-40B4-BE49-F238E27FC236}">
                <a16:creationId xmlns:a16="http://schemas.microsoft.com/office/drawing/2014/main" id="{B4BB86FA-791A-C9DD-E8C4-0E827C844FF9}"/>
              </a:ext>
            </a:extLst>
          </p:cNvPr>
          <p:cNvSpPr/>
          <p:nvPr/>
        </p:nvSpPr>
        <p:spPr>
          <a:xfrm>
            <a:off x="373223" y="1399592"/>
            <a:ext cx="5439747" cy="17168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mn-ea"/>
                <a:cs typeface="+mn-cs"/>
              </a:rPr>
              <a:t>Employer Data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Work with state agencies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Look for easy existing employer exemption options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Identify existing sources of state employer data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7F97DF5-CBFE-8208-DC53-D4C6A5BFD713}"/>
              </a:ext>
            </a:extLst>
          </p:cNvPr>
          <p:cNvSpPr/>
          <p:nvPr/>
        </p:nvSpPr>
        <p:spPr>
          <a:xfrm>
            <a:off x="6176865" y="1427583"/>
            <a:ext cx="5607698" cy="17075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mn-ea"/>
                <a:cs typeface="+mn-cs"/>
              </a:rPr>
              <a:t>Marketing and Outreach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Employer focus generates greatest ROI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Multi-media outreach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Multi-lingual approach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1AC5566-E149-D720-A42F-A24CC539711F}"/>
              </a:ext>
            </a:extLst>
          </p:cNvPr>
          <p:cNvSpPr/>
          <p:nvPr/>
        </p:nvSpPr>
        <p:spPr>
          <a:xfrm>
            <a:off x="373225" y="3741577"/>
            <a:ext cx="5495729" cy="19034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mn-ea"/>
                <a:cs typeface="+mn-cs"/>
              </a:rPr>
              <a:t>Registration Timelines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Pilot testing is valuable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Manage onboarding in waves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Enrollment waves do not need to be long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All eligible employers can join at any time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Average of 90-120 days from registration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to 1</a:t>
            </a:r>
            <a:r>
              <a:rPr kumimoji="0" lang="en-US" sz="1600" b="0" i="0" u="none" strike="noStrike" kern="1200" cap="none" spc="0" normalizeH="0" baseline="30000" noProof="0" dirty="0">
                <a:ln>
                  <a:noFill/>
                </a:ln>
                <a:solidFill>
                  <a:prstClr val="black"/>
                </a:solidFill>
                <a:effectLst/>
                <a:uLnTx/>
                <a:uFillTx/>
                <a:latin typeface="Calibri"/>
                <a:ea typeface="+mn-ea"/>
                <a:cs typeface="+mn-cs"/>
              </a:rPr>
              <a:t>st</a:t>
            </a:r>
            <a:r>
              <a:rPr kumimoji="0" lang="en-US" sz="1600" b="0" i="0" u="none" strike="noStrike" kern="1200" cap="none" spc="0" normalizeH="0" baseline="0" noProof="0" dirty="0">
                <a:ln>
                  <a:noFill/>
                </a:ln>
                <a:solidFill>
                  <a:prstClr val="black"/>
                </a:solidFill>
                <a:effectLst/>
                <a:uLnTx/>
                <a:uFillTx/>
                <a:latin typeface="Calibri"/>
                <a:ea typeface="+mn-ea"/>
                <a:cs typeface="+mn-cs"/>
              </a:rPr>
              <a:t> dollar contribution (accelerating now)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6746CC4-04CC-1687-018B-2193A4E5DB52}"/>
              </a:ext>
            </a:extLst>
          </p:cNvPr>
          <p:cNvSpPr/>
          <p:nvPr/>
        </p:nvSpPr>
        <p:spPr>
          <a:xfrm>
            <a:off x="6214189" y="3713583"/>
            <a:ext cx="5570376" cy="193143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mn-ea"/>
                <a:cs typeface="+mn-cs"/>
              </a:rPr>
              <a:t>Payroll Integration Challenges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Most employers have their own systems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Smallest employers can present challenges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Program administrators are making progress, but challenges remain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 EARNS gets a GOLD star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for its payroll grants initiative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tar: 5 Points 7">
            <a:extLst>
              <a:ext uri="{FF2B5EF4-FFF2-40B4-BE49-F238E27FC236}">
                <a16:creationId xmlns:a16="http://schemas.microsoft.com/office/drawing/2014/main" id="{5499AEB9-1CD4-A8FD-B2AC-3B96236B836E}"/>
              </a:ext>
            </a:extLst>
          </p:cNvPr>
          <p:cNvSpPr/>
          <p:nvPr/>
        </p:nvSpPr>
        <p:spPr>
          <a:xfrm>
            <a:off x="9563879" y="4935894"/>
            <a:ext cx="569166" cy="48519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A143824F-91FC-3240-32E3-02046D805D5C}"/>
              </a:ext>
            </a:extLst>
          </p:cNvPr>
          <p:cNvSpPr txBox="1"/>
          <p:nvPr/>
        </p:nvSpPr>
        <p:spPr>
          <a:xfrm>
            <a:off x="466531" y="6242180"/>
            <a:ext cx="30137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mn-cs"/>
              </a:rPr>
              <a:t>Copyright 2022. Georgetown University.</a:t>
            </a:r>
          </a:p>
        </p:txBody>
      </p:sp>
    </p:spTree>
    <p:extLst>
      <p:ext uri="{BB962C8B-B14F-4D97-AF65-F5344CB8AC3E}">
        <p14:creationId xmlns:p14="http://schemas.microsoft.com/office/powerpoint/2010/main" val="342611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
            <a:extLst>
              <a:ext uri="{FF2B5EF4-FFF2-40B4-BE49-F238E27FC236}">
                <a16:creationId xmlns:a16="http://schemas.microsoft.com/office/drawing/2014/main" id="{C21FC1F9-8219-CC59-3B0B-32F81168DE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038" y="111967"/>
            <a:ext cx="10207690" cy="5822302"/>
          </a:xfrm>
        </p:spPr>
      </p:pic>
      <p:sp>
        <p:nvSpPr>
          <p:cNvPr id="2" name="TextBox 1">
            <a:extLst>
              <a:ext uri="{FF2B5EF4-FFF2-40B4-BE49-F238E27FC236}">
                <a16:creationId xmlns:a16="http://schemas.microsoft.com/office/drawing/2014/main" id="{F58FFDD3-EBF7-FD4C-0B10-25C42CF91F62}"/>
              </a:ext>
            </a:extLst>
          </p:cNvPr>
          <p:cNvSpPr txBox="1"/>
          <p:nvPr/>
        </p:nvSpPr>
        <p:spPr>
          <a:xfrm>
            <a:off x="466531" y="6242180"/>
            <a:ext cx="30137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mn-cs"/>
              </a:rPr>
              <a:t>Copyright 2022. Georgetown University.</a:t>
            </a:r>
          </a:p>
        </p:txBody>
      </p:sp>
    </p:spTree>
    <p:extLst>
      <p:ext uri="{BB962C8B-B14F-4D97-AF65-F5344CB8AC3E}">
        <p14:creationId xmlns:p14="http://schemas.microsoft.com/office/powerpoint/2010/main" val="588574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41CC-C055-4659-905A-308B44EC7091}"/>
              </a:ext>
            </a:extLst>
          </p:cNvPr>
          <p:cNvSpPr>
            <a:spLocks noGrp="1"/>
          </p:cNvSpPr>
          <p:nvPr>
            <p:ph type="title"/>
          </p:nvPr>
        </p:nvSpPr>
        <p:spPr>
          <a:xfrm>
            <a:off x="284631" y="142875"/>
            <a:ext cx="11581901" cy="695325"/>
          </a:xfrm>
        </p:spPr>
        <p:txBody>
          <a:bodyPr/>
          <a:lstStyle/>
          <a:p>
            <a:pPr algn="ctr"/>
            <a:r>
              <a:rPr lang="en-US" dirty="0"/>
              <a:t>Program Cost Considerations</a:t>
            </a:r>
          </a:p>
        </p:txBody>
      </p:sp>
      <p:sp>
        <p:nvSpPr>
          <p:cNvPr id="3" name="Content Placeholder 2">
            <a:extLst>
              <a:ext uri="{FF2B5EF4-FFF2-40B4-BE49-F238E27FC236}">
                <a16:creationId xmlns:a16="http://schemas.microsoft.com/office/drawing/2014/main" id="{36FC6F03-6B3A-4113-9F0D-7C8241AB26E3}"/>
              </a:ext>
            </a:extLst>
          </p:cNvPr>
          <p:cNvSpPr>
            <a:spLocks noGrp="1"/>
          </p:cNvSpPr>
          <p:nvPr>
            <p:ph idx="1"/>
          </p:nvPr>
        </p:nvSpPr>
        <p:spPr>
          <a:xfrm>
            <a:off x="284631" y="751438"/>
            <a:ext cx="11581901" cy="4850141"/>
          </a:xfrm>
        </p:spPr>
        <p:txBody>
          <a:bodyPr>
            <a:normAutofit/>
          </a:bodyPr>
          <a:lstStyle/>
          <a:p>
            <a:endParaRPr lang="en-US" dirty="0">
              <a:latin typeface="+mn-lt"/>
            </a:endParaRPr>
          </a:p>
          <a:p>
            <a:pPr marL="0" indent="0">
              <a:buNone/>
            </a:pPr>
            <a:endParaRPr lang="en-US" dirty="0">
              <a:latin typeface="+mn-lt"/>
            </a:endParaRPr>
          </a:p>
          <a:p>
            <a:endParaRPr lang="en-US" dirty="0">
              <a:solidFill>
                <a:srgbClr val="C00000"/>
              </a:solidFill>
              <a:latin typeface="+mn-lt"/>
            </a:endParaRPr>
          </a:p>
        </p:txBody>
      </p:sp>
      <p:sp>
        <p:nvSpPr>
          <p:cNvPr id="4" name="Rectangle 3"/>
          <p:cNvSpPr/>
          <p:nvPr/>
        </p:nvSpPr>
        <p:spPr>
          <a:xfrm>
            <a:off x="0" y="6047551"/>
            <a:ext cx="12192000" cy="810449"/>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text&#10;&#10;Description automatically generated"/>
          <p:cNvPicPr/>
          <p:nvPr/>
        </p:nvPicPr>
        <p:blipFill>
          <a:blip r:embed="rId3"/>
          <a:stretch>
            <a:fillRect/>
          </a:stretch>
        </p:blipFill>
        <p:spPr>
          <a:xfrm>
            <a:off x="8093610" y="6126164"/>
            <a:ext cx="3680037" cy="589752"/>
          </a:xfrm>
          <a:prstGeom prst="rect">
            <a:avLst/>
          </a:prstGeom>
        </p:spPr>
      </p:pic>
      <p:pic>
        <p:nvPicPr>
          <p:cNvPr id="7" name="Picture 6" descr="Table&#10;&#10;Description automatically generated">
            <a:extLst>
              <a:ext uri="{FF2B5EF4-FFF2-40B4-BE49-F238E27FC236}">
                <a16:creationId xmlns:a16="http://schemas.microsoft.com/office/drawing/2014/main" id="{7B6A618C-5F1C-F11E-D279-AB69D9388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883" y="1702449"/>
            <a:ext cx="6030167" cy="2762636"/>
          </a:xfrm>
          <a:prstGeom prst="rect">
            <a:avLst/>
          </a:prstGeom>
        </p:spPr>
      </p:pic>
      <p:sp>
        <p:nvSpPr>
          <p:cNvPr id="14" name="TextBox 13">
            <a:extLst>
              <a:ext uri="{FF2B5EF4-FFF2-40B4-BE49-F238E27FC236}">
                <a16:creationId xmlns:a16="http://schemas.microsoft.com/office/drawing/2014/main" id="{707AB119-A168-0E50-5044-4018A8AFE2FD}"/>
              </a:ext>
            </a:extLst>
          </p:cNvPr>
          <p:cNvSpPr txBox="1"/>
          <p:nvPr/>
        </p:nvSpPr>
        <p:spPr>
          <a:xfrm>
            <a:off x="391887" y="886408"/>
            <a:ext cx="4637313" cy="50167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Early adopters – CA, IL and OR – originally established asset-based fee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Program implementation experience has moved more recent programs in CT and MD to adopt hybrid asset-based and dollar-based fee structures.  OregonSaves subsequently updated its fee structure and CalSavers may soon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This hybrid fee structure is not new to the retirement plan market. The addition of dollar-based fees will be important to overall financial strength of the program and program administrators. The move to dollar-based fees will be better for participants in the long-term as assets continue to accrue in these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Achieving economies of scale is critical to long-term success.  Thus, for a small state such as Delaware the consideration of partnering with another states is an important consideration.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03895DF0-D262-56B2-B1DC-872A7FB8FA50}"/>
              </a:ext>
            </a:extLst>
          </p:cNvPr>
          <p:cNvSpPr txBox="1"/>
          <p:nvPr/>
        </p:nvSpPr>
        <p:spPr>
          <a:xfrm>
            <a:off x="6298163" y="4469363"/>
            <a:ext cx="49638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Source: AKF Consulting Group, with permission. </a:t>
            </a:r>
          </a:p>
        </p:txBody>
      </p:sp>
    </p:spTree>
    <p:extLst>
      <p:ext uri="{BB962C8B-B14F-4D97-AF65-F5344CB8AC3E}">
        <p14:creationId xmlns:p14="http://schemas.microsoft.com/office/powerpoint/2010/main" val="381596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A061-EF9F-40E8-7400-2606E2AA7521}"/>
              </a:ext>
            </a:extLst>
          </p:cNvPr>
          <p:cNvSpPr>
            <a:spLocks noGrp="1"/>
          </p:cNvSpPr>
          <p:nvPr>
            <p:ph type="title"/>
          </p:nvPr>
        </p:nvSpPr>
        <p:spPr/>
        <p:txBody>
          <a:bodyPr/>
          <a:lstStyle/>
          <a:p>
            <a:pPr algn="ctr"/>
            <a:r>
              <a:rPr lang="en-US" dirty="0"/>
              <a:t>Program Compliance- Considerations </a:t>
            </a:r>
          </a:p>
        </p:txBody>
      </p:sp>
      <p:sp>
        <p:nvSpPr>
          <p:cNvPr id="3" name="Content Placeholder 2">
            <a:extLst>
              <a:ext uri="{FF2B5EF4-FFF2-40B4-BE49-F238E27FC236}">
                <a16:creationId xmlns:a16="http://schemas.microsoft.com/office/drawing/2014/main" id="{13C78EC0-6862-81A9-9799-6E991877BE12}"/>
              </a:ext>
            </a:extLst>
          </p:cNvPr>
          <p:cNvSpPr>
            <a:spLocks noGrp="1"/>
          </p:cNvSpPr>
          <p:nvPr>
            <p:ph idx="1"/>
          </p:nvPr>
        </p:nvSpPr>
        <p:spPr>
          <a:xfrm>
            <a:off x="284631" y="1334278"/>
            <a:ext cx="11581901" cy="4572000"/>
          </a:xfrm>
        </p:spPr>
        <p:txBody>
          <a:bodyPr>
            <a:normAutofit/>
          </a:bodyPr>
          <a:lstStyle/>
          <a:p>
            <a:r>
              <a:rPr lang="en-US" dirty="0">
                <a:latin typeface="+mn-lt"/>
              </a:rPr>
              <a:t>Consideration of the role of the program and the role of other state agencies in the enforcement process</a:t>
            </a:r>
          </a:p>
          <a:p>
            <a:pPr lvl="1"/>
            <a:r>
              <a:rPr lang="en-US" dirty="0">
                <a:latin typeface="+mn-lt"/>
              </a:rPr>
              <a:t>Issuance of notices</a:t>
            </a:r>
          </a:p>
          <a:p>
            <a:pPr lvl="1"/>
            <a:r>
              <a:rPr lang="en-US" dirty="0">
                <a:latin typeface="+mn-lt"/>
              </a:rPr>
              <a:t>Imposition, collection, and use of fines</a:t>
            </a:r>
          </a:p>
          <a:p>
            <a:r>
              <a:rPr lang="en-US" dirty="0">
                <a:latin typeface="+mn-lt"/>
              </a:rPr>
              <a:t>Soft compliance initiatives as a first step</a:t>
            </a:r>
          </a:p>
          <a:p>
            <a:r>
              <a:rPr lang="en-US" dirty="0">
                <a:latin typeface="+mn-lt"/>
              </a:rPr>
              <a:t>Every state has different considerations for how to execute</a:t>
            </a:r>
          </a:p>
          <a:p>
            <a:r>
              <a:rPr lang="en-US" dirty="0">
                <a:latin typeface="+mn-lt"/>
              </a:rPr>
              <a:t>Authority to impose fines in and of itself has an impact</a:t>
            </a:r>
          </a:p>
          <a:p>
            <a:endParaRPr lang="en-US" dirty="0"/>
          </a:p>
          <a:p>
            <a:endParaRPr lang="en-US" dirty="0"/>
          </a:p>
          <a:p>
            <a:endParaRPr lang="en-US" dirty="0"/>
          </a:p>
        </p:txBody>
      </p:sp>
      <p:sp>
        <p:nvSpPr>
          <p:cNvPr id="4" name="TextBox 3">
            <a:extLst>
              <a:ext uri="{FF2B5EF4-FFF2-40B4-BE49-F238E27FC236}">
                <a16:creationId xmlns:a16="http://schemas.microsoft.com/office/drawing/2014/main" id="{C4B7E250-2548-170E-7817-C482423B503D}"/>
              </a:ext>
            </a:extLst>
          </p:cNvPr>
          <p:cNvSpPr txBox="1"/>
          <p:nvPr/>
        </p:nvSpPr>
        <p:spPr>
          <a:xfrm>
            <a:off x="466531" y="6242180"/>
            <a:ext cx="30137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mn-cs"/>
              </a:rPr>
              <a:t>Copyright 2022. Georgetown University.</a:t>
            </a:r>
          </a:p>
        </p:txBody>
      </p:sp>
    </p:spTree>
    <p:extLst>
      <p:ext uri="{BB962C8B-B14F-4D97-AF65-F5344CB8AC3E}">
        <p14:creationId xmlns:p14="http://schemas.microsoft.com/office/powerpoint/2010/main" val="251162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8722-82B6-3A64-85BA-14F741FD3535}"/>
              </a:ext>
            </a:extLst>
          </p:cNvPr>
          <p:cNvSpPr>
            <a:spLocks noGrp="1"/>
          </p:cNvSpPr>
          <p:nvPr>
            <p:ph type="title"/>
          </p:nvPr>
        </p:nvSpPr>
        <p:spPr>
          <a:xfrm>
            <a:off x="284631" y="111967"/>
            <a:ext cx="11581901" cy="643814"/>
          </a:xfrm>
        </p:spPr>
        <p:txBody>
          <a:bodyPr/>
          <a:lstStyle/>
          <a:p>
            <a:pPr algn="ctr"/>
            <a:r>
              <a:rPr lang="en-US" dirty="0"/>
              <a:t>What Will Be Key to Success? </a:t>
            </a:r>
          </a:p>
        </p:txBody>
      </p:sp>
      <p:sp>
        <p:nvSpPr>
          <p:cNvPr id="7" name="TextBox 5">
            <a:extLst>
              <a:ext uri="{FF2B5EF4-FFF2-40B4-BE49-F238E27FC236}">
                <a16:creationId xmlns:a16="http://schemas.microsoft.com/office/drawing/2014/main" id="{12C4F6DE-FD5F-6003-7674-56461ACD69BE}"/>
              </a:ext>
            </a:extLst>
          </p:cNvPr>
          <p:cNvSpPr txBox="1"/>
          <p:nvPr/>
        </p:nvSpPr>
        <p:spPr>
          <a:xfrm>
            <a:off x="7595118" y="3088433"/>
            <a:ext cx="4454007" cy="1231106"/>
          </a:xfrm>
          <a:prstGeom prst="rect">
            <a:avLst/>
          </a:prstGeom>
        </p:spPr>
        <p:txBody>
          <a:bodyPr wrap="square" lIns="0" tIns="0" rIns="0" bIns="0" rtlCol="0" anchor="t">
            <a:spAutoFit/>
          </a:bodyPr>
          <a:lstStyle/>
          <a:p>
            <a:pPr marL="0" marR="0" lvl="0" indent="0" algn="ctr" defTabSz="914400" rtl="0" eaLnBrk="1" fontAlgn="auto" latinLnBrk="0" hangingPunct="1">
              <a:lnSpc>
                <a:spcPts val="3240"/>
              </a:lnSpc>
              <a:spcBef>
                <a:spcPts val="0"/>
              </a:spcBef>
              <a:spcAft>
                <a:spcPts val="0"/>
              </a:spcAft>
              <a:buClrTx/>
              <a:buSzTx/>
              <a:buFontTx/>
              <a:buNone/>
              <a:tabLst/>
              <a:defRPr/>
            </a:pPr>
            <a:r>
              <a:rPr kumimoji="0" lang="en-US" sz="2700" b="0" i="0" u="none" strike="noStrike" kern="1200" cap="none" spc="-107" normalizeH="0" baseline="0" noProof="0" dirty="0">
                <a:ln>
                  <a:noFill/>
                </a:ln>
                <a:solidFill>
                  <a:srgbClr val="000000"/>
                </a:solidFill>
                <a:effectLst/>
                <a:uLnTx/>
                <a:uFillTx/>
                <a:latin typeface="Calibri"/>
                <a:ea typeface="+mn-ea"/>
                <a:cs typeface="+mn-cs"/>
              </a:rPr>
              <a:t>Will determine whether and how many providers will be interested in your program</a:t>
            </a:r>
          </a:p>
        </p:txBody>
      </p:sp>
      <p:pic>
        <p:nvPicPr>
          <p:cNvPr id="8" name="Picture 2">
            <a:extLst>
              <a:ext uri="{FF2B5EF4-FFF2-40B4-BE49-F238E27FC236}">
                <a16:creationId xmlns:a16="http://schemas.microsoft.com/office/drawing/2014/main" id="{CF1142E6-4F18-B256-14C8-AE0E1DE7B6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6450" y="2360646"/>
            <a:ext cx="6727372" cy="3097763"/>
          </a:xfrm>
          <a:prstGeom prst="rect">
            <a:avLst/>
          </a:prstGeom>
        </p:spPr>
      </p:pic>
      <p:sp>
        <p:nvSpPr>
          <p:cNvPr id="9" name="TextBox 8">
            <a:extLst>
              <a:ext uri="{FF2B5EF4-FFF2-40B4-BE49-F238E27FC236}">
                <a16:creationId xmlns:a16="http://schemas.microsoft.com/office/drawing/2014/main" id="{B3F451AF-E3E4-7A32-832B-2C490E4CB4FE}"/>
              </a:ext>
            </a:extLst>
          </p:cNvPr>
          <p:cNvSpPr txBox="1"/>
          <p:nvPr/>
        </p:nvSpPr>
        <p:spPr>
          <a:xfrm>
            <a:off x="2657475" y="800100"/>
            <a:ext cx="6686550" cy="481350"/>
          </a:xfrm>
          <a:prstGeom prst="rect">
            <a:avLst/>
          </a:prstGeom>
          <a:noFill/>
        </p:spPr>
        <p:txBody>
          <a:bodyPr wrap="square" rtlCol="0">
            <a:spAutoFit/>
          </a:bodyPr>
          <a:lstStyle/>
          <a:p>
            <a:pPr marL="0" marR="0" lvl="0" indent="0" algn="ctr" defTabSz="914400" rtl="0" eaLnBrk="1" fontAlgn="auto" latinLnBrk="0" hangingPunct="1">
              <a:lnSpc>
                <a:spcPts val="3240"/>
              </a:lnSpc>
              <a:spcBef>
                <a:spcPts val="0"/>
              </a:spcBef>
              <a:spcAft>
                <a:spcPts val="0"/>
              </a:spcAft>
              <a:buClrTx/>
              <a:buSzTx/>
              <a:buFontTx/>
              <a:buNone/>
              <a:tabLst/>
              <a:defRPr/>
            </a:pPr>
            <a:r>
              <a:rPr kumimoji="0" lang="en-US" sz="2400" b="0" i="0" u="none" strike="noStrike" kern="1200" cap="none" spc="-107" normalizeH="0" baseline="0" noProof="0" dirty="0">
                <a:ln>
                  <a:noFill/>
                </a:ln>
                <a:solidFill>
                  <a:srgbClr val="000000"/>
                </a:solidFill>
                <a:effectLst/>
                <a:uLnTx/>
                <a:uFillTx/>
                <a:latin typeface="Calibri"/>
                <a:ea typeface="+mn-ea"/>
                <a:cs typeface="+mn-cs"/>
              </a:rPr>
              <a:t>State Programs are  Public – Private Partnerships</a:t>
            </a:r>
          </a:p>
        </p:txBody>
      </p:sp>
      <p:sp>
        <p:nvSpPr>
          <p:cNvPr id="11" name="TextBox 10">
            <a:extLst>
              <a:ext uri="{FF2B5EF4-FFF2-40B4-BE49-F238E27FC236}">
                <a16:creationId xmlns:a16="http://schemas.microsoft.com/office/drawing/2014/main" id="{0E58183F-6BBE-4DA2-6341-90254D224FAC}"/>
              </a:ext>
            </a:extLst>
          </p:cNvPr>
          <p:cNvSpPr txBox="1"/>
          <p:nvPr/>
        </p:nvSpPr>
        <p:spPr>
          <a:xfrm>
            <a:off x="1119673" y="1714500"/>
            <a:ext cx="31724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Decisions made about:</a:t>
            </a:r>
          </a:p>
        </p:txBody>
      </p:sp>
      <p:sp>
        <p:nvSpPr>
          <p:cNvPr id="12" name="TextBox 6">
            <a:extLst>
              <a:ext uri="{FF2B5EF4-FFF2-40B4-BE49-F238E27FC236}">
                <a16:creationId xmlns:a16="http://schemas.microsoft.com/office/drawing/2014/main" id="{CA78E7E1-7D0A-15C7-3189-DB786DAF3C45}"/>
              </a:ext>
            </a:extLst>
          </p:cNvPr>
          <p:cNvSpPr txBox="1"/>
          <p:nvPr/>
        </p:nvSpPr>
        <p:spPr>
          <a:xfrm flipH="1">
            <a:off x="1315615" y="2845838"/>
            <a:ext cx="3769565" cy="1827423"/>
          </a:xfrm>
          <a:prstGeom prst="rect">
            <a:avLst/>
          </a:prstGeom>
        </p:spPr>
        <p:txBody>
          <a:bodyPr wrap="square" lIns="0" tIns="0" rIns="0" bIns="0" rtlCol="0" anchor="t">
            <a:spAutoFit/>
          </a:bodyPr>
          <a:lstStyle/>
          <a:p>
            <a:pPr marL="1120140" marR="0" lvl="2" indent="-373380" algn="l" defTabSz="914400" rtl="0" eaLnBrk="1" fontAlgn="auto" latinLnBrk="0" hangingPunct="1">
              <a:lnSpc>
                <a:spcPts val="2879"/>
              </a:lnSpc>
              <a:spcBef>
                <a:spcPts val="0"/>
              </a:spcBef>
              <a:spcAft>
                <a:spcPts val="0"/>
              </a:spcAft>
              <a:buClrTx/>
              <a:buSzTx/>
              <a:buFont typeface="Wingdings" panose="05000000000000000000" pitchFamily="2" charset="2"/>
              <a:buChar char="Ø"/>
              <a:tabLst/>
              <a:defRPr/>
            </a:pPr>
            <a:r>
              <a:rPr kumimoji="0" lang="en-US" sz="1800" b="0" i="0" u="none" strike="noStrike" kern="1200" cap="none" spc="-95" normalizeH="0" baseline="0" noProof="0" dirty="0">
                <a:ln>
                  <a:noFill/>
                </a:ln>
                <a:solidFill>
                  <a:srgbClr val="000000"/>
                </a:solidFill>
                <a:effectLst/>
                <a:uLnTx/>
                <a:uFillTx/>
                <a:latin typeface="Calibri"/>
                <a:ea typeface="+mn-ea"/>
                <a:cs typeface="+mn-cs"/>
              </a:rPr>
              <a:t>Governance</a:t>
            </a:r>
          </a:p>
          <a:p>
            <a:pPr marL="1120140" marR="0" lvl="2" indent="-373380" algn="l" defTabSz="914400" rtl="0" eaLnBrk="1" fontAlgn="auto" latinLnBrk="0" hangingPunct="1">
              <a:lnSpc>
                <a:spcPts val="2879"/>
              </a:lnSpc>
              <a:spcBef>
                <a:spcPts val="0"/>
              </a:spcBef>
              <a:spcAft>
                <a:spcPts val="0"/>
              </a:spcAft>
              <a:buClrTx/>
              <a:buSzTx/>
              <a:buFont typeface="Wingdings" panose="05000000000000000000" pitchFamily="2" charset="2"/>
              <a:buChar char="Ø"/>
              <a:tabLst/>
              <a:defRPr/>
            </a:pPr>
            <a:r>
              <a:rPr kumimoji="0" lang="en-US" sz="1800" b="0" i="0" u="none" strike="noStrike" kern="1200" cap="none" spc="-95" normalizeH="0" baseline="0" noProof="0" dirty="0">
                <a:ln>
                  <a:noFill/>
                </a:ln>
                <a:solidFill>
                  <a:srgbClr val="000000"/>
                </a:solidFill>
                <a:effectLst/>
                <a:uLnTx/>
                <a:uFillTx/>
                <a:latin typeface="Calibri"/>
                <a:ea typeface="+mn-ea"/>
                <a:cs typeface="+mn-cs"/>
              </a:rPr>
              <a:t>Staffing</a:t>
            </a:r>
          </a:p>
          <a:p>
            <a:pPr marL="1120140" marR="0" lvl="2" indent="-373380" algn="l" defTabSz="914400" rtl="0" eaLnBrk="1" fontAlgn="auto" latinLnBrk="0" hangingPunct="1">
              <a:lnSpc>
                <a:spcPts val="2879"/>
              </a:lnSpc>
              <a:spcBef>
                <a:spcPts val="0"/>
              </a:spcBef>
              <a:spcAft>
                <a:spcPts val="0"/>
              </a:spcAft>
              <a:buClrTx/>
              <a:buSzTx/>
              <a:buFont typeface="Wingdings" panose="05000000000000000000" pitchFamily="2" charset="2"/>
              <a:buChar char="Ø"/>
              <a:tabLst/>
              <a:defRPr/>
            </a:pPr>
            <a:r>
              <a:rPr kumimoji="0" lang="en-US" sz="1800" b="0" i="0" u="none" strike="noStrike" kern="1200" cap="none" spc="-95" normalizeH="0" baseline="0" noProof="0" dirty="0">
                <a:ln>
                  <a:noFill/>
                </a:ln>
                <a:solidFill>
                  <a:srgbClr val="000000"/>
                </a:solidFill>
                <a:effectLst/>
                <a:uLnTx/>
                <a:uFillTx/>
                <a:latin typeface="Calibri"/>
                <a:ea typeface="+mn-ea"/>
                <a:cs typeface="+mn-cs"/>
              </a:rPr>
              <a:t>Design</a:t>
            </a:r>
          </a:p>
          <a:p>
            <a:pPr marL="1120140" marR="0" lvl="2" indent="-373380" algn="l" defTabSz="914400" rtl="0" eaLnBrk="1" fontAlgn="auto" latinLnBrk="0" hangingPunct="1">
              <a:lnSpc>
                <a:spcPts val="2879"/>
              </a:lnSpc>
              <a:spcBef>
                <a:spcPts val="0"/>
              </a:spcBef>
              <a:spcAft>
                <a:spcPts val="0"/>
              </a:spcAft>
              <a:buClrTx/>
              <a:buSzTx/>
              <a:buFont typeface="Wingdings" panose="05000000000000000000" pitchFamily="2" charset="2"/>
              <a:buChar char="Ø"/>
              <a:tabLst/>
              <a:defRPr/>
            </a:pPr>
            <a:r>
              <a:rPr kumimoji="0" lang="en-US" sz="1800" b="0" i="0" u="none" strike="noStrike" kern="1200" cap="none" spc="-95" normalizeH="0" baseline="0" noProof="0" dirty="0">
                <a:ln>
                  <a:noFill/>
                </a:ln>
                <a:solidFill>
                  <a:srgbClr val="000000"/>
                </a:solidFill>
                <a:effectLst/>
                <a:uLnTx/>
                <a:uFillTx/>
                <a:latin typeface="Calibri"/>
                <a:ea typeface="+mn-ea"/>
                <a:cs typeface="+mn-cs"/>
              </a:rPr>
              <a:t>Cost Structure</a:t>
            </a:r>
          </a:p>
          <a:p>
            <a:pPr marL="1120140" marR="0" lvl="2" indent="-373380" algn="l" defTabSz="914400" rtl="0" eaLnBrk="1" fontAlgn="auto" latinLnBrk="0" hangingPunct="1">
              <a:lnSpc>
                <a:spcPts val="2879"/>
              </a:lnSpc>
              <a:spcBef>
                <a:spcPts val="0"/>
              </a:spcBef>
              <a:spcAft>
                <a:spcPts val="0"/>
              </a:spcAft>
              <a:buClrTx/>
              <a:buSzTx/>
              <a:buFont typeface="Wingdings" panose="05000000000000000000" pitchFamily="2" charset="2"/>
              <a:buChar char="Ø"/>
              <a:tabLst/>
              <a:defRPr/>
            </a:pPr>
            <a:r>
              <a:rPr kumimoji="0" lang="en-US" sz="1800" b="0" i="0" u="none" strike="noStrike" kern="1200" cap="none" spc="-95" normalizeH="0" baseline="0" noProof="0" dirty="0">
                <a:ln>
                  <a:noFill/>
                </a:ln>
                <a:solidFill>
                  <a:srgbClr val="000000"/>
                </a:solidFill>
                <a:effectLst/>
                <a:uLnTx/>
                <a:uFillTx/>
                <a:latin typeface="Calibri"/>
                <a:ea typeface="+mn-ea"/>
                <a:cs typeface="+mn-cs"/>
              </a:rPr>
              <a:t>Ability to Scale</a:t>
            </a:r>
          </a:p>
        </p:txBody>
      </p:sp>
      <p:sp>
        <p:nvSpPr>
          <p:cNvPr id="3" name="TextBox 2">
            <a:extLst>
              <a:ext uri="{FF2B5EF4-FFF2-40B4-BE49-F238E27FC236}">
                <a16:creationId xmlns:a16="http://schemas.microsoft.com/office/drawing/2014/main" id="{484CB5B3-2EEE-3B30-9381-DD331990EF37}"/>
              </a:ext>
            </a:extLst>
          </p:cNvPr>
          <p:cNvSpPr txBox="1"/>
          <p:nvPr/>
        </p:nvSpPr>
        <p:spPr>
          <a:xfrm>
            <a:off x="466531" y="6242180"/>
            <a:ext cx="30137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mn-cs"/>
              </a:rPr>
              <a:t>Copyright 2022. Georgetown University.</a:t>
            </a:r>
          </a:p>
        </p:txBody>
      </p:sp>
    </p:spTree>
    <p:extLst>
      <p:ext uri="{BB962C8B-B14F-4D97-AF65-F5344CB8AC3E}">
        <p14:creationId xmlns:p14="http://schemas.microsoft.com/office/powerpoint/2010/main" val="180078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 name="TextBox 5"/>
          <p:cNvSpPr txBox="1"/>
          <p:nvPr/>
        </p:nvSpPr>
        <p:spPr>
          <a:xfrm>
            <a:off x="1772815" y="1436362"/>
            <a:ext cx="90998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600 New Jersey Avenue, NW, 3rd Floor | Washington, DC 20001 | 202-306-8540</a:t>
            </a:r>
          </a:p>
        </p:txBody>
      </p:sp>
      <p:sp>
        <p:nvSpPr>
          <p:cNvPr id="7" name="TextBox 6"/>
          <p:cNvSpPr txBox="1"/>
          <p:nvPr/>
        </p:nvSpPr>
        <p:spPr>
          <a:xfrm>
            <a:off x="3566689" y="1319980"/>
            <a:ext cx="4982798" cy="459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cri.georgetown.edu</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en-US"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Angela M. </a:t>
            </a:r>
            <a:r>
              <a:rPr kumimoji="0" lang="en-US" sz="1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Antonelli</a:t>
            </a:r>
            <a:r>
              <a:rPr kumimoji="0" lang="en-US"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br>
              <a:rPr kumimoji="0" lang="en-US"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en-US" sz="1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Research Professor</a:t>
            </a:r>
            <a:br>
              <a:rPr kumimoji="0" lang="en-US" sz="1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en-US" sz="1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Executive Director, Center for Retirement Initiatives</a:t>
            </a:r>
            <a:br>
              <a:rPr kumimoji="0" lang="en-US" sz="1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en-US" sz="1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ama288@georgetown.edu</a:t>
            </a:r>
            <a:b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b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Follow us on social media for updates:</a:t>
            </a:r>
            <a:b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br>
              <a:rPr kumimoji="0" lang="en-US" sz="1050" b="0" i="0" u="none" strike="noStrike" kern="1200" cap="none" spc="0" normalizeH="0" baseline="0" noProof="0" dirty="0">
                <a:ln>
                  <a:noFill/>
                </a:ln>
                <a:solidFill>
                  <a:prstClr val="white"/>
                </a:solidFill>
                <a:effectLst/>
                <a:uLnTx/>
                <a:uFillTx/>
                <a:latin typeface="Calibri"/>
                <a:ea typeface="+mn-ea"/>
                <a:cs typeface="+mn-cs"/>
              </a:rPr>
            </a:br>
            <a:br>
              <a:rPr kumimoji="0" lang="en-US" sz="1800" b="0" i="0" u="none" strike="noStrike" kern="1200" cap="none" spc="0" normalizeH="0" baseline="0" noProof="0" dirty="0">
                <a:ln>
                  <a:noFill/>
                </a:ln>
                <a:solidFill>
                  <a:prstClr val="white"/>
                </a:solidFill>
                <a:effectLst/>
                <a:uLnTx/>
                <a:uFillTx/>
                <a:latin typeface="Calibri"/>
                <a:ea typeface="+mn-ea"/>
                <a:cs typeface="+mn-cs"/>
              </a:rPr>
            </a:br>
            <a:br>
              <a:rPr kumimoji="0" lang="en-US" sz="1800" b="0" i="0" u="none" strike="noStrike" kern="1200" cap="none" spc="0" normalizeH="0" baseline="0" noProof="0" dirty="0">
                <a:ln>
                  <a:noFill/>
                </a:ln>
                <a:solidFill>
                  <a:prstClr val="white"/>
                </a:solidFill>
                <a:effectLst/>
                <a:uLnTx/>
                <a:uFillTx/>
                <a:latin typeface="Calibri"/>
                <a:ea typeface="+mn-ea"/>
                <a:cs typeface="+mn-cs"/>
              </a:rPr>
            </a:br>
            <a:br>
              <a:rPr kumimoji="0" lang="en-US" sz="1800" b="0" i="0" u="none" strike="noStrike" kern="1200" cap="none" spc="0" normalizeH="0" baseline="0" noProof="0" dirty="0">
                <a:ln>
                  <a:noFill/>
                </a:ln>
                <a:solidFill>
                  <a:prstClr val="white"/>
                </a:solidFill>
                <a:effectLst/>
                <a:uLnTx/>
                <a:uFillTx/>
                <a:latin typeface="Calibri"/>
                <a:ea typeface="+mn-ea"/>
                <a:cs typeface="+mn-cs"/>
              </a:rPr>
            </a:b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descr="facebook, fb icon icon">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926165" y="4993818"/>
            <a:ext cx="609600" cy="609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social, twitter icon">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814216" y="4984488"/>
            <a:ext cx="609600" cy="6096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descr="linkedin icon">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5898960" y="4984488"/>
            <a:ext cx="609600" cy="6096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A picture containing text&#10;&#10;Description automatically generated"/>
          <p:cNvPicPr/>
          <p:nvPr/>
        </p:nvPicPr>
        <p:blipFill>
          <a:blip r:embed="rId9"/>
          <a:stretch>
            <a:fillRect/>
          </a:stretch>
        </p:blipFill>
        <p:spPr>
          <a:xfrm>
            <a:off x="4180114" y="429208"/>
            <a:ext cx="3974841" cy="1073020"/>
          </a:xfrm>
          <a:prstGeom prst="rect">
            <a:avLst/>
          </a:prstGeom>
        </p:spPr>
      </p:pic>
    </p:spTree>
    <p:extLst>
      <p:ext uri="{BB962C8B-B14F-4D97-AF65-F5344CB8AC3E}">
        <p14:creationId xmlns:p14="http://schemas.microsoft.com/office/powerpoint/2010/main" val="4141457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Placeholder 7">
            <a:extLst>
              <a:ext uri="{FF2B5EF4-FFF2-40B4-BE49-F238E27FC236}">
                <a16:creationId xmlns:a16="http://schemas.microsoft.com/office/drawing/2014/main" id="{142CD1DA-0D26-F108-5B9D-6CBB97F112C6}"/>
              </a:ext>
            </a:extLst>
          </p:cNvPr>
          <p:cNvPicPr>
            <a:picLocks noChangeAspect="1"/>
          </p:cNvPicPr>
          <p:nvPr/>
        </p:nvPicPr>
        <p:blipFill>
          <a:blip r:embed="rId2">
            <a:extLst>
              <a:ext uri="{28A0092B-C50C-407E-A947-70E740481C1C}">
                <a14:useLocalDpi xmlns:a14="http://schemas.microsoft.com/office/drawing/2010/main" val="0"/>
              </a:ext>
            </a:extLst>
          </a:blip>
          <a:srcRect t="7872" b="7872"/>
          <a:stretch>
            <a:fillRect/>
          </a:stretch>
        </p:blipFill>
        <p:spPr>
          <a:xfrm>
            <a:off x="229052" y="2435191"/>
            <a:ext cx="6104372" cy="1421731"/>
          </a:xfrm>
          <a:prstGeom prst="rect">
            <a:avLst/>
          </a:prstGeom>
        </p:spPr>
      </p:pic>
      <p:pic>
        <p:nvPicPr>
          <p:cNvPr id="3" name="Picture 2">
            <a:extLst>
              <a:ext uri="{FF2B5EF4-FFF2-40B4-BE49-F238E27FC236}">
                <a16:creationId xmlns:a16="http://schemas.microsoft.com/office/drawing/2014/main" id="{CED254B7-78D4-3EEC-C2BE-49B4238AD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154" y="4889634"/>
            <a:ext cx="5977287" cy="1222408"/>
          </a:xfrm>
          <a:prstGeom prst="rect">
            <a:avLst/>
          </a:prstGeom>
        </p:spPr>
      </p:pic>
      <p:sp>
        <p:nvSpPr>
          <p:cNvPr id="2" name="Title 1">
            <a:extLst>
              <a:ext uri="{FF2B5EF4-FFF2-40B4-BE49-F238E27FC236}">
                <a16:creationId xmlns:a16="http://schemas.microsoft.com/office/drawing/2014/main" id="{46037684-0F00-2358-B9A0-6B2B29442C7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Partnership Opportunities – Key Considerations </a:t>
            </a:r>
          </a:p>
        </p:txBody>
      </p:sp>
    </p:spTree>
    <p:extLst>
      <p:ext uri="{BB962C8B-B14F-4D97-AF65-F5344CB8AC3E}">
        <p14:creationId xmlns:p14="http://schemas.microsoft.com/office/powerpoint/2010/main" val="217487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A7EF-0877-D143-41F8-A9203B41D92D}"/>
              </a:ext>
            </a:extLst>
          </p:cNvPr>
          <p:cNvSpPr>
            <a:spLocks noGrp="1"/>
          </p:cNvSpPr>
          <p:nvPr>
            <p:ph type="title"/>
          </p:nvPr>
        </p:nvSpPr>
        <p:spPr>
          <a:xfrm>
            <a:off x="326571" y="93307"/>
            <a:ext cx="11448662" cy="1231640"/>
          </a:xfrm>
        </p:spPr>
        <p:txBody>
          <a:bodyPr>
            <a:normAutofit/>
          </a:bodyPr>
          <a:lstStyle/>
          <a:p>
            <a:pPr algn="ctr"/>
            <a:r>
              <a:rPr kumimoji="0" lang="en-US" sz="3200" b="1" i="0" u="none" strike="noStrike" kern="1200" cap="none" spc="0" normalizeH="0" baseline="0" noProof="0" dirty="0">
                <a:ln>
                  <a:noFill/>
                </a:ln>
                <a:solidFill>
                  <a:srgbClr val="002D50"/>
                </a:solidFill>
                <a:effectLst/>
                <a:uLnTx/>
                <a:uFillTx/>
                <a:latin typeface="Helvetica Neue"/>
                <a:ea typeface="+mj-ea"/>
              </a:rPr>
              <a:t>Partnering with Another State</a:t>
            </a:r>
            <a:br>
              <a:rPr kumimoji="0" lang="en-US" sz="3200" b="1" i="0" u="none" strike="noStrike" kern="1200" cap="none" spc="0" normalizeH="0" baseline="0" noProof="0" dirty="0">
                <a:ln>
                  <a:noFill/>
                </a:ln>
                <a:solidFill>
                  <a:srgbClr val="002D50"/>
                </a:solidFill>
                <a:effectLst/>
                <a:uLnTx/>
                <a:uFillTx/>
                <a:latin typeface="Helvetica Neue"/>
                <a:ea typeface="+mj-ea"/>
              </a:rPr>
            </a:br>
            <a:r>
              <a:rPr kumimoji="0" lang="en-US" sz="3200" b="1" i="0" u="none" strike="noStrike" kern="1200" cap="none" spc="0" normalizeH="0" baseline="0" noProof="0" dirty="0">
                <a:ln>
                  <a:noFill/>
                </a:ln>
                <a:solidFill>
                  <a:srgbClr val="002D50"/>
                </a:solidFill>
                <a:effectLst/>
                <a:uLnTx/>
                <a:uFillTx/>
                <a:latin typeface="Helvetica Neue"/>
                <a:ea typeface="+mj-ea"/>
              </a:rPr>
              <a:t>Key Questions</a:t>
            </a:r>
            <a:endParaRPr lang="en-US" sz="3200" dirty="0"/>
          </a:p>
        </p:txBody>
      </p:sp>
      <p:sp>
        <p:nvSpPr>
          <p:cNvPr id="3" name="Content Placeholder 2">
            <a:extLst>
              <a:ext uri="{FF2B5EF4-FFF2-40B4-BE49-F238E27FC236}">
                <a16:creationId xmlns:a16="http://schemas.microsoft.com/office/drawing/2014/main" id="{DDF210B4-0ED1-FBE4-8182-B42D98058B39}"/>
              </a:ext>
            </a:extLst>
          </p:cNvPr>
          <p:cNvSpPr>
            <a:spLocks noGrp="1"/>
          </p:cNvSpPr>
          <p:nvPr>
            <p:ph idx="1"/>
          </p:nvPr>
        </p:nvSpPr>
        <p:spPr>
          <a:xfrm>
            <a:off x="429208" y="1408922"/>
            <a:ext cx="11336694" cy="4768041"/>
          </a:xfrm>
        </p:spPr>
        <p:txBody>
          <a:bodyPr/>
          <a:lstStyle/>
          <a:p>
            <a:r>
              <a:rPr lang="en-US" dirty="0"/>
              <a:t>Will partnering with another state strengthen long-term program viability by helping to achieve economies of scale sooner?</a:t>
            </a:r>
          </a:p>
          <a:p>
            <a:r>
              <a:rPr lang="en-US" dirty="0"/>
              <a:t>How closely does or must our program’s design goals and objectives align with the lead state and other potential partner states?</a:t>
            </a:r>
          </a:p>
          <a:p>
            <a:r>
              <a:rPr lang="en-US" dirty="0"/>
              <a:t>How much of the program administrative burden and cost can be reduced through an interstate arrangement?</a:t>
            </a:r>
          </a:p>
          <a:p>
            <a:r>
              <a:rPr lang="en-US" dirty="0"/>
              <a:t>What would be the structure for how key decisions are made?</a:t>
            </a:r>
          </a:p>
          <a:p>
            <a:r>
              <a:rPr lang="en-US" dirty="0"/>
              <a:t>Where are we willing to accept consistency and where do we need flexibility in program design and administration?</a:t>
            </a:r>
          </a:p>
          <a:p>
            <a:r>
              <a:rPr lang="en-US" dirty="0"/>
              <a:t>Can we easily exit the agreement should it be necessary?</a:t>
            </a:r>
          </a:p>
        </p:txBody>
      </p:sp>
    </p:spTree>
    <p:extLst>
      <p:ext uri="{BB962C8B-B14F-4D97-AF65-F5344CB8AC3E}">
        <p14:creationId xmlns:p14="http://schemas.microsoft.com/office/powerpoint/2010/main" val="26110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6CB8-93C5-6B90-A148-D753A617329E}"/>
              </a:ext>
            </a:extLst>
          </p:cNvPr>
          <p:cNvSpPr>
            <a:spLocks noGrp="1"/>
          </p:cNvSpPr>
          <p:nvPr>
            <p:ph type="title"/>
          </p:nvPr>
        </p:nvSpPr>
        <p:spPr>
          <a:xfrm>
            <a:off x="111966" y="149291"/>
            <a:ext cx="11896531" cy="942391"/>
          </a:xfrm>
        </p:spPr>
        <p:txBody>
          <a:bodyPr>
            <a:noAutofit/>
          </a:bodyPr>
          <a:lstStyle/>
          <a:p>
            <a:pPr algn="ctr"/>
            <a:r>
              <a:rPr kumimoji="0" lang="en-US" sz="2800" b="1" i="0" u="none" strike="noStrike" kern="1200" cap="none" spc="0" normalizeH="0" baseline="0" noProof="0" dirty="0">
                <a:ln>
                  <a:noFill/>
                </a:ln>
                <a:solidFill>
                  <a:srgbClr val="002D50"/>
                </a:solidFill>
                <a:effectLst/>
                <a:uLnTx/>
                <a:uFillTx/>
                <a:latin typeface="Helvetica Neue"/>
                <a:ea typeface="+mj-ea"/>
              </a:rPr>
              <a:t>Colorado’s Partnership for a Dignified Retirement (PDR) Consortium</a:t>
            </a:r>
            <a:br>
              <a:rPr kumimoji="0" lang="en-US" sz="2800" b="1" i="0" u="none" strike="noStrike" kern="1200" cap="none" spc="0" normalizeH="0" baseline="0" noProof="0" dirty="0">
                <a:ln>
                  <a:noFill/>
                </a:ln>
                <a:solidFill>
                  <a:srgbClr val="002D50"/>
                </a:solidFill>
                <a:effectLst/>
                <a:uLnTx/>
                <a:uFillTx/>
                <a:latin typeface="Helvetica Neue"/>
                <a:ea typeface="+mj-ea"/>
              </a:rPr>
            </a:br>
            <a:r>
              <a:rPr kumimoji="0" lang="en-US" sz="2800" b="1" i="0" u="none" strike="noStrike" kern="1200" cap="none" spc="0" normalizeH="0" baseline="0" noProof="0" dirty="0">
                <a:ln>
                  <a:noFill/>
                </a:ln>
                <a:solidFill>
                  <a:srgbClr val="002D50"/>
                </a:solidFill>
                <a:effectLst/>
                <a:uLnTx/>
                <a:uFillTx/>
                <a:latin typeface="Helvetica Neue"/>
                <a:ea typeface="+mj-ea"/>
              </a:rPr>
              <a:t>Interstate Adherence Agreement</a:t>
            </a:r>
            <a:endParaRPr lang="en-US" sz="2800" dirty="0"/>
          </a:p>
        </p:txBody>
      </p:sp>
      <p:sp>
        <p:nvSpPr>
          <p:cNvPr id="3" name="Content Placeholder 2">
            <a:extLst>
              <a:ext uri="{FF2B5EF4-FFF2-40B4-BE49-F238E27FC236}">
                <a16:creationId xmlns:a16="http://schemas.microsoft.com/office/drawing/2014/main" id="{799C227C-3254-007E-FF02-DE690C58561A}"/>
              </a:ext>
            </a:extLst>
          </p:cNvPr>
          <p:cNvSpPr>
            <a:spLocks noGrp="1"/>
          </p:cNvSpPr>
          <p:nvPr>
            <p:ph idx="1"/>
          </p:nvPr>
        </p:nvSpPr>
        <p:spPr>
          <a:xfrm>
            <a:off x="363894" y="1324947"/>
            <a:ext cx="11336694" cy="4820672"/>
          </a:xfrm>
        </p:spPr>
        <p:txBody>
          <a:bodyPr>
            <a:normAutofit fontScale="85000" lnSpcReduction="20000"/>
          </a:bodyPr>
          <a:lstStyle/>
          <a:p>
            <a:r>
              <a:rPr lang="en-US" dirty="0"/>
              <a:t>The purpose of the PDR is for the States to assist in the ongoing administration of the Program and make Program recommendations (e.g., contribute state representative, participate in meetings, assess and evaluate vendors, and determine shared expenses)</a:t>
            </a:r>
          </a:p>
          <a:p>
            <a:r>
              <a:rPr lang="en-US" dirty="0"/>
              <a:t>Lead state assumes lead responsibility for drafting RFP for program vendors (evaluated by a committee of states) and executing Master Services Agreement (MSA) with vendors on behalf of the consortium</a:t>
            </a:r>
          </a:p>
          <a:p>
            <a:r>
              <a:rPr lang="en-US" dirty="0"/>
              <a:t>Partner state has responsibilities for active participation in the consortium</a:t>
            </a:r>
          </a:p>
          <a:p>
            <a:r>
              <a:rPr lang="en-US" dirty="0"/>
              <a:t>Member states vote on the following:</a:t>
            </a:r>
          </a:p>
          <a:p>
            <a:pPr lvl="1"/>
            <a:r>
              <a:rPr lang="en-US" dirty="0"/>
              <a:t>Designation of lead state</a:t>
            </a:r>
          </a:p>
          <a:p>
            <a:pPr lvl="1"/>
            <a:r>
              <a:rPr lang="en-US" dirty="0"/>
              <a:t>Amendments or modification to MSA or the Interstate Agreement</a:t>
            </a:r>
          </a:p>
          <a:p>
            <a:pPr lvl="1"/>
            <a:r>
              <a:rPr lang="en-US" dirty="0"/>
              <a:t>Removal of a state</a:t>
            </a:r>
          </a:p>
          <a:p>
            <a:pPr lvl="1"/>
            <a:r>
              <a:rPr lang="en-US" dirty="0"/>
              <a:t>Vendors pursuant to cost-sharing agreement among states</a:t>
            </a:r>
          </a:p>
          <a:p>
            <a:pPr lvl="1"/>
            <a:r>
              <a:rPr lang="en-US" dirty="0"/>
              <a:t>Determination of whether a state is in compliance with the Agreement and/or its obligations</a:t>
            </a:r>
          </a:p>
          <a:p>
            <a:r>
              <a:rPr lang="en-US" dirty="0"/>
              <a:t>Member states will discuss, advise, and recommend substantive changes to Programs and/or structure of the Partnership</a:t>
            </a:r>
          </a:p>
          <a:p>
            <a:endParaRPr lang="en-US" dirty="0"/>
          </a:p>
          <a:p>
            <a:pPr lvl="1"/>
            <a:endParaRPr lang="en-US" dirty="0"/>
          </a:p>
        </p:txBody>
      </p:sp>
    </p:spTree>
    <p:extLst>
      <p:ext uri="{BB962C8B-B14F-4D97-AF65-F5344CB8AC3E}">
        <p14:creationId xmlns:p14="http://schemas.microsoft.com/office/powerpoint/2010/main" val="39005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3AB7A6-D559-46CE-B539-B45ED58933B9}"/>
              </a:ext>
            </a:extLst>
          </p:cNvPr>
          <p:cNvSpPr>
            <a:spLocks noGrp="1"/>
          </p:cNvSpPr>
          <p:nvPr>
            <p:ph type="title"/>
          </p:nvPr>
        </p:nvSpPr>
        <p:spPr>
          <a:xfrm>
            <a:off x="700087" y="909638"/>
            <a:ext cx="10691813" cy="447524"/>
          </a:xfrm>
        </p:spPr>
        <p:txBody>
          <a:bodyPr/>
          <a:lstStyle/>
          <a:p>
            <a:r>
              <a:rPr lang="en-US" sz="3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latin typeface="+mn-lt"/>
              </a:rPr>
              <a:t>Agenda</a:t>
            </a:r>
          </a:p>
        </p:txBody>
      </p:sp>
      <p:sp>
        <p:nvSpPr>
          <p:cNvPr id="15" name="Footer Placeholder 14">
            <a:extLst>
              <a:ext uri="{FF2B5EF4-FFF2-40B4-BE49-F238E27FC236}">
                <a16:creationId xmlns:a16="http://schemas.microsoft.com/office/drawing/2014/main" id="{888C5272-A978-46A6-BFF3-470E4671F127}"/>
              </a:ext>
            </a:extLst>
          </p:cNvPr>
          <p:cNvSpPr>
            <a:spLocks noGrp="1"/>
          </p:cNvSpPr>
          <p:nvPr>
            <p:ph type="ftr" sz="quarter" idx="11"/>
          </p:nvPr>
        </p:nvSpPr>
        <p:spPr>
          <a:xfrm>
            <a:off x="715383" y="6356350"/>
            <a:ext cx="4539727" cy="365125"/>
          </a:xfrm>
        </p:spPr>
        <p:txBody>
          <a:bodyPr/>
          <a:lstStyle/>
          <a:p>
            <a:r>
              <a:rPr lang="en-US" dirty="0"/>
              <a:t>DELAWARE EARNS</a:t>
            </a:r>
          </a:p>
        </p:txBody>
      </p:sp>
      <p:sp>
        <p:nvSpPr>
          <p:cNvPr id="14" name="Date Placeholder 13">
            <a:extLst>
              <a:ext uri="{FF2B5EF4-FFF2-40B4-BE49-F238E27FC236}">
                <a16:creationId xmlns:a16="http://schemas.microsoft.com/office/drawing/2014/main" id="{C7ED0299-AE74-4997-AC3D-0540FC7D9A3D}"/>
              </a:ext>
            </a:extLst>
          </p:cNvPr>
          <p:cNvSpPr>
            <a:spLocks noGrp="1"/>
          </p:cNvSpPr>
          <p:nvPr>
            <p:ph type="dt" sz="half" idx="10"/>
          </p:nvPr>
        </p:nvSpPr>
        <p:spPr>
          <a:xfrm>
            <a:off x="8369448" y="6356350"/>
            <a:ext cx="2592594" cy="365125"/>
          </a:xfrm>
        </p:spPr>
        <p:txBody>
          <a:bodyPr/>
          <a:lstStyle/>
          <a:p>
            <a:r>
              <a:rPr lang="en-US" dirty="0"/>
              <a:t>11/15/2022</a:t>
            </a:r>
          </a:p>
        </p:txBody>
      </p:sp>
      <p:sp>
        <p:nvSpPr>
          <p:cNvPr id="3" name="Text Placeholder 2">
            <a:extLst>
              <a:ext uri="{FF2B5EF4-FFF2-40B4-BE49-F238E27FC236}">
                <a16:creationId xmlns:a16="http://schemas.microsoft.com/office/drawing/2014/main" id="{79A1389E-F856-4A27-9469-9D294E930C51}"/>
              </a:ext>
            </a:extLst>
          </p:cNvPr>
          <p:cNvSpPr>
            <a:spLocks noGrp="1"/>
          </p:cNvSpPr>
          <p:nvPr>
            <p:ph type="body" sz="quarter" idx="15"/>
          </p:nvPr>
        </p:nvSpPr>
        <p:spPr>
          <a:xfrm>
            <a:off x="715383" y="1748851"/>
            <a:ext cx="11034347" cy="1891617"/>
          </a:xfrm>
          <a:effectLst/>
        </p:spPr>
        <p:txBody>
          <a:bodyPr/>
          <a:lstStyle/>
          <a:p>
            <a:pPr marL="514350" indent="-514350">
              <a:spcBef>
                <a:spcPts val="600"/>
              </a:spcBef>
              <a:buFont typeface="+mj-lt"/>
              <a:buAutoNum type="arabicPeriod"/>
            </a:pPr>
            <a:r>
              <a:rPr lang="en-US" sz="2400" dirty="0">
                <a:latin typeface="+mj-lt"/>
              </a:rPr>
              <a:t>Approve Minutes</a:t>
            </a:r>
          </a:p>
          <a:p>
            <a:pPr marL="514350" indent="-514350">
              <a:spcBef>
                <a:spcPts val="600"/>
              </a:spcBef>
              <a:buFont typeface="+mj-lt"/>
              <a:buAutoNum type="arabicPeriod"/>
            </a:pPr>
            <a:r>
              <a:rPr lang="en-US" sz="2400" dirty="0">
                <a:latin typeface="+mj-lt"/>
              </a:rPr>
              <a:t>Presentations</a:t>
            </a:r>
          </a:p>
          <a:p>
            <a:pPr marL="514350" indent="-514350">
              <a:spcBef>
                <a:spcPts val="600"/>
              </a:spcBef>
              <a:buFont typeface="+mj-lt"/>
              <a:buAutoNum type="arabicPeriod"/>
            </a:pPr>
            <a:r>
              <a:rPr lang="en-US" sz="2400" dirty="0">
                <a:latin typeface="+mj-lt"/>
              </a:rPr>
              <a:t>Action Items</a:t>
            </a:r>
          </a:p>
          <a:p>
            <a:pPr marL="514350" indent="-514350">
              <a:spcBef>
                <a:spcPts val="600"/>
              </a:spcBef>
              <a:buFont typeface="+mj-lt"/>
              <a:buAutoNum type="arabicPeriod"/>
            </a:pPr>
            <a:r>
              <a:rPr lang="en-US" sz="2400" dirty="0">
                <a:latin typeface="+mj-lt"/>
              </a:rPr>
              <a:t>Board Updates</a:t>
            </a:r>
          </a:p>
          <a:p>
            <a:pPr marL="514350" indent="-514350">
              <a:spcBef>
                <a:spcPts val="600"/>
              </a:spcBef>
              <a:buFont typeface="+mj-lt"/>
              <a:buAutoNum type="arabicPeriod"/>
            </a:pPr>
            <a:r>
              <a:rPr lang="en-US" sz="2400" dirty="0">
                <a:latin typeface="+mj-lt"/>
              </a:rPr>
              <a:t>Future Business</a:t>
            </a:r>
          </a:p>
          <a:p>
            <a:pPr marL="514350" indent="-514350">
              <a:spcBef>
                <a:spcPts val="600"/>
              </a:spcBef>
              <a:buFont typeface="+mj-lt"/>
              <a:buAutoNum type="arabicPeriod"/>
            </a:pPr>
            <a:r>
              <a:rPr lang="en-US" sz="2400" dirty="0">
                <a:latin typeface="+mj-lt"/>
              </a:rPr>
              <a:t>Public Comment</a:t>
            </a:r>
          </a:p>
          <a:p>
            <a:pPr marL="514350" indent="-514350">
              <a:spcBef>
                <a:spcPts val="600"/>
              </a:spcBef>
              <a:buFont typeface="+mj-lt"/>
              <a:buAutoNum type="arabicPeriod"/>
            </a:pPr>
            <a:r>
              <a:rPr lang="en-US" sz="2400" dirty="0">
                <a:latin typeface="+mj-lt"/>
              </a:rPr>
              <a:t>Executive Session (None Scheduled)</a:t>
            </a:r>
          </a:p>
          <a:p>
            <a:pPr marL="514350" indent="-514350">
              <a:spcBef>
                <a:spcPts val="600"/>
              </a:spcBef>
              <a:buFont typeface="+mj-lt"/>
              <a:buAutoNum type="arabicPeriod"/>
            </a:pPr>
            <a:r>
              <a:rPr lang="en-US" sz="2400" dirty="0">
                <a:latin typeface="+mj-lt"/>
              </a:rPr>
              <a:t>Adjournment</a:t>
            </a:r>
          </a:p>
        </p:txBody>
      </p:sp>
      <p:pic>
        <p:nvPicPr>
          <p:cNvPr id="9" name="Picture 8">
            <a:extLst>
              <a:ext uri="{FF2B5EF4-FFF2-40B4-BE49-F238E27FC236}">
                <a16:creationId xmlns:a16="http://schemas.microsoft.com/office/drawing/2014/main" id="{A680AD69-50B2-4717-BCB2-B70346461CFF}"/>
              </a:ext>
            </a:extLst>
          </p:cNvPr>
          <p:cNvPicPr>
            <a:picLocks noChangeAspect="1"/>
          </p:cNvPicPr>
          <p:nvPr/>
        </p:nvPicPr>
        <p:blipFill>
          <a:blip r:embed="rId3"/>
          <a:stretch>
            <a:fillRect/>
          </a:stretch>
        </p:blipFill>
        <p:spPr>
          <a:xfrm>
            <a:off x="11126629" y="5731028"/>
            <a:ext cx="731520" cy="732284"/>
          </a:xfrm>
          <a:prstGeom prst="rect">
            <a:avLst/>
          </a:prstGeom>
        </p:spPr>
      </p:pic>
    </p:spTree>
    <p:extLst>
      <p:ext uri="{BB962C8B-B14F-4D97-AF65-F5344CB8AC3E}">
        <p14:creationId xmlns:p14="http://schemas.microsoft.com/office/powerpoint/2010/main" val="2706217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1DDB-EA20-726B-CF3F-C928C4F3FB6E}"/>
              </a:ext>
            </a:extLst>
          </p:cNvPr>
          <p:cNvSpPr>
            <a:spLocks noGrp="1"/>
          </p:cNvSpPr>
          <p:nvPr>
            <p:ph type="title"/>
          </p:nvPr>
        </p:nvSpPr>
        <p:spPr>
          <a:xfrm>
            <a:off x="354564" y="233265"/>
            <a:ext cx="11346024" cy="970384"/>
          </a:xfrm>
        </p:spPr>
        <p:txBody>
          <a:bodyPr>
            <a:normAutofit fontScale="90000"/>
          </a:bodyPr>
          <a:lstStyle/>
          <a:p>
            <a:pPr algn="ctr"/>
            <a:br>
              <a:rPr kumimoji="0" lang="en-US" sz="3600" b="1" i="0" u="none" strike="noStrike" kern="1200" cap="none" spc="0" normalizeH="0" baseline="0" noProof="0" dirty="0">
                <a:ln>
                  <a:noFill/>
                </a:ln>
                <a:solidFill>
                  <a:srgbClr val="002D50"/>
                </a:solidFill>
                <a:effectLst/>
                <a:uLnTx/>
                <a:uFillTx/>
                <a:latin typeface="Helvetica Neue"/>
                <a:ea typeface="+mj-ea"/>
              </a:rPr>
            </a:br>
            <a:r>
              <a:rPr kumimoji="0" lang="en-US" sz="3100" b="1" i="0" u="none" strike="noStrike" kern="1200" cap="none" spc="0" normalizeH="0" baseline="0" noProof="0" dirty="0">
                <a:ln>
                  <a:noFill/>
                </a:ln>
                <a:solidFill>
                  <a:srgbClr val="002D50"/>
                </a:solidFill>
                <a:effectLst/>
                <a:uLnTx/>
                <a:uFillTx/>
                <a:latin typeface="Helvetica Neue"/>
                <a:ea typeface="+mj-ea"/>
              </a:rPr>
              <a:t>Colorado’s Partnership for a Dignified Retirement Consortium</a:t>
            </a:r>
            <a:br>
              <a:rPr kumimoji="0" lang="en-US" sz="3100" b="1" i="0" u="none" strike="noStrike" kern="1200" cap="none" spc="0" normalizeH="0" baseline="0" noProof="0" dirty="0">
                <a:ln>
                  <a:noFill/>
                </a:ln>
                <a:solidFill>
                  <a:srgbClr val="002D50"/>
                </a:solidFill>
                <a:effectLst/>
                <a:uLnTx/>
                <a:uFillTx/>
                <a:latin typeface="Helvetica Neue"/>
                <a:ea typeface="+mj-ea"/>
              </a:rPr>
            </a:br>
            <a:r>
              <a:rPr kumimoji="0" lang="en-US" sz="3100" b="1" i="0" u="none" strike="noStrike" kern="1200" cap="none" spc="0" normalizeH="0" baseline="0" noProof="0" dirty="0">
                <a:ln>
                  <a:noFill/>
                </a:ln>
                <a:solidFill>
                  <a:srgbClr val="002D50"/>
                </a:solidFill>
                <a:effectLst/>
                <a:uLnTx/>
                <a:uFillTx/>
                <a:latin typeface="Helvetica Neue"/>
                <a:ea typeface="+mj-ea"/>
              </a:rPr>
              <a:t>Interstate Adherence Agreement</a:t>
            </a:r>
            <a:br>
              <a:rPr kumimoji="0" lang="en-US" sz="3600" b="1" i="0" u="none" strike="noStrike" kern="1200" cap="none" spc="0" normalizeH="0" baseline="0" noProof="0" dirty="0">
                <a:ln>
                  <a:noFill/>
                </a:ln>
                <a:solidFill>
                  <a:srgbClr val="002D50"/>
                </a:solidFill>
                <a:effectLst/>
                <a:uLnTx/>
                <a:uFillTx/>
                <a:latin typeface="Helvetica Neue"/>
                <a:ea typeface="+mj-ea"/>
              </a:rPr>
            </a:br>
            <a:endParaRPr lang="en-US" dirty="0"/>
          </a:p>
        </p:txBody>
      </p:sp>
      <p:sp>
        <p:nvSpPr>
          <p:cNvPr id="3" name="Content Placeholder 2">
            <a:extLst>
              <a:ext uri="{FF2B5EF4-FFF2-40B4-BE49-F238E27FC236}">
                <a16:creationId xmlns:a16="http://schemas.microsoft.com/office/drawing/2014/main" id="{668D68EA-6294-EEF0-8644-6B1488CCB1D0}"/>
              </a:ext>
            </a:extLst>
          </p:cNvPr>
          <p:cNvSpPr>
            <a:spLocks noGrp="1"/>
          </p:cNvSpPr>
          <p:nvPr>
            <p:ph idx="1"/>
          </p:nvPr>
        </p:nvSpPr>
        <p:spPr>
          <a:xfrm>
            <a:off x="307909" y="1558212"/>
            <a:ext cx="11467323" cy="4898572"/>
          </a:xfrm>
        </p:spPr>
        <p:txBody>
          <a:bodyPr/>
          <a:lstStyle/>
          <a:p>
            <a:r>
              <a:rPr lang="en-US" dirty="0"/>
              <a:t>Multi-state consortium operating a private sector mandatory, auto-enrollment payroll deduction IRA Program</a:t>
            </a:r>
          </a:p>
          <a:p>
            <a:r>
              <a:rPr lang="en-US" dirty="0"/>
              <a:t>States may collaborate, share resources and expertise, and efficiently retain, evaluate and monitor vendors that operate the Program through contracts authorized and executed in accordance with the terms of the Agreement</a:t>
            </a:r>
          </a:p>
          <a:p>
            <a:r>
              <a:rPr lang="en-US" dirty="0"/>
              <a:t>Lead state can change but it has responsibility for executing a Master Services Agreement with vendors (e.g., program administrator and investment managers)</a:t>
            </a:r>
          </a:p>
          <a:p>
            <a:r>
              <a:rPr lang="en-US" dirty="0"/>
              <a:t>Partner states sign Partner State Agreements with program vendors that incorporate the Master Services Agreement between the lead state and program vendors</a:t>
            </a:r>
          </a:p>
        </p:txBody>
      </p:sp>
    </p:spTree>
    <p:extLst>
      <p:ext uri="{BB962C8B-B14F-4D97-AF65-F5344CB8AC3E}">
        <p14:creationId xmlns:p14="http://schemas.microsoft.com/office/powerpoint/2010/main" val="429093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459F-0690-7D51-7347-84176664DFEE}"/>
              </a:ext>
            </a:extLst>
          </p:cNvPr>
          <p:cNvSpPr>
            <a:spLocks noGrp="1"/>
          </p:cNvSpPr>
          <p:nvPr>
            <p:ph type="title"/>
          </p:nvPr>
        </p:nvSpPr>
        <p:spPr>
          <a:xfrm>
            <a:off x="354563" y="102637"/>
            <a:ext cx="11616613" cy="1222310"/>
          </a:xfrm>
        </p:spPr>
        <p:txBody>
          <a:bodyPr>
            <a:normAutofit/>
          </a:bodyPr>
          <a:lstStyle/>
          <a:p>
            <a:pPr algn="ctr"/>
            <a:r>
              <a:rPr kumimoji="0" lang="en-US" sz="3200" b="1" i="0" u="none" strike="noStrike" kern="1200" cap="none" spc="0" normalizeH="0" baseline="0" noProof="0" dirty="0">
                <a:ln>
                  <a:noFill/>
                </a:ln>
                <a:solidFill>
                  <a:srgbClr val="002D50"/>
                </a:solidFill>
                <a:effectLst/>
                <a:uLnTx/>
                <a:uFillTx/>
                <a:latin typeface="Helvetica Neue"/>
                <a:ea typeface="+mj-ea"/>
              </a:rPr>
              <a:t>Colorado Partnering with Another State</a:t>
            </a:r>
            <a:br>
              <a:rPr lang="en-US" sz="3200" b="1" dirty="0">
                <a:solidFill>
                  <a:schemeClr val="tx2"/>
                </a:solidFill>
                <a:latin typeface="Helvetica Neue" panose="02000503000000020004"/>
              </a:rPr>
            </a:br>
            <a:r>
              <a:rPr lang="en-US" sz="3200" b="1" dirty="0">
                <a:solidFill>
                  <a:srgbClr val="002D50"/>
                </a:solidFill>
                <a:latin typeface="Helvetica Neue"/>
              </a:rPr>
              <a:t>I</a:t>
            </a:r>
            <a:r>
              <a:rPr kumimoji="0" lang="en-US" sz="3200" b="1" i="0" u="none" strike="noStrike" kern="1200" cap="none" spc="0" normalizeH="0" baseline="0" noProof="0" dirty="0" err="1">
                <a:ln>
                  <a:noFill/>
                </a:ln>
                <a:solidFill>
                  <a:srgbClr val="002D50"/>
                </a:solidFill>
                <a:effectLst/>
                <a:uLnTx/>
                <a:uFillTx/>
                <a:latin typeface="Helvetica Neue"/>
                <a:ea typeface="+mj-ea"/>
              </a:rPr>
              <a:t>ndividual</a:t>
            </a:r>
            <a:r>
              <a:rPr kumimoji="0" lang="en-US" sz="3200" b="1" i="0" u="none" strike="noStrike" kern="1200" cap="none" spc="0" normalizeH="0" baseline="0" noProof="0" dirty="0">
                <a:ln>
                  <a:noFill/>
                </a:ln>
                <a:solidFill>
                  <a:srgbClr val="002D50"/>
                </a:solidFill>
                <a:effectLst/>
                <a:uLnTx/>
                <a:uFillTx/>
                <a:latin typeface="Helvetica Neue"/>
                <a:ea typeface="+mj-ea"/>
              </a:rPr>
              <a:t> State Responsibilities Remain</a:t>
            </a:r>
            <a:endParaRPr lang="en-US" sz="3200" b="1" dirty="0">
              <a:solidFill>
                <a:schemeClr val="tx2"/>
              </a:solidFill>
              <a:latin typeface="Helvetica Neue" panose="02000503000000020004"/>
            </a:endParaRPr>
          </a:p>
        </p:txBody>
      </p:sp>
      <p:sp>
        <p:nvSpPr>
          <p:cNvPr id="3" name="Content Placeholder 2">
            <a:extLst>
              <a:ext uri="{FF2B5EF4-FFF2-40B4-BE49-F238E27FC236}">
                <a16:creationId xmlns:a16="http://schemas.microsoft.com/office/drawing/2014/main" id="{03FAF9A3-B402-0EDB-D494-F3D62A8AA7AC}"/>
              </a:ext>
            </a:extLst>
          </p:cNvPr>
          <p:cNvSpPr>
            <a:spLocks noGrp="1"/>
          </p:cNvSpPr>
          <p:nvPr>
            <p:ph idx="1"/>
          </p:nvPr>
        </p:nvSpPr>
        <p:spPr>
          <a:xfrm>
            <a:off x="279917" y="1436914"/>
            <a:ext cx="11616613" cy="4740049"/>
          </a:xfrm>
        </p:spPr>
        <p:txBody>
          <a:bodyPr/>
          <a:lstStyle/>
          <a:p>
            <a:pPr marL="0" indent="0">
              <a:buNone/>
            </a:pPr>
            <a:r>
              <a:rPr lang="en-US" sz="2800" dirty="0">
                <a:latin typeface="+mn-lt"/>
              </a:rPr>
              <a:t>Even if a state enters a partnership there are still basic responsibilities and duties that remain:</a:t>
            </a:r>
          </a:p>
          <a:p>
            <a:r>
              <a:rPr lang="en-US" sz="2800" dirty="0">
                <a:latin typeface="+mn-lt"/>
              </a:rPr>
              <a:t>Governance and oversight</a:t>
            </a:r>
          </a:p>
          <a:p>
            <a:r>
              <a:rPr lang="en-US" sz="2800" dirty="0">
                <a:latin typeface="+mn-lt"/>
              </a:rPr>
              <a:t>Staffing</a:t>
            </a:r>
          </a:p>
          <a:p>
            <a:r>
              <a:rPr lang="en-US" sz="2800" dirty="0">
                <a:latin typeface="+mn-lt"/>
              </a:rPr>
              <a:t>Marketing and outreach (although the nature of the interstate agreement and cost sharing could reduce this, if desired)</a:t>
            </a:r>
          </a:p>
          <a:p>
            <a:r>
              <a:rPr lang="en-US" sz="2800" dirty="0">
                <a:latin typeface="+mn-lt"/>
              </a:rPr>
              <a:t>Enforcement of employer participation requirement</a:t>
            </a:r>
          </a:p>
          <a:p>
            <a:r>
              <a:rPr lang="en-US" sz="2800" dirty="0">
                <a:latin typeface="+mn-lt"/>
              </a:rPr>
              <a:t>State reporting, public disclosure, auditing &amp; and other requirements</a:t>
            </a:r>
          </a:p>
          <a:p>
            <a:endParaRPr lang="en-US" dirty="0"/>
          </a:p>
        </p:txBody>
      </p:sp>
    </p:spTree>
    <p:extLst>
      <p:ext uri="{BB962C8B-B14F-4D97-AF65-F5344CB8AC3E}">
        <p14:creationId xmlns:p14="http://schemas.microsoft.com/office/powerpoint/2010/main" val="126909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BDD018-8722-BECA-B8C7-454823B5C9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061" y="1390261"/>
            <a:ext cx="4273420" cy="1110344"/>
          </a:xfrm>
          <a:prstGeom prst="rect">
            <a:avLst/>
          </a:prstGeom>
        </p:spPr>
      </p:pic>
      <p:pic>
        <p:nvPicPr>
          <p:cNvPr id="8" name="Picture Placeholder 7">
            <a:extLst>
              <a:ext uri="{FF2B5EF4-FFF2-40B4-BE49-F238E27FC236}">
                <a16:creationId xmlns:a16="http://schemas.microsoft.com/office/drawing/2014/main" id="{0D1199D2-9BE7-0A85-9BC8-EC7D3E5F6314}"/>
              </a:ext>
            </a:extLst>
          </p:cNvPr>
          <p:cNvPicPr>
            <a:picLocks noChangeAspect="1"/>
          </p:cNvPicPr>
          <p:nvPr/>
        </p:nvPicPr>
        <p:blipFill>
          <a:blip r:embed="rId3">
            <a:extLst>
              <a:ext uri="{28A0092B-C50C-407E-A947-70E740481C1C}">
                <a14:useLocalDpi xmlns:a14="http://schemas.microsoft.com/office/drawing/2010/main" val="0"/>
              </a:ext>
            </a:extLst>
          </a:blip>
          <a:srcRect t="7872" b="7872"/>
          <a:stretch>
            <a:fillRect/>
          </a:stretch>
        </p:blipFill>
        <p:spPr>
          <a:xfrm>
            <a:off x="6275117" y="1461832"/>
            <a:ext cx="4776787" cy="1001713"/>
          </a:xfrm>
          <a:prstGeom prst="rect">
            <a:avLst/>
          </a:prstGeom>
        </p:spPr>
      </p:pic>
      <p:sp>
        <p:nvSpPr>
          <p:cNvPr id="9" name="Text Placeholder 6">
            <a:extLst>
              <a:ext uri="{FF2B5EF4-FFF2-40B4-BE49-F238E27FC236}">
                <a16:creationId xmlns:a16="http://schemas.microsoft.com/office/drawing/2014/main" id="{2D999343-E73F-1DE9-13DF-71AC8B95C3CC}"/>
              </a:ext>
            </a:extLst>
          </p:cNvPr>
          <p:cNvSpPr txBox="1">
            <a:spLocks/>
          </p:cNvSpPr>
          <p:nvPr/>
        </p:nvSpPr>
        <p:spPr>
          <a:xfrm>
            <a:off x="6596744" y="2799184"/>
            <a:ext cx="5109704" cy="181946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b="0" i="0" kern="1200">
                <a:solidFill>
                  <a:schemeClr val="tx1"/>
                </a:solidFill>
                <a:latin typeface="Adobe Caslon Pro"/>
                <a:ea typeface="+mn-ea"/>
                <a:cs typeface="Adobe Caslon Pro"/>
              </a:defRPr>
            </a:lvl1pPr>
            <a:lvl2pPr marL="457200" indent="0" algn="l" defTabSz="457200" rtl="0" eaLnBrk="1" latinLnBrk="0" hangingPunct="1">
              <a:spcBef>
                <a:spcPct val="20000"/>
              </a:spcBef>
              <a:buFont typeface="Arial"/>
              <a:buNone/>
              <a:defRPr sz="1200" b="0" i="0" kern="1200">
                <a:solidFill>
                  <a:schemeClr val="tx1"/>
                </a:solidFill>
                <a:latin typeface="Adobe Caslon Pro"/>
                <a:ea typeface="+mn-ea"/>
                <a:cs typeface="Adobe Caslon Pro"/>
              </a:defRPr>
            </a:lvl2pPr>
            <a:lvl3pPr marL="914400" indent="0" algn="l" defTabSz="457200" rtl="0" eaLnBrk="1" latinLnBrk="0" hangingPunct="1">
              <a:spcBef>
                <a:spcPct val="20000"/>
              </a:spcBef>
              <a:buFont typeface="Arial"/>
              <a:buNone/>
              <a:defRPr sz="1000" b="0" i="0" kern="1200">
                <a:solidFill>
                  <a:schemeClr val="tx1"/>
                </a:solidFill>
                <a:latin typeface="Adobe Caslon Pro"/>
                <a:ea typeface="+mn-ea"/>
                <a:cs typeface="Adobe Caslon Pro"/>
              </a:defRPr>
            </a:lvl3pPr>
            <a:lvl4pPr marL="1371600" indent="0" algn="l" defTabSz="457200" rtl="0" eaLnBrk="1" latinLnBrk="0" hangingPunct="1">
              <a:spcBef>
                <a:spcPct val="20000"/>
              </a:spcBef>
              <a:buFont typeface="Arial"/>
              <a:buNone/>
              <a:defRPr sz="900" b="0" i="0" kern="1200">
                <a:solidFill>
                  <a:schemeClr val="tx1"/>
                </a:solidFill>
                <a:latin typeface="Adobe Caslon Pro"/>
                <a:ea typeface="+mn-ea"/>
                <a:cs typeface="Adobe Caslon Pro"/>
              </a:defRPr>
            </a:lvl4pPr>
            <a:lvl5pPr marL="1828800" indent="0" algn="l" defTabSz="457200" rtl="0" eaLnBrk="1" latinLnBrk="0" hangingPunct="1">
              <a:spcBef>
                <a:spcPct val="20000"/>
              </a:spcBef>
              <a:buFont typeface="Arial"/>
              <a:buNone/>
              <a:defRPr sz="900" b="0" i="0" kern="1200">
                <a:solidFill>
                  <a:schemeClr val="tx1"/>
                </a:solidFill>
                <a:latin typeface="Adobe Caslon Pro"/>
                <a:ea typeface="+mn-ea"/>
                <a:cs typeface="Adobe Caslon Pro"/>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ysClr val="windowText" lastClr="000000"/>
                </a:solidFill>
                <a:effectLst/>
                <a:uLnTx/>
                <a:uFillTx/>
                <a:latin typeface="Adobe Caslon Pro"/>
                <a:ea typeface="+mn-ea"/>
              </a:rPr>
              <a:t>Hunter </a:t>
            </a:r>
            <a:r>
              <a:rPr kumimoji="0" lang="en-US" sz="2400" b="1" i="0" u="none" strike="noStrike" kern="1200" cap="none" spc="0" normalizeH="0" baseline="0" noProof="0" dirty="0" err="1">
                <a:ln>
                  <a:noFill/>
                </a:ln>
                <a:solidFill>
                  <a:sysClr val="windowText" lastClr="000000"/>
                </a:solidFill>
                <a:effectLst/>
                <a:uLnTx/>
                <a:uFillTx/>
                <a:latin typeface="Adobe Caslon Pro"/>
                <a:ea typeface="+mn-ea"/>
              </a:rPr>
              <a:t>Railey</a:t>
            </a:r>
            <a:r>
              <a:rPr kumimoji="0" lang="en-US" sz="2400" b="1" i="0" u="none" strike="noStrike" kern="1200" cap="none" spc="0" normalizeH="0" baseline="0" noProof="0" dirty="0">
                <a:ln>
                  <a:noFill/>
                </a:ln>
                <a:solidFill>
                  <a:sysClr val="windowText" lastClr="000000"/>
                </a:solidFill>
                <a:effectLst/>
                <a:uLnTx/>
                <a:uFillTx/>
                <a:latin typeface="Adobe Caslon Pro"/>
                <a:ea typeface="+mn-ea"/>
              </a:rPr>
              <a:t>, Executive Director</a:t>
            </a: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ysClr val="windowText" lastClr="000000"/>
                </a:solidFill>
                <a:effectLst/>
                <a:uLnTx/>
                <a:uFillTx/>
                <a:latin typeface="Adobe Caslon Pro"/>
                <a:ea typeface="+mn-ea"/>
              </a:rPr>
              <a:t>Colorado </a:t>
            </a:r>
            <a:r>
              <a:rPr kumimoji="0" lang="en-US" sz="2400" b="1" i="0" u="none" strike="noStrike" kern="1200" cap="none" spc="0" normalizeH="0" baseline="0" noProof="0" dirty="0" err="1">
                <a:ln>
                  <a:noFill/>
                </a:ln>
                <a:solidFill>
                  <a:sysClr val="windowText" lastClr="000000"/>
                </a:solidFill>
                <a:effectLst/>
                <a:uLnTx/>
                <a:uFillTx/>
                <a:latin typeface="Adobe Caslon Pro"/>
                <a:ea typeface="+mn-ea"/>
              </a:rPr>
              <a:t>SecureSavings</a:t>
            </a:r>
            <a:r>
              <a:rPr kumimoji="0" lang="en-US" sz="2400" b="1" i="0" u="none" strike="noStrike" kern="1200" cap="none" spc="0" normalizeH="0" baseline="0" noProof="0" dirty="0">
                <a:ln>
                  <a:noFill/>
                </a:ln>
                <a:solidFill>
                  <a:sysClr val="windowText" lastClr="000000"/>
                </a:solidFill>
                <a:effectLst/>
                <a:uLnTx/>
                <a:uFillTx/>
                <a:latin typeface="Adobe Caslon Pro"/>
                <a:ea typeface="+mn-ea"/>
              </a:rPr>
              <a:t> Program</a:t>
            </a: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ysClr val="windowText" lastClr="000000"/>
                </a:solidFill>
                <a:effectLst/>
                <a:uLnTx/>
                <a:uFillTx/>
                <a:latin typeface="Adobe Caslon Pro"/>
                <a:ea typeface="+mn-ea"/>
                <a:hlinkClick r:id="rId4"/>
              </a:rPr>
              <a:t>william.railey@state.co.us</a:t>
            </a:r>
            <a:endParaRPr kumimoji="0" lang="en-US" sz="2400" b="1" i="0" u="none" strike="noStrike" kern="1200" cap="none" spc="0" normalizeH="0" baseline="0" noProof="0" dirty="0">
              <a:ln>
                <a:noFill/>
              </a:ln>
              <a:solidFill>
                <a:sysClr val="windowText" lastClr="000000"/>
              </a:solidFill>
              <a:effectLst/>
              <a:uLnTx/>
              <a:uFillTx/>
              <a:latin typeface="Adobe Caslon Pro"/>
              <a:ea typeface="+mn-ea"/>
            </a:endParaRP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ysClr val="windowText" lastClr="000000"/>
                </a:solidFill>
                <a:effectLst/>
                <a:uLnTx/>
                <a:uFillTx/>
                <a:latin typeface="Adobe Caslon Pro"/>
                <a:ea typeface="+mn-ea"/>
              </a:rPr>
              <a:t>303-507-5292</a:t>
            </a:r>
          </a:p>
        </p:txBody>
      </p:sp>
      <p:sp>
        <p:nvSpPr>
          <p:cNvPr id="11" name="Content Placeholder 2">
            <a:extLst>
              <a:ext uri="{FF2B5EF4-FFF2-40B4-BE49-F238E27FC236}">
                <a16:creationId xmlns:a16="http://schemas.microsoft.com/office/drawing/2014/main" id="{6C31AE56-A530-E88B-3FD3-4C0480153BAB}"/>
              </a:ext>
            </a:extLst>
          </p:cNvPr>
          <p:cNvSpPr txBox="1">
            <a:spLocks/>
          </p:cNvSpPr>
          <p:nvPr/>
        </p:nvSpPr>
        <p:spPr>
          <a:xfrm>
            <a:off x="606490" y="2892490"/>
            <a:ext cx="5477069" cy="19687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Adobe Caslon Pro"/>
                <a:ea typeface="+mn-ea"/>
                <a:cs typeface="Adobe Caslon Pro"/>
              </a:defRPr>
            </a:lvl1pPr>
            <a:lvl2pPr marL="742950" indent="-285750" algn="l" defTabSz="457200" rtl="0" eaLnBrk="1" latinLnBrk="0" hangingPunct="1">
              <a:spcBef>
                <a:spcPct val="20000"/>
              </a:spcBef>
              <a:buFont typeface="Arial"/>
              <a:buChar char="–"/>
              <a:defRPr sz="2800" b="0" i="0" kern="1200">
                <a:solidFill>
                  <a:schemeClr val="tx1"/>
                </a:solidFill>
                <a:latin typeface="Adobe Caslon Pro"/>
                <a:ea typeface="+mn-ea"/>
                <a:cs typeface="Adobe Caslon Pro"/>
              </a:defRPr>
            </a:lvl2pPr>
            <a:lvl3pPr marL="1143000" indent="-228600" algn="l" defTabSz="457200" rtl="0" eaLnBrk="1" latinLnBrk="0" hangingPunct="1">
              <a:spcBef>
                <a:spcPct val="20000"/>
              </a:spcBef>
              <a:buFont typeface="Arial"/>
              <a:buChar char="•"/>
              <a:defRPr sz="2400" b="0" i="0" kern="1200">
                <a:solidFill>
                  <a:schemeClr val="tx1"/>
                </a:solidFill>
                <a:latin typeface="Adobe Caslon Pro"/>
                <a:ea typeface="+mn-ea"/>
                <a:cs typeface="Adobe Caslon Pro"/>
              </a:defRPr>
            </a:lvl3pPr>
            <a:lvl4pPr marL="1600200" indent="-228600" algn="l" defTabSz="457200" rtl="0" eaLnBrk="1" latinLnBrk="0" hangingPunct="1">
              <a:spcBef>
                <a:spcPct val="20000"/>
              </a:spcBef>
              <a:buFont typeface="Arial"/>
              <a:buChar char="–"/>
              <a:defRPr sz="2000" b="0" i="0" kern="1200">
                <a:solidFill>
                  <a:schemeClr val="tx1"/>
                </a:solidFill>
                <a:latin typeface="Adobe Caslon Pro"/>
                <a:ea typeface="+mn-ea"/>
                <a:cs typeface="Adobe Caslon Pro"/>
              </a:defRPr>
            </a:lvl4pPr>
            <a:lvl5pPr marL="2057400" indent="-228600" algn="l" defTabSz="457200" rtl="0" eaLnBrk="1" latinLnBrk="0" hangingPunct="1">
              <a:spcBef>
                <a:spcPct val="20000"/>
              </a:spcBef>
              <a:buFont typeface="Arial"/>
              <a:buChar char="»"/>
              <a:defRPr sz="2000" b="0" i="0" kern="1200">
                <a:solidFill>
                  <a:schemeClr val="tx1"/>
                </a:solidFill>
                <a:latin typeface="Adobe Caslon Pro"/>
                <a:ea typeface="+mn-ea"/>
                <a:cs typeface="Adobe Caslo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sysClr val="windowText" lastClr="000000"/>
                </a:solidFill>
                <a:effectLst/>
                <a:uLnTx/>
                <a:uFillTx/>
                <a:latin typeface="Adobe Caslon Pro"/>
                <a:ea typeface="+mn-ea"/>
              </a:rPr>
              <a:t>Michael Parker, Executive Director</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sysClr val="windowText" lastClr="000000"/>
                </a:solidFill>
                <a:effectLst/>
                <a:uLnTx/>
                <a:uFillTx/>
                <a:latin typeface="Adobe Caslon Pro"/>
                <a:ea typeface="+mn-ea"/>
              </a:rPr>
              <a:t>Oregon Treasury Savings Network</a:t>
            </a:r>
          </a:p>
          <a:p>
            <a:pPr marL="0" marR="0" lvl="0" indent="0" algn="l" defTabSz="457200" rtl="0" eaLnBrk="1" fontAlgn="auto" latinLnBrk="0" hangingPunct="1">
              <a:lnSpc>
                <a:spcPct val="15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sysClr val="windowText" lastClr="000000"/>
                </a:solidFill>
                <a:effectLst/>
                <a:uLnTx/>
                <a:uFillTx/>
                <a:latin typeface="Adobe Caslon Pro"/>
                <a:ea typeface="+mn-ea"/>
                <a:hlinkClick r:id="rId5"/>
              </a:rPr>
              <a:t>michael.parker@ost.state.or.us</a:t>
            </a:r>
            <a:endParaRPr kumimoji="0" lang="en-US" sz="2400" b="1" i="0" u="none" strike="noStrike" kern="1200" cap="none" spc="0" normalizeH="0" baseline="0" noProof="0" dirty="0">
              <a:ln>
                <a:noFill/>
              </a:ln>
              <a:solidFill>
                <a:sysClr val="windowText" lastClr="000000"/>
              </a:solidFill>
              <a:effectLst/>
              <a:uLnTx/>
              <a:uFillTx/>
              <a:latin typeface="Adobe Caslon Pro"/>
              <a:ea typeface="+mn-ea"/>
            </a:endParaRPr>
          </a:p>
          <a:p>
            <a:pPr marL="0" marR="0" lvl="0" indent="0" algn="l" defTabSz="457200" rtl="0" eaLnBrk="1" fontAlgn="auto" latinLnBrk="0" hangingPunct="1">
              <a:lnSpc>
                <a:spcPct val="15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sysClr val="windowText" lastClr="000000"/>
                </a:solidFill>
                <a:effectLst/>
                <a:uLnTx/>
                <a:uFillTx/>
                <a:latin typeface="Adobe Caslon Pro"/>
                <a:ea typeface="+mn-ea"/>
              </a:rPr>
              <a:t>503-373-1903</a:t>
            </a:r>
          </a:p>
        </p:txBody>
      </p:sp>
      <p:sp>
        <p:nvSpPr>
          <p:cNvPr id="12" name="Title 1">
            <a:extLst>
              <a:ext uri="{FF2B5EF4-FFF2-40B4-BE49-F238E27FC236}">
                <a16:creationId xmlns:a16="http://schemas.microsoft.com/office/drawing/2014/main" id="{290DB251-3B18-A8AE-24AC-DD793A1BBE1A}"/>
              </a:ext>
            </a:extLst>
          </p:cNvPr>
          <p:cNvSpPr>
            <a:spLocks noGrp="1"/>
          </p:cNvSpPr>
          <p:nvPr>
            <p:ph type="title"/>
          </p:nvPr>
        </p:nvSpPr>
        <p:spPr>
          <a:xfrm>
            <a:off x="2581104" y="571035"/>
            <a:ext cx="7315200" cy="566738"/>
          </a:xfrm>
        </p:spPr>
        <p:txBody>
          <a:bodyPr>
            <a:normAutofit fontScale="90000"/>
          </a:bodyPr>
          <a:lstStyle/>
          <a:p>
            <a:pPr algn="ctr"/>
            <a:r>
              <a:rPr lang="en-US" sz="3600" b="1" dirty="0">
                <a:solidFill>
                  <a:srgbClr val="012169"/>
                </a:solidFill>
                <a:latin typeface="Helvetica Neue"/>
              </a:rPr>
              <a:t>Contact Information</a:t>
            </a:r>
          </a:p>
        </p:txBody>
      </p:sp>
    </p:spTree>
    <p:extLst>
      <p:ext uri="{BB962C8B-B14F-4D97-AF65-F5344CB8AC3E}">
        <p14:creationId xmlns:p14="http://schemas.microsoft.com/office/powerpoint/2010/main" val="335012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3AB7A6-D559-46CE-B539-B45ED58933B9}"/>
              </a:ext>
            </a:extLst>
          </p:cNvPr>
          <p:cNvSpPr>
            <a:spLocks noGrp="1"/>
          </p:cNvSpPr>
          <p:nvPr>
            <p:ph type="title"/>
          </p:nvPr>
        </p:nvSpPr>
        <p:spPr>
          <a:xfrm>
            <a:off x="715383" y="843650"/>
            <a:ext cx="10691813" cy="447524"/>
          </a:xfrm>
        </p:spPr>
        <p:txBody>
          <a:bodyPr/>
          <a:lstStyle/>
          <a:p>
            <a:r>
              <a:rPr lang="en-US" sz="6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latin typeface="+mn-lt"/>
                <a:cs typeface="Posterama" panose="020B0504020200020000" pitchFamily="34" charset="0"/>
              </a:rPr>
              <a:t>ACTION ITEMS </a:t>
            </a:r>
            <a:br>
              <a:rPr lang="en-US" sz="6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latin typeface="+mn-lt"/>
                <a:cs typeface="Posterama" panose="020B0504020200020000" pitchFamily="34" charset="0"/>
              </a:rPr>
            </a:br>
            <a:r>
              <a:rPr lang="en-US" sz="6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latin typeface="+mn-lt"/>
                <a:cs typeface="Posterama" panose="020B0504020200020000" pitchFamily="34" charset="0"/>
              </a:rPr>
              <a:t>&amp; FUTURE BUSINESS</a:t>
            </a:r>
            <a:endParaRPr lang="en-US" sz="6600" b="1" dirty="0">
              <a:solidFill>
                <a:schemeClr val="bg2">
                  <a:lumMod val="75000"/>
                </a:schemeClr>
              </a:solidFill>
              <a:effectLst>
                <a:outerShdw blurRad="50800" dist="38100" dir="2700000" algn="tl" rotWithShape="0">
                  <a:prstClr val="black">
                    <a:alpha val="40000"/>
                  </a:prstClr>
                </a:outerShdw>
              </a:effectLst>
              <a:latin typeface="+mn-lt"/>
            </a:endParaRPr>
          </a:p>
        </p:txBody>
      </p:sp>
      <p:sp>
        <p:nvSpPr>
          <p:cNvPr id="15" name="Footer Placeholder 14">
            <a:extLst>
              <a:ext uri="{FF2B5EF4-FFF2-40B4-BE49-F238E27FC236}">
                <a16:creationId xmlns:a16="http://schemas.microsoft.com/office/drawing/2014/main" id="{888C5272-A978-46A6-BFF3-470E4671F127}"/>
              </a:ext>
            </a:extLst>
          </p:cNvPr>
          <p:cNvSpPr>
            <a:spLocks noGrp="1"/>
          </p:cNvSpPr>
          <p:nvPr>
            <p:ph type="ftr" sz="quarter" idx="11"/>
          </p:nvPr>
        </p:nvSpPr>
        <p:spPr>
          <a:xfrm>
            <a:off x="715383" y="6356350"/>
            <a:ext cx="4539727" cy="365125"/>
          </a:xfrm>
        </p:spPr>
        <p:txBody>
          <a:bodyPr/>
          <a:lstStyle/>
          <a:p>
            <a:r>
              <a:rPr lang="en-US" dirty="0"/>
              <a:t>DELAWARE EARNS</a:t>
            </a:r>
          </a:p>
        </p:txBody>
      </p:sp>
      <p:sp>
        <p:nvSpPr>
          <p:cNvPr id="14" name="Date Placeholder 13">
            <a:extLst>
              <a:ext uri="{FF2B5EF4-FFF2-40B4-BE49-F238E27FC236}">
                <a16:creationId xmlns:a16="http://schemas.microsoft.com/office/drawing/2014/main" id="{C7ED0299-AE74-4997-AC3D-0540FC7D9A3D}"/>
              </a:ext>
            </a:extLst>
          </p:cNvPr>
          <p:cNvSpPr>
            <a:spLocks noGrp="1"/>
          </p:cNvSpPr>
          <p:nvPr>
            <p:ph type="dt" sz="half" idx="10"/>
          </p:nvPr>
        </p:nvSpPr>
        <p:spPr>
          <a:xfrm>
            <a:off x="8369448" y="6356350"/>
            <a:ext cx="2592594" cy="365125"/>
          </a:xfrm>
        </p:spPr>
        <p:txBody>
          <a:bodyPr/>
          <a:lstStyle/>
          <a:p>
            <a:r>
              <a:rPr lang="en-US" dirty="0"/>
              <a:t>11/15/2022</a:t>
            </a:r>
          </a:p>
        </p:txBody>
      </p:sp>
      <p:pic>
        <p:nvPicPr>
          <p:cNvPr id="9" name="Picture 8">
            <a:extLst>
              <a:ext uri="{FF2B5EF4-FFF2-40B4-BE49-F238E27FC236}">
                <a16:creationId xmlns:a16="http://schemas.microsoft.com/office/drawing/2014/main" id="{A680AD69-50B2-4717-BCB2-B70346461CFF}"/>
              </a:ext>
            </a:extLst>
          </p:cNvPr>
          <p:cNvPicPr>
            <a:picLocks noChangeAspect="1"/>
          </p:cNvPicPr>
          <p:nvPr/>
        </p:nvPicPr>
        <p:blipFill>
          <a:blip r:embed="rId3"/>
          <a:stretch>
            <a:fillRect/>
          </a:stretch>
        </p:blipFill>
        <p:spPr>
          <a:xfrm>
            <a:off x="11126629" y="5731028"/>
            <a:ext cx="731520" cy="732284"/>
          </a:xfrm>
          <a:prstGeom prst="rect">
            <a:avLst/>
          </a:prstGeom>
        </p:spPr>
      </p:pic>
    </p:spTree>
    <p:extLst>
      <p:ext uri="{BB962C8B-B14F-4D97-AF65-F5344CB8AC3E}">
        <p14:creationId xmlns:p14="http://schemas.microsoft.com/office/powerpoint/2010/main" val="1239306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23FC7E0-8B1E-46C1-B5D2-6A4336A2CE90}"/>
              </a:ext>
            </a:extLst>
          </p:cNvPr>
          <p:cNvSpPr>
            <a:spLocks noGrp="1"/>
          </p:cNvSpPr>
          <p:nvPr>
            <p:ph type="title"/>
          </p:nvPr>
        </p:nvSpPr>
        <p:spPr>
          <a:xfrm>
            <a:off x="3134573" y="895783"/>
            <a:ext cx="6392423" cy="502193"/>
          </a:xfrm>
        </p:spPr>
        <p:txBody>
          <a:bodyPr>
            <a:normAutofit/>
          </a:bodyPr>
          <a:lstStyle/>
          <a:p>
            <a:r>
              <a:rPr lang="en-US" sz="2000" dirty="0"/>
              <a:t>Next Steps</a:t>
            </a:r>
          </a:p>
        </p:txBody>
      </p:sp>
      <p:sp>
        <p:nvSpPr>
          <p:cNvPr id="15" name="Content Placeholder 14">
            <a:extLst>
              <a:ext uri="{FF2B5EF4-FFF2-40B4-BE49-F238E27FC236}">
                <a16:creationId xmlns:a16="http://schemas.microsoft.com/office/drawing/2014/main" id="{7A36CB73-B78B-49B6-935C-9C0ABBB49C0C}"/>
              </a:ext>
            </a:extLst>
          </p:cNvPr>
          <p:cNvSpPr>
            <a:spLocks noGrp="1"/>
          </p:cNvSpPr>
          <p:nvPr>
            <p:ph idx="1"/>
          </p:nvPr>
        </p:nvSpPr>
        <p:spPr>
          <a:xfrm>
            <a:off x="3084180" y="1512277"/>
            <a:ext cx="4353693" cy="4395787"/>
          </a:xfrm>
        </p:spPr>
        <p:txBody>
          <a:bodyPr>
            <a:normAutofit/>
          </a:bodyPr>
          <a:lstStyle/>
          <a:p>
            <a:pPr>
              <a:spcAft>
                <a:spcPts val="1200"/>
              </a:spcAft>
            </a:pPr>
            <a:r>
              <a:rPr lang="en-US" sz="3000" b="1" dirty="0">
                <a:solidFill>
                  <a:schemeClr val="bg2">
                    <a:lumMod val="75000"/>
                  </a:schemeClr>
                </a:solidFill>
                <a:effectLst>
                  <a:outerShdw blurRad="50800" dist="38100" dir="2700000" algn="tl" rotWithShape="0">
                    <a:prstClr val="black">
                      <a:alpha val="40000"/>
                    </a:prstClr>
                  </a:outerShdw>
                </a:effectLst>
              </a:rPr>
              <a:t>Next Steps</a:t>
            </a:r>
          </a:p>
          <a:p>
            <a:pPr marL="285750" indent="-285750">
              <a:buFont typeface="Arial" panose="020B0604020202020204" pitchFamily="34" charset="0"/>
              <a:buChar char="•"/>
            </a:pPr>
            <a:r>
              <a:rPr lang="en-US" sz="3100" dirty="0">
                <a:latin typeface="+mj-lt"/>
              </a:rPr>
              <a:t>Votes</a:t>
            </a:r>
          </a:p>
          <a:p>
            <a:pPr marL="803275" lvl="1" indent="-285750"/>
            <a:r>
              <a:rPr lang="en-US" sz="2000" dirty="0">
                <a:solidFill>
                  <a:schemeClr val="bg1"/>
                </a:solidFill>
                <a:latin typeface="+mj-lt"/>
              </a:rPr>
              <a:t>Appoint Committee Chairs</a:t>
            </a:r>
          </a:p>
          <a:p>
            <a:pPr marL="285750" indent="-285750">
              <a:buFont typeface="Arial" panose="020B0604020202020204" pitchFamily="34" charset="0"/>
              <a:buChar char="•"/>
            </a:pPr>
            <a:r>
              <a:rPr lang="en-US" sz="3100" dirty="0">
                <a:latin typeface="+mj-lt"/>
              </a:rPr>
              <a:t>Updates</a:t>
            </a:r>
          </a:p>
          <a:p>
            <a:pPr marL="803275" lvl="1" indent="-285750"/>
            <a:r>
              <a:rPr lang="en-US" sz="2000" dirty="0">
                <a:solidFill>
                  <a:schemeClr val="bg1"/>
                </a:solidFill>
                <a:latin typeface="+mj-lt"/>
              </a:rPr>
              <a:t>RFP for Program Consultant</a:t>
            </a:r>
          </a:p>
          <a:p>
            <a:pPr marL="803275" lvl="1" indent="-285750"/>
            <a:r>
              <a:rPr lang="en-US" sz="2000" dirty="0">
                <a:solidFill>
                  <a:schemeClr val="bg1"/>
                </a:solidFill>
                <a:latin typeface="+mj-lt"/>
              </a:rPr>
              <a:t>Executive Director Recruitment</a:t>
            </a:r>
          </a:p>
          <a:p>
            <a:pPr marL="803275" lvl="1" indent="-285750"/>
            <a:r>
              <a:rPr lang="en-US" sz="2000" dirty="0">
                <a:solidFill>
                  <a:schemeClr val="bg1"/>
                </a:solidFill>
                <a:latin typeface="+mj-lt"/>
              </a:rPr>
              <a:t>Next Board Meeting Date</a:t>
            </a:r>
          </a:p>
          <a:p>
            <a:pPr marL="803275" lvl="1" indent="-285750"/>
            <a:r>
              <a:rPr lang="en-US" sz="2000" dirty="0">
                <a:solidFill>
                  <a:schemeClr val="bg1"/>
                </a:solidFill>
                <a:latin typeface="+mj-lt"/>
              </a:rPr>
              <a:t>Standing Board Meetings</a:t>
            </a:r>
          </a:p>
          <a:p>
            <a:pPr marL="971550" lvl="1" indent="-285750"/>
            <a:endParaRPr lang="en-US" sz="2000" dirty="0">
              <a:solidFill>
                <a:schemeClr val="bg1"/>
              </a:solidFill>
              <a:latin typeface="+mj-lt"/>
            </a:endParaRPr>
          </a:p>
          <a:p>
            <a:pPr>
              <a:spcAft>
                <a:spcPts val="1200"/>
              </a:spcAft>
            </a:pPr>
            <a:endParaRPr lang="en-US" dirty="0">
              <a:latin typeface="+mj-lt"/>
            </a:endParaRPr>
          </a:p>
          <a:p>
            <a:pPr>
              <a:spcAft>
                <a:spcPts val="1200"/>
              </a:spcAft>
            </a:pPr>
            <a:endParaRPr lang="en-US" dirty="0">
              <a:latin typeface="+mj-lt"/>
            </a:endParaRPr>
          </a:p>
        </p:txBody>
      </p:sp>
      <p:sp>
        <p:nvSpPr>
          <p:cNvPr id="10" name="Date Placeholder 9">
            <a:extLst>
              <a:ext uri="{FF2B5EF4-FFF2-40B4-BE49-F238E27FC236}">
                <a16:creationId xmlns:a16="http://schemas.microsoft.com/office/drawing/2014/main" id="{783B1F06-4CB0-449A-A15D-1B0E201DB3F7}"/>
              </a:ext>
            </a:extLst>
          </p:cNvPr>
          <p:cNvSpPr>
            <a:spLocks noGrp="1"/>
          </p:cNvSpPr>
          <p:nvPr>
            <p:ph type="dt" sz="half" idx="10"/>
          </p:nvPr>
        </p:nvSpPr>
        <p:spPr>
          <a:xfrm>
            <a:off x="8369448" y="6356350"/>
            <a:ext cx="2592594" cy="365125"/>
          </a:xfrm>
        </p:spPr>
        <p:txBody>
          <a:bodyPr/>
          <a:lstStyle/>
          <a:p>
            <a:r>
              <a:rPr lang="en-US" dirty="0"/>
              <a:t>11/15/2022</a:t>
            </a:r>
          </a:p>
        </p:txBody>
      </p:sp>
      <p:cxnSp>
        <p:nvCxnSpPr>
          <p:cNvPr id="18" name="Straight Connector 17">
            <a:extLst>
              <a:ext uri="{FF2B5EF4-FFF2-40B4-BE49-F238E27FC236}">
                <a16:creationId xmlns:a16="http://schemas.microsoft.com/office/drawing/2014/main" id="{2AC408A8-DDE8-4CBB-84F4-7AA95C8EBDE6}"/>
              </a:ext>
              <a:ext uri="{C183D7F6-B498-43B3-948B-1728B52AA6E4}">
                <adec:decorative xmlns:adec="http://schemas.microsoft.com/office/drawing/2017/decorative" val="1"/>
              </a:ext>
            </a:extLst>
          </p:cNvPr>
          <p:cNvCxnSpPr>
            <a:cxnSpLocks/>
          </p:cNvCxnSpPr>
          <p:nvPr/>
        </p:nvCxnSpPr>
        <p:spPr>
          <a:xfrm>
            <a:off x="3066585" y="738013"/>
            <a:ext cx="8325315"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40D1FA-26F6-4A21-9793-7752B14F96F6}"/>
              </a:ext>
              <a:ext uri="{C183D7F6-B498-43B3-948B-1728B52AA6E4}">
                <adec:decorative xmlns:adec="http://schemas.microsoft.com/office/drawing/2017/decorative" val="1"/>
              </a:ext>
            </a:extLst>
          </p:cNvPr>
          <p:cNvCxnSpPr>
            <a:cxnSpLocks/>
          </p:cNvCxnSpPr>
          <p:nvPr/>
        </p:nvCxnSpPr>
        <p:spPr>
          <a:xfrm>
            <a:off x="3066585" y="6134100"/>
            <a:ext cx="83253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6C69C23-C5CE-488A-AF05-2EF361A0277E}"/>
              </a:ext>
            </a:extLst>
          </p:cNvPr>
          <p:cNvPicPr>
            <a:picLocks noChangeAspect="1"/>
          </p:cNvPicPr>
          <p:nvPr/>
        </p:nvPicPr>
        <p:blipFill>
          <a:blip r:embed="rId3"/>
          <a:stretch>
            <a:fillRect/>
          </a:stretch>
        </p:blipFill>
        <p:spPr>
          <a:xfrm>
            <a:off x="11126629" y="5731028"/>
            <a:ext cx="731520" cy="732284"/>
          </a:xfrm>
          <a:prstGeom prst="rect">
            <a:avLst/>
          </a:prstGeom>
        </p:spPr>
      </p:pic>
      <p:sp>
        <p:nvSpPr>
          <p:cNvPr id="13" name="Footer Placeholder 14">
            <a:extLst>
              <a:ext uri="{FF2B5EF4-FFF2-40B4-BE49-F238E27FC236}">
                <a16:creationId xmlns:a16="http://schemas.microsoft.com/office/drawing/2014/main" id="{32C19407-7242-483F-A0CF-1D50F369F86F}"/>
              </a:ext>
            </a:extLst>
          </p:cNvPr>
          <p:cNvSpPr txBox="1">
            <a:spLocks/>
          </p:cNvSpPr>
          <p:nvPr/>
        </p:nvSpPr>
        <p:spPr>
          <a:xfrm>
            <a:off x="715383" y="6356350"/>
            <a:ext cx="4539727" cy="365125"/>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bg1"/>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DELAWARE EARNS</a:t>
            </a:r>
          </a:p>
        </p:txBody>
      </p:sp>
      <p:pic>
        <p:nvPicPr>
          <p:cNvPr id="7" name="Graphic 6" descr="Gavel with solid fill">
            <a:extLst>
              <a:ext uri="{FF2B5EF4-FFF2-40B4-BE49-F238E27FC236}">
                <a16:creationId xmlns:a16="http://schemas.microsoft.com/office/drawing/2014/main" id="{74770CCA-C5FC-4E2D-AB86-92A97E061C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980" y="1402173"/>
            <a:ext cx="2307997" cy="2307997"/>
          </a:xfrm>
          <a:prstGeom prst="rect">
            <a:avLst/>
          </a:prstGeom>
          <a:effectLst>
            <a:outerShdw blurRad="50800" dist="38100" dir="2700000" algn="tl" rotWithShape="0">
              <a:prstClr val="black">
                <a:alpha val="40000"/>
              </a:prstClr>
            </a:outerShdw>
          </a:effectLst>
        </p:spPr>
      </p:pic>
      <p:pic>
        <p:nvPicPr>
          <p:cNvPr id="32" name="Graphic 31" descr="Board Of Directors with solid fill">
            <a:extLst>
              <a:ext uri="{FF2B5EF4-FFF2-40B4-BE49-F238E27FC236}">
                <a16:creationId xmlns:a16="http://schemas.microsoft.com/office/drawing/2014/main" id="{36E26F16-5566-4DC0-9116-BF27C0A75B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564" y="3710170"/>
            <a:ext cx="2286000" cy="2286000"/>
          </a:xfrm>
          <a:prstGeom prst="rect">
            <a:avLst/>
          </a:prstGeom>
          <a:effectLst>
            <a:outerShdw blurRad="50800" dist="38100" dir="2700000" algn="tl" rotWithShape="0">
              <a:prstClr val="black">
                <a:alpha val="40000"/>
              </a:prstClr>
            </a:outerShdw>
          </a:effectLst>
        </p:spPr>
      </p:pic>
      <p:sp>
        <p:nvSpPr>
          <p:cNvPr id="33" name="TextBox 32">
            <a:extLst>
              <a:ext uri="{FF2B5EF4-FFF2-40B4-BE49-F238E27FC236}">
                <a16:creationId xmlns:a16="http://schemas.microsoft.com/office/drawing/2014/main" id="{229573BD-CFDD-4907-A608-712DB427D542}"/>
              </a:ext>
            </a:extLst>
          </p:cNvPr>
          <p:cNvSpPr txBox="1"/>
          <p:nvPr/>
        </p:nvSpPr>
        <p:spPr>
          <a:xfrm>
            <a:off x="1125194" y="4716605"/>
            <a:ext cx="1334739" cy="461665"/>
          </a:xfrm>
          <a:prstGeom prst="rect">
            <a:avLst/>
          </a:prstGeom>
          <a:noFill/>
        </p:spPr>
        <p:txBody>
          <a:bodyPr wrap="square" rtlCol="0">
            <a:spAutoFit/>
          </a:bodyPr>
          <a:lstStyle/>
          <a:p>
            <a:pPr algn="ctr"/>
            <a:r>
              <a:rPr lang="en-US" sz="2400" b="1" dirty="0">
                <a:ln>
                  <a:solidFill>
                    <a:schemeClr val="bg2">
                      <a:lumMod val="75000"/>
                    </a:schemeClr>
                  </a:solidFill>
                </a:ln>
                <a:solidFill>
                  <a:schemeClr val="bg1"/>
                </a:solidFill>
                <a:latin typeface="+mj-lt"/>
              </a:rPr>
              <a:t>EARNS</a:t>
            </a:r>
          </a:p>
        </p:txBody>
      </p:sp>
      <p:sp>
        <p:nvSpPr>
          <p:cNvPr id="16" name="Content Placeholder 14">
            <a:extLst>
              <a:ext uri="{FF2B5EF4-FFF2-40B4-BE49-F238E27FC236}">
                <a16:creationId xmlns:a16="http://schemas.microsoft.com/office/drawing/2014/main" id="{E1D567E2-31EF-432F-A4F1-14CF9B854C9D}"/>
              </a:ext>
            </a:extLst>
          </p:cNvPr>
          <p:cNvSpPr txBox="1">
            <a:spLocks/>
          </p:cNvSpPr>
          <p:nvPr/>
        </p:nvSpPr>
        <p:spPr>
          <a:xfrm>
            <a:off x="7529795" y="1530865"/>
            <a:ext cx="4353693" cy="4395787"/>
          </a:xfrm>
          <a:prstGeom prst="rect">
            <a:avLst/>
          </a:prstGeo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US" sz="3000" b="1" dirty="0">
              <a:solidFill>
                <a:schemeClr val="bg2">
                  <a:lumMod val="75000"/>
                </a:schemeClr>
              </a:solidFill>
              <a:effectLst>
                <a:outerShdw blurRad="50800" dist="38100" dir="2700000" algn="tl" rotWithShape="0">
                  <a:prstClr val="black">
                    <a:alpha val="40000"/>
                  </a:prstClr>
                </a:outerShdw>
              </a:effectLst>
            </a:endParaRPr>
          </a:p>
          <a:p>
            <a:pPr marL="285750" indent="-285750">
              <a:buFont typeface="Arial" panose="020B0604020202020204" pitchFamily="34" charset="0"/>
              <a:buChar char="•"/>
            </a:pPr>
            <a:r>
              <a:rPr lang="en-US" sz="3100" dirty="0">
                <a:latin typeface="+mj-lt"/>
              </a:rPr>
              <a:t>Future Business</a:t>
            </a:r>
          </a:p>
          <a:p>
            <a:pPr marL="803275" lvl="1" indent="-285750"/>
            <a:r>
              <a:rPr lang="en-US" sz="2000" dirty="0">
                <a:solidFill>
                  <a:schemeClr val="bg1"/>
                </a:solidFill>
                <a:latin typeface="+mj-lt"/>
              </a:rPr>
              <a:t>Committee Chairs</a:t>
            </a:r>
          </a:p>
          <a:p>
            <a:pPr marL="803275" lvl="1" indent="-285750"/>
            <a:r>
              <a:rPr lang="en-US" sz="2000" dirty="0">
                <a:solidFill>
                  <a:schemeClr val="bg1"/>
                </a:solidFill>
                <a:latin typeface="+mj-lt"/>
              </a:rPr>
              <a:t>Committee Charters/Resolutions</a:t>
            </a:r>
          </a:p>
          <a:p>
            <a:pPr>
              <a:spcAft>
                <a:spcPts val="1200"/>
              </a:spcAft>
            </a:pPr>
            <a:endParaRPr lang="en-US" dirty="0">
              <a:latin typeface="+mj-lt"/>
            </a:endParaRPr>
          </a:p>
          <a:p>
            <a:pPr>
              <a:spcAft>
                <a:spcPts val="1200"/>
              </a:spcAft>
            </a:pPr>
            <a:endParaRPr lang="en-US" dirty="0">
              <a:latin typeface="+mj-lt"/>
            </a:endParaRPr>
          </a:p>
        </p:txBody>
      </p:sp>
    </p:spTree>
    <p:extLst>
      <p:ext uri="{BB962C8B-B14F-4D97-AF65-F5344CB8AC3E}">
        <p14:creationId xmlns:p14="http://schemas.microsoft.com/office/powerpoint/2010/main" val="312449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1000"/>
                                        <p:tgtEl>
                                          <p:spTgt spid="15">
                                            <p:txEl>
                                              <p:pRg st="0" end="0"/>
                                            </p:txEl>
                                          </p:spTgt>
                                        </p:tgtEl>
                                      </p:cBhvr>
                                    </p:animEffect>
                                    <p:anim calcmode="lin" valueType="num">
                                      <p:cBhvr>
                                        <p:cTn id="1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fade">
                                      <p:cBhvr>
                                        <p:cTn id="29" dur="1000"/>
                                        <p:tgtEl>
                                          <p:spTgt spid="15">
                                            <p:txEl>
                                              <p:pRg st="1" end="1"/>
                                            </p:txEl>
                                          </p:spTgt>
                                        </p:tgtEl>
                                      </p:cBhvr>
                                    </p:animEffect>
                                    <p:anim calcmode="lin" valueType="num">
                                      <p:cBhvr>
                                        <p:cTn id="3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fade">
                                      <p:cBhvr>
                                        <p:cTn id="34" dur="1000"/>
                                        <p:tgtEl>
                                          <p:spTgt spid="15">
                                            <p:txEl>
                                              <p:pRg st="2" end="2"/>
                                            </p:txEl>
                                          </p:spTgt>
                                        </p:tgtEl>
                                      </p:cBhvr>
                                    </p:animEffect>
                                    <p:anim calcmode="lin" valueType="num">
                                      <p:cBhvr>
                                        <p:cTn id="3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5">
                                            <p:txEl>
                                              <p:pRg st="3" end="3"/>
                                            </p:txEl>
                                          </p:spTgt>
                                        </p:tgtEl>
                                        <p:attrNameLst>
                                          <p:attrName>style.visibility</p:attrName>
                                        </p:attrNameLst>
                                      </p:cBhvr>
                                      <p:to>
                                        <p:strVal val="visible"/>
                                      </p:to>
                                    </p:set>
                                    <p:animEffect transition="in" filter="fade">
                                      <p:cBhvr>
                                        <p:cTn id="41" dur="1000"/>
                                        <p:tgtEl>
                                          <p:spTgt spid="15">
                                            <p:txEl>
                                              <p:pRg st="3" end="3"/>
                                            </p:txEl>
                                          </p:spTgt>
                                        </p:tgtEl>
                                      </p:cBhvr>
                                    </p:animEffect>
                                    <p:anim calcmode="lin" valueType="num">
                                      <p:cBhvr>
                                        <p:cTn id="4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5">
                                            <p:txEl>
                                              <p:pRg st="4" end="4"/>
                                            </p:txEl>
                                          </p:spTgt>
                                        </p:tgtEl>
                                        <p:attrNameLst>
                                          <p:attrName>style.visibility</p:attrName>
                                        </p:attrNameLst>
                                      </p:cBhvr>
                                      <p:to>
                                        <p:strVal val="visible"/>
                                      </p:to>
                                    </p:set>
                                    <p:animEffect transition="in" filter="fade">
                                      <p:cBhvr>
                                        <p:cTn id="46" dur="1000"/>
                                        <p:tgtEl>
                                          <p:spTgt spid="15">
                                            <p:txEl>
                                              <p:pRg st="4" end="4"/>
                                            </p:txEl>
                                          </p:spTgt>
                                        </p:tgtEl>
                                      </p:cBhvr>
                                    </p:animEffect>
                                    <p:anim calcmode="lin" valueType="num">
                                      <p:cBhvr>
                                        <p:cTn id="47"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15">
                                            <p:txEl>
                                              <p:pRg st="4" end="4"/>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5">
                                            <p:txEl>
                                              <p:pRg st="5" end="5"/>
                                            </p:txEl>
                                          </p:spTgt>
                                        </p:tgtEl>
                                        <p:attrNameLst>
                                          <p:attrName>style.visibility</p:attrName>
                                        </p:attrNameLst>
                                      </p:cBhvr>
                                      <p:to>
                                        <p:strVal val="visible"/>
                                      </p:to>
                                    </p:set>
                                    <p:animEffect transition="in" filter="fade">
                                      <p:cBhvr>
                                        <p:cTn id="51" dur="1000"/>
                                        <p:tgtEl>
                                          <p:spTgt spid="15">
                                            <p:txEl>
                                              <p:pRg st="5" end="5"/>
                                            </p:txEl>
                                          </p:spTgt>
                                        </p:tgtEl>
                                      </p:cBhvr>
                                    </p:animEffect>
                                    <p:anim calcmode="lin" valueType="num">
                                      <p:cBhvr>
                                        <p:cTn id="52"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15">
                                            <p:txEl>
                                              <p:pRg st="5" end="5"/>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xEl>
                                              <p:pRg st="7" end="7"/>
                                            </p:txEl>
                                          </p:spTgt>
                                        </p:tgtEl>
                                        <p:attrNameLst>
                                          <p:attrName>style.visibility</p:attrName>
                                        </p:attrNameLst>
                                      </p:cBhvr>
                                      <p:to>
                                        <p:strVal val="visible"/>
                                      </p:to>
                                    </p:set>
                                    <p:animEffect transition="in" filter="fade">
                                      <p:cBhvr>
                                        <p:cTn id="56" dur="1000"/>
                                        <p:tgtEl>
                                          <p:spTgt spid="15">
                                            <p:txEl>
                                              <p:pRg st="7" end="7"/>
                                            </p:txEl>
                                          </p:spTgt>
                                        </p:tgtEl>
                                      </p:cBhvr>
                                    </p:animEffect>
                                    <p:anim calcmode="lin" valueType="num">
                                      <p:cBhvr>
                                        <p:cTn id="57"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5">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5">
                                            <p:txEl>
                                              <p:pRg st="6" end="6"/>
                                            </p:txEl>
                                          </p:spTgt>
                                        </p:tgtEl>
                                        <p:attrNameLst>
                                          <p:attrName>style.visibility</p:attrName>
                                        </p:attrNameLst>
                                      </p:cBhvr>
                                      <p:to>
                                        <p:strVal val="visible"/>
                                      </p:to>
                                    </p:set>
                                    <p:animEffect transition="in" filter="fade">
                                      <p:cBhvr>
                                        <p:cTn id="61" dur="1000"/>
                                        <p:tgtEl>
                                          <p:spTgt spid="15">
                                            <p:txEl>
                                              <p:pRg st="6" end="6"/>
                                            </p:txEl>
                                          </p:spTgt>
                                        </p:tgtEl>
                                      </p:cBhvr>
                                    </p:animEffect>
                                    <p:anim calcmode="lin" valueType="num">
                                      <p:cBhvr>
                                        <p:cTn id="62"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6">
                                            <p:txEl>
                                              <p:pRg st="1" end="1"/>
                                            </p:txEl>
                                          </p:spTgt>
                                        </p:tgtEl>
                                        <p:attrNameLst>
                                          <p:attrName>style.visibility</p:attrName>
                                        </p:attrNameLst>
                                      </p:cBhvr>
                                      <p:to>
                                        <p:strVal val="visible"/>
                                      </p:to>
                                    </p:set>
                                    <p:animEffect transition="in" filter="fade">
                                      <p:cBhvr>
                                        <p:cTn id="68" dur="1000"/>
                                        <p:tgtEl>
                                          <p:spTgt spid="16">
                                            <p:txEl>
                                              <p:pRg st="1" end="1"/>
                                            </p:txEl>
                                          </p:spTgt>
                                        </p:tgtEl>
                                      </p:cBhvr>
                                    </p:animEffect>
                                    <p:anim calcmode="lin" valueType="num">
                                      <p:cBhvr>
                                        <p:cTn id="69"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6">
                                            <p:txEl>
                                              <p:pRg st="2" end="2"/>
                                            </p:txEl>
                                          </p:spTgt>
                                        </p:tgtEl>
                                        <p:attrNameLst>
                                          <p:attrName>style.visibility</p:attrName>
                                        </p:attrNameLst>
                                      </p:cBhvr>
                                      <p:to>
                                        <p:strVal val="visible"/>
                                      </p:to>
                                    </p:set>
                                    <p:animEffect transition="in" filter="fade">
                                      <p:cBhvr>
                                        <p:cTn id="73" dur="1000"/>
                                        <p:tgtEl>
                                          <p:spTgt spid="16">
                                            <p:txEl>
                                              <p:pRg st="2" end="2"/>
                                            </p:txEl>
                                          </p:spTgt>
                                        </p:tgtEl>
                                      </p:cBhvr>
                                    </p:animEffect>
                                    <p:anim calcmode="lin" valueType="num">
                                      <p:cBhvr>
                                        <p:cTn id="7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6">
                                            <p:txEl>
                                              <p:pRg st="3" end="3"/>
                                            </p:txEl>
                                          </p:spTgt>
                                        </p:tgtEl>
                                        <p:attrNameLst>
                                          <p:attrName>style.visibility</p:attrName>
                                        </p:attrNameLst>
                                      </p:cBhvr>
                                      <p:to>
                                        <p:strVal val="visible"/>
                                      </p:to>
                                    </p:set>
                                    <p:animEffect transition="in" filter="fade">
                                      <p:cBhvr>
                                        <p:cTn id="78" dur="1000"/>
                                        <p:tgtEl>
                                          <p:spTgt spid="16">
                                            <p:txEl>
                                              <p:pRg st="3" end="3"/>
                                            </p:txEl>
                                          </p:spTgt>
                                        </p:tgtEl>
                                      </p:cBhvr>
                                    </p:animEffect>
                                    <p:anim calcmode="lin" valueType="num">
                                      <p:cBhvr>
                                        <p:cTn id="7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3AB7A6-D559-46CE-B539-B45ED58933B9}"/>
              </a:ext>
            </a:extLst>
          </p:cNvPr>
          <p:cNvSpPr>
            <a:spLocks noGrp="1"/>
          </p:cNvSpPr>
          <p:nvPr>
            <p:ph type="title"/>
          </p:nvPr>
        </p:nvSpPr>
        <p:spPr>
          <a:xfrm>
            <a:off x="715383" y="843650"/>
            <a:ext cx="10691813" cy="447524"/>
          </a:xfrm>
        </p:spPr>
        <p:txBody>
          <a:bodyPr/>
          <a:lstStyle/>
          <a:p>
            <a:r>
              <a:rPr lang="en-US" sz="6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latin typeface="+mn-lt"/>
                <a:cs typeface="Posterama" panose="020B0504020200020000" pitchFamily="34" charset="0"/>
              </a:rPr>
              <a:t>Public Comment</a:t>
            </a:r>
            <a:br>
              <a:rPr lang="en-US" sz="6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br>
              <a:rPr lang="en-US" sz="6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endParaRPr lang="en-US" sz="6600" b="1" dirty="0">
              <a:solidFill>
                <a:schemeClr val="bg2">
                  <a:lumMod val="75000"/>
                </a:schemeClr>
              </a:solidFill>
              <a:effectLst>
                <a:outerShdw blurRad="50800" dist="38100" dir="2700000" algn="tl" rotWithShape="0">
                  <a:prstClr val="black">
                    <a:alpha val="40000"/>
                  </a:prstClr>
                </a:outerShdw>
              </a:effectLst>
            </a:endParaRPr>
          </a:p>
        </p:txBody>
      </p:sp>
      <p:sp>
        <p:nvSpPr>
          <p:cNvPr id="15" name="Footer Placeholder 14">
            <a:extLst>
              <a:ext uri="{FF2B5EF4-FFF2-40B4-BE49-F238E27FC236}">
                <a16:creationId xmlns:a16="http://schemas.microsoft.com/office/drawing/2014/main" id="{888C5272-A978-46A6-BFF3-470E4671F127}"/>
              </a:ext>
            </a:extLst>
          </p:cNvPr>
          <p:cNvSpPr>
            <a:spLocks noGrp="1"/>
          </p:cNvSpPr>
          <p:nvPr>
            <p:ph type="ftr" sz="quarter" idx="11"/>
          </p:nvPr>
        </p:nvSpPr>
        <p:spPr>
          <a:xfrm>
            <a:off x="715383" y="6356350"/>
            <a:ext cx="4539727" cy="365125"/>
          </a:xfrm>
        </p:spPr>
        <p:txBody>
          <a:bodyPr/>
          <a:lstStyle/>
          <a:p>
            <a:r>
              <a:rPr lang="en-US" dirty="0"/>
              <a:t>DELAWARE EARNS</a:t>
            </a:r>
          </a:p>
        </p:txBody>
      </p:sp>
      <p:sp>
        <p:nvSpPr>
          <p:cNvPr id="14" name="Date Placeholder 13">
            <a:extLst>
              <a:ext uri="{FF2B5EF4-FFF2-40B4-BE49-F238E27FC236}">
                <a16:creationId xmlns:a16="http://schemas.microsoft.com/office/drawing/2014/main" id="{C7ED0299-AE74-4997-AC3D-0540FC7D9A3D}"/>
              </a:ext>
            </a:extLst>
          </p:cNvPr>
          <p:cNvSpPr>
            <a:spLocks noGrp="1"/>
          </p:cNvSpPr>
          <p:nvPr>
            <p:ph type="dt" sz="half" idx="10"/>
          </p:nvPr>
        </p:nvSpPr>
        <p:spPr>
          <a:xfrm>
            <a:off x="8369448" y="6356350"/>
            <a:ext cx="2592594" cy="365125"/>
          </a:xfrm>
        </p:spPr>
        <p:txBody>
          <a:bodyPr/>
          <a:lstStyle/>
          <a:p>
            <a:r>
              <a:rPr lang="en-US" dirty="0"/>
              <a:t>11/15/2022</a:t>
            </a:r>
          </a:p>
        </p:txBody>
      </p:sp>
      <p:pic>
        <p:nvPicPr>
          <p:cNvPr id="9" name="Picture 8">
            <a:extLst>
              <a:ext uri="{FF2B5EF4-FFF2-40B4-BE49-F238E27FC236}">
                <a16:creationId xmlns:a16="http://schemas.microsoft.com/office/drawing/2014/main" id="{A680AD69-50B2-4717-BCB2-B70346461CFF}"/>
              </a:ext>
            </a:extLst>
          </p:cNvPr>
          <p:cNvPicPr>
            <a:picLocks noChangeAspect="1"/>
          </p:cNvPicPr>
          <p:nvPr/>
        </p:nvPicPr>
        <p:blipFill>
          <a:blip r:embed="rId3"/>
          <a:stretch>
            <a:fillRect/>
          </a:stretch>
        </p:blipFill>
        <p:spPr>
          <a:xfrm>
            <a:off x="11126629" y="5731028"/>
            <a:ext cx="731520" cy="732284"/>
          </a:xfrm>
          <a:prstGeom prst="rect">
            <a:avLst/>
          </a:prstGeom>
        </p:spPr>
      </p:pic>
    </p:spTree>
    <p:extLst>
      <p:ext uri="{BB962C8B-B14F-4D97-AF65-F5344CB8AC3E}">
        <p14:creationId xmlns:p14="http://schemas.microsoft.com/office/powerpoint/2010/main" val="58161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3AB7A6-D559-46CE-B539-B45ED58933B9}"/>
              </a:ext>
            </a:extLst>
          </p:cNvPr>
          <p:cNvSpPr>
            <a:spLocks noGrp="1"/>
          </p:cNvSpPr>
          <p:nvPr>
            <p:ph type="title"/>
          </p:nvPr>
        </p:nvSpPr>
        <p:spPr>
          <a:xfrm>
            <a:off x="715383" y="843650"/>
            <a:ext cx="10691813" cy="447524"/>
          </a:xfrm>
        </p:spPr>
        <p:txBody>
          <a:bodyPr/>
          <a:lstStyle/>
          <a:p>
            <a:r>
              <a:rPr lang="en-US" sz="6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latin typeface="+mn-lt"/>
                <a:cs typeface="Posterama" panose="020B0504020200020000" pitchFamily="34" charset="0"/>
              </a:rPr>
              <a:t>Adjournment</a:t>
            </a:r>
            <a:br>
              <a:rPr lang="en-US" sz="6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br>
              <a:rPr lang="en-US" sz="6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br>
              <a:rPr lang="en-US" sz="6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endParaRPr lang="en-US" sz="6600" b="1" dirty="0">
              <a:solidFill>
                <a:schemeClr val="bg2">
                  <a:lumMod val="75000"/>
                </a:schemeClr>
              </a:solidFill>
              <a:effectLst>
                <a:outerShdw blurRad="50800" dist="38100" dir="2700000" algn="tl" rotWithShape="0">
                  <a:prstClr val="black">
                    <a:alpha val="40000"/>
                  </a:prstClr>
                </a:outerShdw>
              </a:effectLst>
            </a:endParaRPr>
          </a:p>
        </p:txBody>
      </p:sp>
      <p:sp>
        <p:nvSpPr>
          <p:cNvPr id="15" name="Footer Placeholder 14">
            <a:extLst>
              <a:ext uri="{FF2B5EF4-FFF2-40B4-BE49-F238E27FC236}">
                <a16:creationId xmlns:a16="http://schemas.microsoft.com/office/drawing/2014/main" id="{888C5272-A978-46A6-BFF3-470E4671F127}"/>
              </a:ext>
            </a:extLst>
          </p:cNvPr>
          <p:cNvSpPr>
            <a:spLocks noGrp="1"/>
          </p:cNvSpPr>
          <p:nvPr>
            <p:ph type="ftr" sz="quarter" idx="11"/>
          </p:nvPr>
        </p:nvSpPr>
        <p:spPr>
          <a:xfrm>
            <a:off x="715383" y="6356350"/>
            <a:ext cx="4539727" cy="365125"/>
          </a:xfrm>
        </p:spPr>
        <p:txBody>
          <a:bodyPr/>
          <a:lstStyle/>
          <a:p>
            <a:r>
              <a:rPr lang="en-US" dirty="0"/>
              <a:t>DELAWARE EARNS</a:t>
            </a:r>
          </a:p>
        </p:txBody>
      </p:sp>
      <p:sp>
        <p:nvSpPr>
          <p:cNvPr id="14" name="Date Placeholder 13">
            <a:extLst>
              <a:ext uri="{FF2B5EF4-FFF2-40B4-BE49-F238E27FC236}">
                <a16:creationId xmlns:a16="http://schemas.microsoft.com/office/drawing/2014/main" id="{C7ED0299-AE74-4997-AC3D-0540FC7D9A3D}"/>
              </a:ext>
            </a:extLst>
          </p:cNvPr>
          <p:cNvSpPr>
            <a:spLocks noGrp="1"/>
          </p:cNvSpPr>
          <p:nvPr>
            <p:ph type="dt" sz="half" idx="10"/>
          </p:nvPr>
        </p:nvSpPr>
        <p:spPr>
          <a:xfrm>
            <a:off x="8369448" y="6356350"/>
            <a:ext cx="2592594" cy="365125"/>
          </a:xfrm>
        </p:spPr>
        <p:txBody>
          <a:bodyPr/>
          <a:lstStyle/>
          <a:p>
            <a:r>
              <a:rPr lang="en-US" dirty="0"/>
              <a:t>11/15/2022</a:t>
            </a:r>
          </a:p>
        </p:txBody>
      </p:sp>
      <p:pic>
        <p:nvPicPr>
          <p:cNvPr id="9" name="Picture 8">
            <a:extLst>
              <a:ext uri="{FF2B5EF4-FFF2-40B4-BE49-F238E27FC236}">
                <a16:creationId xmlns:a16="http://schemas.microsoft.com/office/drawing/2014/main" id="{A680AD69-50B2-4717-BCB2-B70346461CFF}"/>
              </a:ext>
            </a:extLst>
          </p:cNvPr>
          <p:cNvPicPr>
            <a:picLocks noChangeAspect="1"/>
          </p:cNvPicPr>
          <p:nvPr/>
        </p:nvPicPr>
        <p:blipFill>
          <a:blip r:embed="rId3"/>
          <a:stretch>
            <a:fillRect/>
          </a:stretch>
        </p:blipFill>
        <p:spPr>
          <a:xfrm>
            <a:off x="11126629" y="5731028"/>
            <a:ext cx="731520" cy="732284"/>
          </a:xfrm>
          <a:prstGeom prst="rect">
            <a:avLst/>
          </a:prstGeom>
        </p:spPr>
      </p:pic>
    </p:spTree>
    <p:extLst>
      <p:ext uri="{BB962C8B-B14F-4D97-AF65-F5344CB8AC3E}">
        <p14:creationId xmlns:p14="http://schemas.microsoft.com/office/powerpoint/2010/main" val="1043314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3AB7A6-D559-46CE-B539-B45ED58933B9}"/>
              </a:ext>
            </a:extLst>
          </p:cNvPr>
          <p:cNvSpPr>
            <a:spLocks noGrp="1"/>
          </p:cNvSpPr>
          <p:nvPr>
            <p:ph type="title"/>
          </p:nvPr>
        </p:nvSpPr>
        <p:spPr>
          <a:xfrm>
            <a:off x="715383" y="843650"/>
            <a:ext cx="10691813" cy="447524"/>
          </a:xfrm>
        </p:spPr>
        <p:txBody>
          <a:bodyPr/>
          <a:lstStyle/>
          <a:p>
            <a:r>
              <a:rPr lang="en-US" b="1" cap="none" dirty="0">
                <a:ln>
                  <a:solidFill>
                    <a:schemeClr val="bg1"/>
                  </a:solidFill>
                </a:ln>
                <a:solidFill>
                  <a:schemeClr val="bg2">
                    <a:lumMod val="75000"/>
                  </a:schemeClr>
                </a:solidFill>
                <a:effectLst>
                  <a:outerShdw blurRad="50800" dist="38100" dir="2700000" algn="tl" rotWithShape="0">
                    <a:prstClr val="black">
                      <a:alpha val="40000"/>
                    </a:prstClr>
                  </a:outerShdw>
                </a:effectLst>
                <a:latin typeface="+mn-lt"/>
                <a:cs typeface="Posterama" panose="020B0504020200020000" pitchFamily="34" charset="0"/>
              </a:rPr>
              <a:t>For More Information on Delaware EARNS and to Sign-up for Updates…</a:t>
            </a:r>
            <a:br>
              <a:rPr lang="en-US"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br>
              <a:rPr lang="en-US" sz="24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r>
              <a:rPr lang="en-US" sz="24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t>On the Web:</a:t>
            </a:r>
            <a:br>
              <a:rPr lang="en-US" sz="44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r>
              <a:rPr lang="en-US" sz="3200" b="1" cap="none" dirty="0">
                <a:ln>
                  <a:solidFill>
                    <a:schemeClr val="bg2">
                      <a:lumMod val="75000"/>
                    </a:schemeClr>
                  </a:solidFill>
                </a:ln>
                <a:effectLst>
                  <a:outerShdw blurRad="50800" dist="38100" dir="2700000" algn="tl" rotWithShape="0">
                    <a:prstClr val="black">
                      <a:alpha val="40000"/>
                    </a:prstClr>
                  </a:outerShdw>
                </a:effectLst>
                <a:cs typeface="Posterama" panose="020B0504020200020000" pitchFamily="34" charset="0"/>
              </a:rPr>
              <a:t>treasurer.delaware.gov/earns</a:t>
            </a:r>
            <a:br>
              <a:rPr lang="en-US" sz="3200" b="1" cap="none" dirty="0">
                <a:ln>
                  <a:solidFill>
                    <a:schemeClr val="bg2">
                      <a:lumMod val="75000"/>
                    </a:schemeClr>
                  </a:solidFill>
                </a:ln>
                <a:effectLst>
                  <a:outerShdw blurRad="50800" dist="38100" dir="2700000" algn="tl" rotWithShape="0">
                    <a:prstClr val="black">
                      <a:alpha val="40000"/>
                    </a:prstClr>
                  </a:outerShdw>
                </a:effectLst>
                <a:cs typeface="Posterama" panose="020B0504020200020000" pitchFamily="34" charset="0"/>
              </a:rPr>
            </a:br>
            <a:r>
              <a:rPr lang="en-US" sz="3200" b="1" cap="none" dirty="0">
                <a:ln>
                  <a:solidFill>
                    <a:schemeClr val="bg2">
                      <a:lumMod val="75000"/>
                    </a:schemeClr>
                  </a:solidFill>
                </a:ln>
                <a:effectLst>
                  <a:outerShdw blurRad="50800" dist="38100" dir="2700000" algn="tl" rotWithShape="0">
                    <a:prstClr val="black">
                      <a:alpha val="40000"/>
                    </a:prstClr>
                  </a:outerShdw>
                </a:effectLst>
                <a:cs typeface="Posterama" panose="020B0504020200020000" pitchFamily="34" charset="0"/>
              </a:rPr>
              <a:t>treasurer.delaware.gov/earns_board</a:t>
            </a:r>
            <a:br>
              <a:rPr lang="en-US" sz="3200" b="1" cap="none" dirty="0">
                <a:ln>
                  <a:solidFill>
                    <a:schemeClr val="bg2">
                      <a:lumMod val="75000"/>
                    </a:schemeClr>
                  </a:solidFill>
                </a:ln>
                <a:effectLst>
                  <a:outerShdw blurRad="50800" dist="38100" dir="2700000" algn="tl" rotWithShape="0">
                    <a:prstClr val="black">
                      <a:alpha val="40000"/>
                    </a:prstClr>
                  </a:outerShdw>
                </a:effectLst>
                <a:cs typeface="Posterama" panose="020B0504020200020000" pitchFamily="34" charset="0"/>
              </a:rPr>
            </a:br>
            <a:br>
              <a:rPr lang="en-US" sz="3200" b="1" cap="none" dirty="0">
                <a:ln>
                  <a:solidFill>
                    <a:schemeClr val="bg2">
                      <a:lumMod val="75000"/>
                    </a:schemeClr>
                  </a:solidFill>
                </a:ln>
                <a:effectLst>
                  <a:outerShdw blurRad="50800" dist="38100" dir="2700000" algn="tl" rotWithShape="0">
                    <a:prstClr val="black">
                      <a:alpha val="40000"/>
                    </a:prstClr>
                  </a:outerShdw>
                </a:effectLst>
                <a:cs typeface="Posterama" panose="020B0504020200020000" pitchFamily="34" charset="0"/>
              </a:rPr>
            </a:br>
            <a:r>
              <a:rPr lang="en-US" sz="24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t>Email:</a:t>
            </a:r>
            <a:br>
              <a:rPr lang="en-US" sz="3200" b="1" cap="none" dirty="0">
                <a:ln>
                  <a:solidFill>
                    <a:schemeClr val="bg2">
                      <a:lumMod val="75000"/>
                    </a:schemeClr>
                  </a:solidFill>
                </a:ln>
                <a:effectLst>
                  <a:outerShdw blurRad="50800" dist="38100" dir="2700000" algn="tl" rotWithShape="0">
                    <a:prstClr val="black">
                      <a:alpha val="40000"/>
                    </a:prstClr>
                  </a:outerShdw>
                </a:effectLst>
                <a:cs typeface="Posterama" panose="020B0504020200020000" pitchFamily="34" charset="0"/>
              </a:rPr>
            </a:br>
            <a:r>
              <a:rPr lang="en-US" sz="3200" b="1" cap="none" dirty="0">
                <a:ln>
                  <a:solidFill>
                    <a:schemeClr val="bg2">
                      <a:lumMod val="75000"/>
                    </a:schemeClr>
                  </a:solidFill>
                </a:ln>
                <a:effectLst>
                  <a:outerShdw blurRad="50800" dist="38100" dir="2700000" algn="tl" rotWithShape="0">
                    <a:prstClr val="black">
                      <a:alpha val="40000"/>
                    </a:prstClr>
                  </a:outerShdw>
                </a:effectLst>
                <a:cs typeface="Posterama" panose="020B0504020200020000" pitchFamily="34" charset="0"/>
              </a:rPr>
              <a:t>Matthew.Rosen@delaware.gov</a:t>
            </a:r>
            <a:br>
              <a:rPr lang="en-US" sz="3200" b="1" cap="none" dirty="0">
                <a:ln>
                  <a:solidFill>
                    <a:schemeClr val="bg2">
                      <a:lumMod val="75000"/>
                    </a:schemeClr>
                  </a:solidFill>
                </a:ln>
                <a:effectLst>
                  <a:outerShdw blurRad="50800" dist="38100" dir="2700000" algn="tl" rotWithShape="0">
                    <a:prstClr val="black">
                      <a:alpha val="40000"/>
                    </a:prstClr>
                  </a:outerShdw>
                </a:effectLst>
                <a:cs typeface="Posterama" panose="020B0504020200020000" pitchFamily="34" charset="0"/>
              </a:rPr>
            </a:br>
            <a:br>
              <a:rPr lang="en-US" sz="44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br>
              <a:rPr lang="en-US" sz="66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cs typeface="Posterama" panose="020B0504020200020000" pitchFamily="34" charset="0"/>
              </a:rPr>
            </a:br>
            <a:endParaRPr lang="en-US" sz="6600" b="1" dirty="0">
              <a:solidFill>
                <a:schemeClr val="bg2">
                  <a:lumMod val="75000"/>
                </a:schemeClr>
              </a:solidFill>
              <a:effectLst>
                <a:outerShdw blurRad="50800" dist="38100" dir="2700000" algn="tl" rotWithShape="0">
                  <a:prstClr val="black">
                    <a:alpha val="40000"/>
                  </a:prstClr>
                </a:outerShdw>
              </a:effectLst>
            </a:endParaRPr>
          </a:p>
        </p:txBody>
      </p:sp>
      <p:sp>
        <p:nvSpPr>
          <p:cNvPr id="15" name="Footer Placeholder 14">
            <a:extLst>
              <a:ext uri="{FF2B5EF4-FFF2-40B4-BE49-F238E27FC236}">
                <a16:creationId xmlns:a16="http://schemas.microsoft.com/office/drawing/2014/main" id="{888C5272-A978-46A6-BFF3-470E4671F127}"/>
              </a:ext>
            </a:extLst>
          </p:cNvPr>
          <p:cNvSpPr>
            <a:spLocks noGrp="1"/>
          </p:cNvSpPr>
          <p:nvPr>
            <p:ph type="ftr" sz="quarter" idx="11"/>
          </p:nvPr>
        </p:nvSpPr>
        <p:spPr>
          <a:xfrm>
            <a:off x="715383" y="6356350"/>
            <a:ext cx="4539727" cy="365125"/>
          </a:xfrm>
        </p:spPr>
        <p:txBody>
          <a:bodyPr/>
          <a:lstStyle/>
          <a:p>
            <a:r>
              <a:rPr lang="en-US" dirty="0"/>
              <a:t>DELAWARE EARNS</a:t>
            </a:r>
          </a:p>
        </p:txBody>
      </p:sp>
      <p:sp>
        <p:nvSpPr>
          <p:cNvPr id="14" name="Date Placeholder 13">
            <a:extLst>
              <a:ext uri="{FF2B5EF4-FFF2-40B4-BE49-F238E27FC236}">
                <a16:creationId xmlns:a16="http://schemas.microsoft.com/office/drawing/2014/main" id="{C7ED0299-AE74-4997-AC3D-0540FC7D9A3D}"/>
              </a:ext>
            </a:extLst>
          </p:cNvPr>
          <p:cNvSpPr>
            <a:spLocks noGrp="1"/>
          </p:cNvSpPr>
          <p:nvPr>
            <p:ph type="dt" sz="half" idx="10"/>
          </p:nvPr>
        </p:nvSpPr>
        <p:spPr>
          <a:xfrm>
            <a:off x="8369448" y="6356350"/>
            <a:ext cx="2592594" cy="365125"/>
          </a:xfrm>
        </p:spPr>
        <p:txBody>
          <a:bodyPr/>
          <a:lstStyle/>
          <a:p>
            <a:r>
              <a:rPr lang="en-US" dirty="0"/>
              <a:t>11/15/2022</a:t>
            </a:r>
          </a:p>
        </p:txBody>
      </p:sp>
      <p:pic>
        <p:nvPicPr>
          <p:cNvPr id="9" name="Picture 8">
            <a:extLst>
              <a:ext uri="{FF2B5EF4-FFF2-40B4-BE49-F238E27FC236}">
                <a16:creationId xmlns:a16="http://schemas.microsoft.com/office/drawing/2014/main" id="{A680AD69-50B2-4717-BCB2-B70346461CFF}"/>
              </a:ext>
            </a:extLst>
          </p:cNvPr>
          <p:cNvPicPr>
            <a:picLocks noChangeAspect="1"/>
          </p:cNvPicPr>
          <p:nvPr/>
        </p:nvPicPr>
        <p:blipFill>
          <a:blip r:embed="rId3"/>
          <a:stretch>
            <a:fillRect/>
          </a:stretch>
        </p:blipFill>
        <p:spPr>
          <a:xfrm>
            <a:off x="11126629" y="5731028"/>
            <a:ext cx="731520" cy="732284"/>
          </a:xfrm>
          <a:prstGeom prst="rect">
            <a:avLst/>
          </a:prstGeom>
        </p:spPr>
      </p:pic>
    </p:spTree>
    <p:extLst>
      <p:ext uri="{BB962C8B-B14F-4D97-AF65-F5344CB8AC3E}">
        <p14:creationId xmlns:p14="http://schemas.microsoft.com/office/powerpoint/2010/main" val="25453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3AB7A6-D559-46CE-B539-B45ED58933B9}"/>
              </a:ext>
            </a:extLst>
          </p:cNvPr>
          <p:cNvSpPr>
            <a:spLocks noGrp="1"/>
          </p:cNvSpPr>
          <p:nvPr>
            <p:ph type="title"/>
          </p:nvPr>
        </p:nvSpPr>
        <p:spPr>
          <a:xfrm>
            <a:off x="700087" y="909638"/>
            <a:ext cx="10691813" cy="447524"/>
          </a:xfrm>
        </p:spPr>
        <p:txBody>
          <a:bodyPr/>
          <a:lstStyle/>
          <a:p>
            <a:r>
              <a:rPr lang="en-US" sz="49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latin typeface="+mn-lt"/>
                <a:cs typeface="Posterama" panose="020B0504020200020000" pitchFamily="34" charset="0"/>
              </a:rPr>
              <a:t>Welcome and Introductions</a:t>
            </a:r>
            <a:endParaRPr lang="en-US" sz="4900" b="1" dirty="0">
              <a:solidFill>
                <a:schemeClr val="bg2">
                  <a:lumMod val="75000"/>
                </a:schemeClr>
              </a:solidFill>
              <a:effectLst>
                <a:outerShdw blurRad="50800" dist="38100" dir="2700000" algn="tl" rotWithShape="0">
                  <a:prstClr val="black">
                    <a:alpha val="40000"/>
                  </a:prstClr>
                </a:outerShdw>
              </a:effectLst>
              <a:latin typeface="+mn-lt"/>
            </a:endParaRPr>
          </a:p>
        </p:txBody>
      </p:sp>
      <p:sp>
        <p:nvSpPr>
          <p:cNvPr id="15" name="Footer Placeholder 14">
            <a:extLst>
              <a:ext uri="{FF2B5EF4-FFF2-40B4-BE49-F238E27FC236}">
                <a16:creationId xmlns:a16="http://schemas.microsoft.com/office/drawing/2014/main" id="{888C5272-A978-46A6-BFF3-470E4671F127}"/>
              </a:ext>
            </a:extLst>
          </p:cNvPr>
          <p:cNvSpPr>
            <a:spLocks noGrp="1"/>
          </p:cNvSpPr>
          <p:nvPr>
            <p:ph type="ftr" sz="quarter" idx="11"/>
          </p:nvPr>
        </p:nvSpPr>
        <p:spPr>
          <a:xfrm>
            <a:off x="715383" y="6356350"/>
            <a:ext cx="4539727" cy="365125"/>
          </a:xfrm>
        </p:spPr>
        <p:txBody>
          <a:bodyPr/>
          <a:lstStyle/>
          <a:p>
            <a:r>
              <a:rPr lang="en-US" dirty="0"/>
              <a:t>DELAWARE EARNS</a:t>
            </a:r>
          </a:p>
        </p:txBody>
      </p:sp>
      <p:sp>
        <p:nvSpPr>
          <p:cNvPr id="14" name="Date Placeholder 13">
            <a:extLst>
              <a:ext uri="{FF2B5EF4-FFF2-40B4-BE49-F238E27FC236}">
                <a16:creationId xmlns:a16="http://schemas.microsoft.com/office/drawing/2014/main" id="{C7ED0299-AE74-4997-AC3D-0540FC7D9A3D}"/>
              </a:ext>
            </a:extLst>
          </p:cNvPr>
          <p:cNvSpPr>
            <a:spLocks noGrp="1"/>
          </p:cNvSpPr>
          <p:nvPr>
            <p:ph type="dt" sz="half" idx="10"/>
          </p:nvPr>
        </p:nvSpPr>
        <p:spPr>
          <a:xfrm>
            <a:off x="8369448" y="6356350"/>
            <a:ext cx="2592594" cy="365125"/>
          </a:xfrm>
        </p:spPr>
        <p:txBody>
          <a:bodyPr/>
          <a:lstStyle/>
          <a:p>
            <a:r>
              <a:rPr lang="en-US" dirty="0"/>
              <a:t>11/15/2022</a:t>
            </a:r>
          </a:p>
        </p:txBody>
      </p:sp>
      <p:sp>
        <p:nvSpPr>
          <p:cNvPr id="3" name="Text Placeholder 2">
            <a:extLst>
              <a:ext uri="{FF2B5EF4-FFF2-40B4-BE49-F238E27FC236}">
                <a16:creationId xmlns:a16="http://schemas.microsoft.com/office/drawing/2014/main" id="{79A1389E-F856-4A27-9469-9D294E930C51}"/>
              </a:ext>
            </a:extLst>
          </p:cNvPr>
          <p:cNvSpPr>
            <a:spLocks noGrp="1"/>
          </p:cNvSpPr>
          <p:nvPr>
            <p:ph type="body" sz="quarter" idx="15"/>
          </p:nvPr>
        </p:nvSpPr>
        <p:spPr>
          <a:xfrm>
            <a:off x="800098" y="2003375"/>
            <a:ext cx="11034347" cy="1891617"/>
          </a:xfrm>
        </p:spPr>
        <p:txBody>
          <a:bodyPr/>
          <a:lstStyle/>
          <a:p>
            <a:r>
              <a:rPr lang="en-US" sz="3000" dirty="0">
                <a:latin typeface="+mj-lt"/>
              </a:rPr>
              <a:t>Chairwoman Fayetta Blake</a:t>
            </a:r>
          </a:p>
          <a:p>
            <a:r>
              <a:rPr lang="en-US" sz="3000" dirty="0">
                <a:latin typeface="+mj-lt"/>
              </a:rPr>
              <a:t>Delaware EARNS Program Board Members</a:t>
            </a:r>
          </a:p>
          <a:p>
            <a:r>
              <a:rPr lang="en-US" sz="3000" dirty="0">
                <a:latin typeface="+mj-lt"/>
              </a:rPr>
              <a:t>Guest Presenters</a:t>
            </a:r>
          </a:p>
          <a:p>
            <a:r>
              <a:rPr lang="en-US" sz="3000" dirty="0">
                <a:latin typeface="+mj-lt"/>
              </a:rPr>
              <a:t>Members of the Public</a:t>
            </a:r>
          </a:p>
        </p:txBody>
      </p:sp>
      <p:pic>
        <p:nvPicPr>
          <p:cNvPr id="9" name="Picture 8">
            <a:extLst>
              <a:ext uri="{FF2B5EF4-FFF2-40B4-BE49-F238E27FC236}">
                <a16:creationId xmlns:a16="http://schemas.microsoft.com/office/drawing/2014/main" id="{A680AD69-50B2-4717-BCB2-B70346461CFF}"/>
              </a:ext>
            </a:extLst>
          </p:cNvPr>
          <p:cNvPicPr>
            <a:picLocks noChangeAspect="1"/>
          </p:cNvPicPr>
          <p:nvPr/>
        </p:nvPicPr>
        <p:blipFill>
          <a:blip r:embed="rId3"/>
          <a:stretch>
            <a:fillRect/>
          </a:stretch>
        </p:blipFill>
        <p:spPr>
          <a:xfrm>
            <a:off x="11126629" y="5731028"/>
            <a:ext cx="731520" cy="732284"/>
          </a:xfrm>
          <a:prstGeom prst="rect">
            <a:avLst/>
          </a:prstGeom>
        </p:spPr>
      </p:pic>
    </p:spTree>
    <p:extLst>
      <p:ext uri="{BB962C8B-B14F-4D97-AF65-F5344CB8AC3E}">
        <p14:creationId xmlns:p14="http://schemas.microsoft.com/office/powerpoint/2010/main" val="1362108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3AB7A6-D559-46CE-B539-B45ED58933B9}"/>
              </a:ext>
            </a:extLst>
          </p:cNvPr>
          <p:cNvSpPr>
            <a:spLocks noGrp="1"/>
          </p:cNvSpPr>
          <p:nvPr>
            <p:ph type="title"/>
          </p:nvPr>
        </p:nvSpPr>
        <p:spPr>
          <a:xfrm>
            <a:off x="700087" y="909638"/>
            <a:ext cx="10691813" cy="447524"/>
          </a:xfrm>
        </p:spPr>
        <p:txBody>
          <a:bodyPr/>
          <a:lstStyle/>
          <a:p>
            <a:r>
              <a:rPr lang="en-US" sz="4900" b="1" cap="none" dirty="0">
                <a:ln>
                  <a:solidFill>
                    <a:schemeClr val="bg1"/>
                  </a:solidFill>
                </a:ln>
                <a:solidFill>
                  <a:schemeClr val="bg2">
                    <a:lumMod val="75000"/>
                  </a:schemeClr>
                </a:solidFill>
                <a:effectLst>
                  <a:outerShdw blurRad="50800" dist="38100" dir="2700000" algn="tl" rotWithShape="0">
                    <a:prstClr val="black">
                      <a:alpha val="40000"/>
                    </a:prstClr>
                  </a:outerShdw>
                </a:effectLst>
                <a:latin typeface="+mn-lt"/>
                <a:cs typeface="Posterama" panose="020B0504020200020000" pitchFamily="34" charset="0"/>
              </a:rPr>
              <a:t>Presentations</a:t>
            </a:r>
            <a:endParaRPr lang="en-US" sz="4900" b="1" dirty="0">
              <a:solidFill>
                <a:schemeClr val="bg2">
                  <a:lumMod val="75000"/>
                </a:schemeClr>
              </a:solidFill>
              <a:effectLst>
                <a:outerShdw blurRad="50800" dist="38100" dir="2700000" algn="tl" rotWithShape="0">
                  <a:prstClr val="black">
                    <a:alpha val="40000"/>
                  </a:prstClr>
                </a:outerShdw>
              </a:effectLst>
              <a:latin typeface="+mn-lt"/>
            </a:endParaRPr>
          </a:p>
        </p:txBody>
      </p:sp>
      <p:sp>
        <p:nvSpPr>
          <p:cNvPr id="15" name="Footer Placeholder 14">
            <a:extLst>
              <a:ext uri="{FF2B5EF4-FFF2-40B4-BE49-F238E27FC236}">
                <a16:creationId xmlns:a16="http://schemas.microsoft.com/office/drawing/2014/main" id="{888C5272-A978-46A6-BFF3-470E4671F127}"/>
              </a:ext>
            </a:extLst>
          </p:cNvPr>
          <p:cNvSpPr>
            <a:spLocks noGrp="1"/>
          </p:cNvSpPr>
          <p:nvPr>
            <p:ph type="ftr" sz="quarter" idx="11"/>
          </p:nvPr>
        </p:nvSpPr>
        <p:spPr>
          <a:xfrm>
            <a:off x="715383" y="6356350"/>
            <a:ext cx="4539727" cy="365125"/>
          </a:xfrm>
        </p:spPr>
        <p:txBody>
          <a:bodyPr/>
          <a:lstStyle/>
          <a:p>
            <a:r>
              <a:rPr lang="en-US" dirty="0"/>
              <a:t>DELAWARE EARNS</a:t>
            </a:r>
          </a:p>
        </p:txBody>
      </p:sp>
      <p:sp>
        <p:nvSpPr>
          <p:cNvPr id="14" name="Date Placeholder 13">
            <a:extLst>
              <a:ext uri="{FF2B5EF4-FFF2-40B4-BE49-F238E27FC236}">
                <a16:creationId xmlns:a16="http://schemas.microsoft.com/office/drawing/2014/main" id="{C7ED0299-AE74-4997-AC3D-0540FC7D9A3D}"/>
              </a:ext>
            </a:extLst>
          </p:cNvPr>
          <p:cNvSpPr>
            <a:spLocks noGrp="1"/>
          </p:cNvSpPr>
          <p:nvPr>
            <p:ph type="dt" sz="half" idx="10"/>
          </p:nvPr>
        </p:nvSpPr>
        <p:spPr>
          <a:xfrm>
            <a:off x="8369448" y="6356350"/>
            <a:ext cx="2592594" cy="365125"/>
          </a:xfrm>
        </p:spPr>
        <p:txBody>
          <a:bodyPr/>
          <a:lstStyle/>
          <a:p>
            <a:r>
              <a:rPr lang="en-US" dirty="0"/>
              <a:t>11/15/2022</a:t>
            </a:r>
          </a:p>
        </p:txBody>
      </p:sp>
      <p:sp>
        <p:nvSpPr>
          <p:cNvPr id="3" name="Text Placeholder 2">
            <a:extLst>
              <a:ext uri="{FF2B5EF4-FFF2-40B4-BE49-F238E27FC236}">
                <a16:creationId xmlns:a16="http://schemas.microsoft.com/office/drawing/2014/main" id="{79A1389E-F856-4A27-9469-9D294E930C51}"/>
              </a:ext>
            </a:extLst>
          </p:cNvPr>
          <p:cNvSpPr>
            <a:spLocks noGrp="1"/>
          </p:cNvSpPr>
          <p:nvPr>
            <p:ph type="body" sz="quarter" idx="15"/>
          </p:nvPr>
        </p:nvSpPr>
        <p:spPr>
          <a:xfrm>
            <a:off x="800098" y="2003375"/>
            <a:ext cx="11034347" cy="1891617"/>
          </a:xfrm>
        </p:spPr>
        <p:txBody>
          <a:bodyPr/>
          <a:lstStyle/>
          <a:p>
            <a:pPr marL="457200" indent="-457200">
              <a:buFont typeface="+mj-lt"/>
              <a:buAutoNum type="arabicPeriod"/>
            </a:pPr>
            <a:r>
              <a:rPr lang="en-US" dirty="0">
                <a:latin typeface="+mj-lt"/>
              </a:rPr>
              <a:t>Best Practices &amp; Lessons Learned for State-Facilitated Auto-IRA Programs</a:t>
            </a:r>
          </a:p>
          <a:p>
            <a:pPr lvl="1" indent="0">
              <a:buNone/>
            </a:pPr>
            <a:r>
              <a:rPr lang="en-US" dirty="0">
                <a:solidFill>
                  <a:schemeClr val="bg2">
                    <a:lumMod val="75000"/>
                  </a:schemeClr>
                </a:solidFill>
                <a:latin typeface="+mj-lt"/>
              </a:rPr>
              <a:t>Angela Antonelli, Georgetown Center for Retirement Initiatives </a:t>
            </a:r>
          </a:p>
          <a:p>
            <a:pPr lvl="1" indent="0">
              <a:buNone/>
            </a:pPr>
            <a:r>
              <a:rPr lang="en-US" dirty="0">
                <a:solidFill>
                  <a:schemeClr val="bg2">
                    <a:lumMod val="75000"/>
                  </a:schemeClr>
                </a:solidFill>
                <a:latin typeface="+mj-lt"/>
              </a:rPr>
              <a:t>Hunter </a:t>
            </a:r>
            <a:r>
              <a:rPr lang="en-US" dirty="0" err="1">
                <a:solidFill>
                  <a:schemeClr val="bg2">
                    <a:lumMod val="75000"/>
                  </a:schemeClr>
                </a:solidFill>
                <a:latin typeface="+mj-lt"/>
              </a:rPr>
              <a:t>Railey</a:t>
            </a:r>
            <a:r>
              <a:rPr lang="en-US" dirty="0">
                <a:solidFill>
                  <a:schemeClr val="bg2">
                    <a:lumMod val="75000"/>
                  </a:schemeClr>
                </a:solidFill>
                <a:latin typeface="+mj-lt"/>
              </a:rPr>
              <a:t>, Colorado Secure Savings </a:t>
            </a:r>
          </a:p>
          <a:p>
            <a:pPr lvl="1" indent="0">
              <a:buNone/>
            </a:pPr>
            <a:r>
              <a:rPr lang="en-US" dirty="0">
                <a:solidFill>
                  <a:schemeClr val="bg2">
                    <a:lumMod val="75000"/>
                  </a:schemeClr>
                </a:solidFill>
                <a:latin typeface="+mj-lt"/>
              </a:rPr>
              <a:t>Michael Parker, </a:t>
            </a:r>
            <a:r>
              <a:rPr lang="en-US" dirty="0" err="1">
                <a:solidFill>
                  <a:schemeClr val="bg2">
                    <a:lumMod val="75000"/>
                  </a:schemeClr>
                </a:solidFill>
                <a:latin typeface="+mj-lt"/>
              </a:rPr>
              <a:t>OregonSaves</a:t>
            </a:r>
            <a:r>
              <a:rPr lang="en-US" dirty="0">
                <a:solidFill>
                  <a:schemeClr val="bg2">
                    <a:lumMod val="75000"/>
                  </a:schemeClr>
                </a:solidFill>
                <a:latin typeface="+mj-lt"/>
              </a:rPr>
              <a:t> </a:t>
            </a:r>
          </a:p>
          <a:p>
            <a:pPr marL="457200" indent="-457200">
              <a:buFont typeface="+mj-lt"/>
              <a:buAutoNum type="arabicPeriod"/>
            </a:pPr>
            <a:endParaRPr lang="en-US" dirty="0">
              <a:solidFill>
                <a:schemeClr val="bg2">
                  <a:lumMod val="75000"/>
                </a:schemeClr>
              </a:solidFill>
              <a:latin typeface="+mj-lt"/>
            </a:endParaRPr>
          </a:p>
          <a:p>
            <a:pPr marL="457200" indent="-457200">
              <a:buFont typeface="+mj-lt"/>
              <a:buAutoNum type="arabicPeriod"/>
            </a:pPr>
            <a:r>
              <a:rPr lang="en-US" dirty="0">
                <a:latin typeface="+mj-lt"/>
              </a:rPr>
              <a:t>Key Considerations for an Interstate Partnership</a:t>
            </a:r>
          </a:p>
          <a:p>
            <a:pPr lvl="1" indent="0">
              <a:buNone/>
            </a:pPr>
            <a:r>
              <a:rPr lang="en-US" dirty="0">
                <a:solidFill>
                  <a:schemeClr val="bg2">
                    <a:lumMod val="75000"/>
                  </a:schemeClr>
                </a:solidFill>
                <a:latin typeface="+mj-lt"/>
              </a:rPr>
              <a:t>Hunter </a:t>
            </a:r>
            <a:r>
              <a:rPr lang="en-US" dirty="0" err="1">
                <a:solidFill>
                  <a:schemeClr val="bg2">
                    <a:lumMod val="75000"/>
                  </a:schemeClr>
                </a:solidFill>
                <a:latin typeface="+mj-lt"/>
              </a:rPr>
              <a:t>Railey</a:t>
            </a:r>
            <a:r>
              <a:rPr lang="en-US" dirty="0">
                <a:solidFill>
                  <a:schemeClr val="bg2">
                    <a:lumMod val="75000"/>
                  </a:schemeClr>
                </a:solidFill>
                <a:latin typeface="+mj-lt"/>
              </a:rPr>
              <a:t>, Colorado Secure Savings </a:t>
            </a:r>
          </a:p>
          <a:p>
            <a:pPr lvl="1" indent="0">
              <a:buNone/>
            </a:pPr>
            <a:r>
              <a:rPr lang="en-US" dirty="0">
                <a:solidFill>
                  <a:schemeClr val="bg2">
                    <a:lumMod val="75000"/>
                  </a:schemeClr>
                </a:solidFill>
                <a:latin typeface="+mj-lt"/>
              </a:rPr>
              <a:t>Michael Parker, </a:t>
            </a:r>
            <a:r>
              <a:rPr lang="en-US" dirty="0" err="1">
                <a:solidFill>
                  <a:schemeClr val="bg2">
                    <a:lumMod val="75000"/>
                  </a:schemeClr>
                </a:solidFill>
                <a:latin typeface="+mj-lt"/>
              </a:rPr>
              <a:t>OregonSaves</a:t>
            </a:r>
            <a:endParaRPr lang="en-US" dirty="0">
              <a:solidFill>
                <a:schemeClr val="bg2">
                  <a:lumMod val="75000"/>
                </a:schemeClr>
              </a:solidFill>
              <a:latin typeface="+mj-lt"/>
            </a:endParaRPr>
          </a:p>
          <a:p>
            <a:pPr lvl="1" indent="0">
              <a:buNone/>
            </a:pPr>
            <a:r>
              <a:rPr lang="en-US" dirty="0">
                <a:solidFill>
                  <a:schemeClr val="bg2">
                    <a:lumMod val="75000"/>
                  </a:schemeClr>
                </a:solidFill>
                <a:latin typeface="+mj-lt"/>
              </a:rPr>
              <a:t>Angela Antonelli, Georgetown Center for Retirement Initiatives </a:t>
            </a:r>
          </a:p>
          <a:p>
            <a:pPr lvl="1" indent="0">
              <a:buNone/>
            </a:pPr>
            <a:endParaRPr lang="en-US" dirty="0">
              <a:solidFill>
                <a:schemeClr val="bg2">
                  <a:lumMod val="75000"/>
                </a:schemeClr>
              </a:solidFill>
            </a:endParaRPr>
          </a:p>
        </p:txBody>
      </p:sp>
      <p:pic>
        <p:nvPicPr>
          <p:cNvPr id="9" name="Picture 8">
            <a:extLst>
              <a:ext uri="{FF2B5EF4-FFF2-40B4-BE49-F238E27FC236}">
                <a16:creationId xmlns:a16="http://schemas.microsoft.com/office/drawing/2014/main" id="{A680AD69-50B2-4717-BCB2-B70346461CFF}"/>
              </a:ext>
            </a:extLst>
          </p:cNvPr>
          <p:cNvPicPr>
            <a:picLocks noChangeAspect="1"/>
          </p:cNvPicPr>
          <p:nvPr/>
        </p:nvPicPr>
        <p:blipFill>
          <a:blip r:embed="rId3"/>
          <a:stretch>
            <a:fillRect/>
          </a:stretch>
        </p:blipFill>
        <p:spPr>
          <a:xfrm>
            <a:off x="11126629" y="5731028"/>
            <a:ext cx="731520" cy="732284"/>
          </a:xfrm>
          <a:prstGeom prst="rect">
            <a:avLst/>
          </a:prstGeom>
        </p:spPr>
      </p:pic>
    </p:spTree>
    <p:extLst>
      <p:ext uri="{BB962C8B-B14F-4D97-AF65-F5344CB8AC3E}">
        <p14:creationId xmlns:p14="http://schemas.microsoft.com/office/powerpoint/2010/main" val="602349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0" y="456288"/>
            <a:ext cx="12191999" cy="6401711"/>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4000" kern="1200">
                <a:solidFill>
                  <a:schemeClr val="bg1"/>
                </a:solidFill>
                <a:latin typeface="Georgia"/>
                <a:ea typeface="+mj-ea"/>
                <a:cs typeface="Georgi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rPr>
              <a:t>State-Facilitated Retirement Savings Programs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rPr>
              <a:t>An Overview of Program Best Practices and Lessons Learned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rPr>
              <a:t>Presentation to the Delaware EARNS Board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rPr>
              <a:t>November 15, 2022</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rPr>
              <a:t>Angela Antonelli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rPr>
              <a:t>Research Professor and Executive Director</a:t>
            </a:r>
            <a:br>
              <a:rPr kumimoji="0" lang="en-US" sz="1600" b="0" i="0" u="none" strike="noStrike" kern="1200" cap="none" spc="0" normalizeH="0" baseline="0" noProof="0" dirty="0">
                <a:ln>
                  <a:noFill/>
                </a:ln>
                <a:solidFill>
                  <a:prstClr val="white"/>
                </a:solidFill>
                <a:effectLst/>
                <a:uLnTx/>
                <a:uFillTx/>
                <a:latin typeface="Georgia"/>
                <a:ea typeface="+mj-ea"/>
              </a:rPr>
            </a:b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US" sz="1600" b="0" i="0" u="none" strike="noStrike" kern="1200" cap="none" spc="0" normalizeH="0" baseline="0" noProof="0" dirty="0">
                <a:ln>
                  <a:noFill/>
                </a:ln>
                <a:solidFill>
                  <a:prstClr val="white"/>
                </a:solidFill>
                <a:effectLst/>
                <a:uLnTx/>
                <a:uFillTx/>
                <a:latin typeface="Georgia"/>
                <a:ea typeface="+mj-ea"/>
              </a:rPr>
            </a:br>
            <a:br>
              <a:rPr kumimoji="0" lang="en-US" sz="1600" b="0" i="0" u="none" strike="noStrike" kern="1200" cap="none" spc="0" normalizeH="0" baseline="0" noProof="0" dirty="0">
                <a:ln>
                  <a:noFill/>
                </a:ln>
                <a:solidFill>
                  <a:prstClr val="white"/>
                </a:solidFill>
                <a:effectLst/>
                <a:uLnTx/>
                <a:uFillTx/>
                <a:latin typeface="Georgia"/>
                <a:ea typeface="+mj-ea"/>
              </a:rPr>
            </a:b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a:ea typeface="+mj-ea"/>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rPr>
              <a:t>cri.georgetown.edu</a:t>
            </a:r>
            <a:br>
              <a:rPr kumimoji="0" lang="en-US" sz="3500" b="0" i="0" u="none" strike="noStrike" kern="1200" cap="none" spc="0" normalizeH="0" baseline="0" noProof="0" dirty="0">
                <a:ln>
                  <a:noFill/>
                </a:ln>
                <a:solidFill>
                  <a:prstClr val="white"/>
                </a:solidFill>
                <a:effectLst/>
                <a:uLnTx/>
                <a:uFillTx/>
                <a:latin typeface="Lao UI" panose="020B0502040204020203" pitchFamily="34" charset="0"/>
                <a:ea typeface="+mj-ea"/>
                <a:cs typeface="Lao UI" panose="020B0502040204020203" pitchFamily="34" charset="0"/>
              </a:rPr>
            </a:br>
            <a:br>
              <a:rPr kumimoji="0" lang="en-US" sz="2000" b="0" i="0" u="none" strike="noStrike" kern="1200" cap="none" spc="0" normalizeH="0" baseline="0" noProof="0" dirty="0">
                <a:ln>
                  <a:noFill/>
                </a:ln>
                <a:solidFill>
                  <a:prstClr val="white"/>
                </a:solidFill>
                <a:effectLst/>
                <a:uLnTx/>
                <a:uFillTx/>
                <a:latin typeface="Georgia"/>
                <a:ea typeface="+mj-ea"/>
              </a:rPr>
            </a:br>
            <a:r>
              <a:rPr kumimoji="0" lang="en-US" sz="2400" b="0" i="0" u="none" strike="noStrike" kern="1200" cap="none" spc="0" normalizeH="0" baseline="0" noProof="0" dirty="0">
                <a:ln>
                  <a:noFill/>
                </a:ln>
                <a:solidFill>
                  <a:sysClr val="window" lastClr="FFFFFF"/>
                </a:solidFill>
                <a:effectLst/>
                <a:uLnTx/>
                <a:uFillTx/>
                <a:latin typeface="Georgia"/>
                <a:ea typeface="+mj-ea"/>
              </a:rPr>
              <a:t> </a:t>
            </a:r>
          </a:p>
        </p:txBody>
      </p:sp>
      <p:pic>
        <p:nvPicPr>
          <p:cNvPr id="6" name="Picture 5" descr="A picture containing text&#10;&#10;Description automatically generated"/>
          <p:cNvPicPr/>
          <p:nvPr/>
        </p:nvPicPr>
        <p:blipFill>
          <a:blip r:embed="rId3"/>
          <a:stretch>
            <a:fillRect/>
          </a:stretch>
        </p:blipFill>
        <p:spPr>
          <a:xfrm>
            <a:off x="4404048" y="4982547"/>
            <a:ext cx="3610947" cy="1129005"/>
          </a:xfrm>
          <a:prstGeom prst="rect">
            <a:avLst/>
          </a:prstGeom>
        </p:spPr>
      </p:pic>
      <p:pic>
        <p:nvPicPr>
          <p:cNvPr id="3" name="Picture 2" descr="A picture containing outdoor, sky, tree, building&#10;&#10;Description automatically generated">
            <a:extLst>
              <a:ext uri="{FF2B5EF4-FFF2-40B4-BE49-F238E27FC236}">
                <a16:creationId xmlns:a16="http://schemas.microsoft.com/office/drawing/2014/main" id="{1ABECBDE-108F-1A2A-B009-158B83CC0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2407297"/>
          </a:xfrm>
          <a:prstGeom prst="rect">
            <a:avLst/>
          </a:prstGeom>
        </p:spPr>
      </p:pic>
    </p:spTree>
    <p:extLst>
      <p:ext uri="{BB962C8B-B14F-4D97-AF65-F5344CB8AC3E}">
        <p14:creationId xmlns:p14="http://schemas.microsoft.com/office/powerpoint/2010/main" val="188777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9C0DC-79F4-78D3-1531-A35A72DEA232}"/>
              </a:ext>
            </a:extLst>
          </p:cNvPr>
          <p:cNvSpPr>
            <a:spLocks noGrp="1"/>
          </p:cNvSpPr>
          <p:nvPr>
            <p:ph type="title"/>
          </p:nvPr>
        </p:nvSpPr>
        <p:spPr>
          <a:xfrm>
            <a:off x="284631" y="1"/>
            <a:ext cx="11581901" cy="653142"/>
          </a:xfrm>
        </p:spPr>
        <p:txBody>
          <a:bodyPr/>
          <a:lstStyle/>
          <a:p>
            <a:pPr algn="ctr"/>
            <a:r>
              <a:rPr lang="en-US" dirty="0"/>
              <a:t>Program Management &amp; Oversight </a:t>
            </a:r>
          </a:p>
        </p:txBody>
      </p:sp>
      <p:sp>
        <p:nvSpPr>
          <p:cNvPr id="9" name="Rectangle: Rounded Corners 8">
            <a:extLst>
              <a:ext uri="{FF2B5EF4-FFF2-40B4-BE49-F238E27FC236}">
                <a16:creationId xmlns:a16="http://schemas.microsoft.com/office/drawing/2014/main" id="{314C21F5-C395-FEC5-C68A-CFD95AB0AA80}"/>
              </a:ext>
            </a:extLst>
          </p:cNvPr>
          <p:cNvSpPr/>
          <p:nvPr/>
        </p:nvSpPr>
        <p:spPr>
          <a:xfrm>
            <a:off x="1866121" y="625151"/>
            <a:ext cx="8266923" cy="2388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Develop an efficient decision-making framework and management procedures</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Set governance policies</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Understand fiduciary responsibilities and engage counsel, as needed</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Subcommittees to make program recommendations to full Board</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Assess and plan for budget and/or legislative needs </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Oversee legal and financial reporting requirements</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Enter interagency and interstate agreements</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Conduct an annual review of performance and decision-making process</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Act in a transparent and accountable manner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Content Placeholder 9">
            <a:extLst>
              <a:ext uri="{FF2B5EF4-FFF2-40B4-BE49-F238E27FC236}">
                <a16:creationId xmlns:a16="http://schemas.microsoft.com/office/drawing/2014/main" id="{4ACB580F-E314-3BD7-5594-0AEF0E14FD09}"/>
              </a:ext>
            </a:extLst>
          </p:cNvPr>
          <p:cNvSpPr>
            <a:spLocks noGrp="1"/>
          </p:cNvSpPr>
          <p:nvPr>
            <p:ph idx="1"/>
          </p:nvPr>
        </p:nvSpPr>
        <p:spPr>
          <a:xfrm>
            <a:off x="270589" y="3321700"/>
            <a:ext cx="5561044" cy="25752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defTabSz="914400">
              <a:spcBef>
                <a:spcPts val="0"/>
              </a:spcBef>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defTabSz="914400">
              <a:spcBef>
                <a:spcPts val="0"/>
              </a:spcBef>
              <a:defRPr/>
            </a:pPr>
            <a:endParaRPr lang="en-US" sz="1600" dirty="0">
              <a:solidFill>
                <a:prstClr val="black"/>
              </a:solidFill>
              <a:latin typeface="Calibri"/>
            </a:endParaRPr>
          </a:p>
          <a:p>
            <a:pPr defTabSz="914400">
              <a:spcBef>
                <a:spcPts val="0"/>
              </a:spcBef>
              <a:defRPr/>
            </a:pP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a:p>
            <a:pPr defTabSz="914400">
              <a:lnSpc>
                <a:spcPct val="120000"/>
              </a:lnSpc>
              <a:spcBef>
                <a:spcPts val="0"/>
              </a:spcBef>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Hire program executive with public sector policy and/or relevant administrative experience</a:t>
            </a:r>
          </a:p>
          <a:p>
            <a:pPr defTabSz="914400">
              <a:lnSpc>
                <a:spcPct val="120000"/>
              </a:lnSpc>
              <a:spcBef>
                <a:spcPts val="0"/>
              </a:spcBef>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Empower the program executive director and other staff and know when to delegate</a:t>
            </a:r>
          </a:p>
          <a:p>
            <a:pPr defTabSz="914400">
              <a:lnSpc>
                <a:spcPct val="120000"/>
              </a:lnSpc>
              <a:spcBef>
                <a:spcPts val="0"/>
              </a:spcBef>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Program staff support will be needed to handled administrative procedures (e.g., rulemaking), marketing and outreach, data collection, reporting, </a:t>
            </a:r>
            <a:r>
              <a:rPr lang="en-US" sz="2200" dirty="0">
                <a:solidFill>
                  <a:prstClr val="black"/>
                </a:solidFill>
                <a:latin typeface="Calibri"/>
              </a:rPr>
              <a:t>negotiating terms of interagency or interstate agreements, </a:t>
            </a:r>
            <a:r>
              <a:rPr kumimoji="0" lang="en-US" sz="2200" b="0" i="0" u="none" strike="noStrike" kern="1200" cap="none" spc="0" normalizeH="0" baseline="0" noProof="0" dirty="0">
                <a:ln>
                  <a:noFill/>
                </a:ln>
                <a:solidFill>
                  <a:prstClr val="black"/>
                </a:solidFill>
                <a:effectLst/>
                <a:uLnTx/>
                <a:uFillTx/>
                <a:latin typeface="Calibri"/>
                <a:ea typeface="+mn-ea"/>
                <a:cs typeface="+mn-cs"/>
              </a:rPr>
              <a:t>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Calibri"/>
            </a:endParaRPr>
          </a:p>
          <a:p>
            <a:endParaRPr lang="en-US" dirty="0"/>
          </a:p>
        </p:txBody>
      </p:sp>
      <p:sp>
        <p:nvSpPr>
          <p:cNvPr id="11" name="Rectangle: Rounded Corners 10">
            <a:extLst>
              <a:ext uri="{FF2B5EF4-FFF2-40B4-BE49-F238E27FC236}">
                <a16:creationId xmlns:a16="http://schemas.microsoft.com/office/drawing/2014/main" id="{BC412679-80A4-D4D0-C733-763AA92C359D}"/>
              </a:ext>
            </a:extLst>
          </p:cNvPr>
          <p:cNvSpPr/>
          <p:nvPr/>
        </p:nvSpPr>
        <p:spPr>
          <a:xfrm>
            <a:off x="6344817" y="3303037"/>
            <a:ext cx="5682344" cy="25845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Important role supporting the Board and staff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Design governance and financial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If needed, help to explain differences between public and private sector boards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Translate complex recordkeeper and vendor data, especially when putting together RFP for vendors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Help identify critical tasks and timelines and help monitor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Support for negotiating key elements of interagency and interstate agreements</a:t>
            </a:r>
          </a:p>
        </p:txBody>
      </p:sp>
      <p:sp>
        <p:nvSpPr>
          <p:cNvPr id="15" name="TextBox 14">
            <a:extLst>
              <a:ext uri="{FF2B5EF4-FFF2-40B4-BE49-F238E27FC236}">
                <a16:creationId xmlns:a16="http://schemas.microsoft.com/office/drawing/2014/main" id="{0D37F082-E172-A490-ABF8-3B70E9FC8305}"/>
              </a:ext>
            </a:extLst>
          </p:cNvPr>
          <p:cNvSpPr txBox="1"/>
          <p:nvPr/>
        </p:nvSpPr>
        <p:spPr>
          <a:xfrm>
            <a:off x="4777273" y="578498"/>
            <a:ext cx="24819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Board</a:t>
            </a:r>
          </a:p>
        </p:txBody>
      </p:sp>
      <p:sp>
        <p:nvSpPr>
          <p:cNvPr id="17" name="TextBox 16">
            <a:extLst>
              <a:ext uri="{FF2B5EF4-FFF2-40B4-BE49-F238E27FC236}">
                <a16:creationId xmlns:a16="http://schemas.microsoft.com/office/drawing/2014/main" id="{13736F42-95E6-8AA4-7F41-79A352EADD43}"/>
              </a:ext>
            </a:extLst>
          </p:cNvPr>
          <p:cNvSpPr txBox="1"/>
          <p:nvPr/>
        </p:nvSpPr>
        <p:spPr>
          <a:xfrm>
            <a:off x="2052736" y="3321698"/>
            <a:ext cx="17354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Staff</a:t>
            </a:r>
          </a:p>
        </p:txBody>
      </p:sp>
      <p:sp>
        <p:nvSpPr>
          <p:cNvPr id="18" name="TextBox 17">
            <a:extLst>
              <a:ext uri="{FF2B5EF4-FFF2-40B4-BE49-F238E27FC236}">
                <a16:creationId xmlns:a16="http://schemas.microsoft.com/office/drawing/2014/main" id="{49626673-E404-F2D5-4A50-F11B51FD2058}"/>
              </a:ext>
            </a:extLst>
          </p:cNvPr>
          <p:cNvSpPr txBox="1"/>
          <p:nvPr/>
        </p:nvSpPr>
        <p:spPr>
          <a:xfrm>
            <a:off x="7623111" y="3312366"/>
            <a:ext cx="27525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Consultants</a:t>
            </a:r>
          </a:p>
        </p:txBody>
      </p:sp>
      <p:cxnSp>
        <p:nvCxnSpPr>
          <p:cNvPr id="20" name="Straight Arrow Connector 19">
            <a:extLst>
              <a:ext uri="{FF2B5EF4-FFF2-40B4-BE49-F238E27FC236}">
                <a16:creationId xmlns:a16="http://schemas.microsoft.com/office/drawing/2014/main" id="{1F612B9D-7B32-06A5-0DFB-2CCAD8C3A4E4}"/>
              </a:ext>
            </a:extLst>
          </p:cNvPr>
          <p:cNvCxnSpPr>
            <a:cxnSpLocks/>
          </p:cNvCxnSpPr>
          <p:nvPr/>
        </p:nvCxnSpPr>
        <p:spPr>
          <a:xfrm flipH="1">
            <a:off x="3349690" y="3041779"/>
            <a:ext cx="214604" cy="279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D1C2A2A-4D4E-F890-53F6-476D3F331183}"/>
              </a:ext>
            </a:extLst>
          </p:cNvPr>
          <p:cNvCxnSpPr>
            <a:cxnSpLocks/>
          </p:cNvCxnSpPr>
          <p:nvPr/>
        </p:nvCxnSpPr>
        <p:spPr>
          <a:xfrm>
            <a:off x="8145624" y="3041781"/>
            <a:ext cx="289249" cy="233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1653CD19-4A7B-565C-D1EC-BEB4361AE7A5}"/>
              </a:ext>
            </a:extLst>
          </p:cNvPr>
          <p:cNvCxnSpPr>
            <a:cxnSpLocks/>
          </p:cNvCxnSpPr>
          <p:nvPr/>
        </p:nvCxnSpPr>
        <p:spPr>
          <a:xfrm flipH="1">
            <a:off x="5505061" y="4357397"/>
            <a:ext cx="1073021"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025E3A1-6960-438A-A37E-E1DFF0A8DEA2}"/>
              </a:ext>
            </a:extLst>
          </p:cNvPr>
          <p:cNvSpPr txBox="1"/>
          <p:nvPr/>
        </p:nvSpPr>
        <p:spPr>
          <a:xfrm>
            <a:off x="466531" y="6242180"/>
            <a:ext cx="30137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mn-cs"/>
              </a:rPr>
              <a:t>Copyright 2022. Georgetown University.</a:t>
            </a:r>
          </a:p>
        </p:txBody>
      </p:sp>
    </p:spTree>
    <p:extLst>
      <p:ext uri="{BB962C8B-B14F-4D97-AF65-F5344CB8AC3E}">
        <p14:creationId xmlns:p14="http://schemas.microsoft.com/office/powerpoint/2010/main" val="318605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41CC-C055-4659-905A-308B44EC7091}"/>
              </a:ext>
            </a:extLst>
          </p:cNvPr>
          <p:cNvSpPr>
            <a:spLocks noGrp="1"/>
          </p:cNvSpPr>
          <p:nvPr>
            <p:ph type="title"/>
          </p:nvPr>
        </p:nvSpPr>
        <p:spPr>
          <a:xfrm>
            <a:off x="284631" y="326571"/>
            <a:ext cx="11581901" cy="877078"/>
          </a:xfrm>
        </p:spPr>
        <p:txBody>
          <a:bodyPr/>
          <a:lstStyle/>
          <a:p>
            <a:pPr algn="ctr"/>
            <a:r>
              <a:rPr lang="en-US" dirty="0"/>
              <a:t>Program Design - Contributions</a:t>
            </a:r>
          </a:p>
        </p:txBody>
      </p:sp>
      <p:sp>
        <p:nvSpPr>
          <p:cNvPr id="3" name="Content Placeholder 2">
            <a:extLst>
              <a:ext uri="{FF2B5EF4-FFF2-40B4-BE49-F238E27FC236}">
                <a16:creationId xmlns:a16="http://schemas.microsoft.com/office/drawing/2014/main" id="{36FC6F03-6B3A-4113-9F0D-7C8241AB26E3}"/>
              </a:ext>
            </a:extLst>
          </p:cNvPr>
          <p:cNvSpPr>
            <a:spLocks noGrp="1"/>
          </p:cNvSpPr>
          <p:nvPr>
            <p:ph idx="1"/>
          </p:nvPr>
        </p:nvSpPr>
        <p:spPr>
          <a:xfrm>
            <a:off x="284631" y="1026367"/>
            <a:ext cx="11581901" cy="4786604"/>
          </a:xfrm>
        </p:spPr>
        <p:txBody>
          <a:bodyPr>
            <a:normAutofit/>
          </a:bodyPr>
          <a:lstStyle/>
          <a:p>
            <a:r>
              <a:rPr lang="en-US" dirty="0">
                <a:latin typeface="+mn-lt"/>
              </a:rPr>
              <a:t>Keep to the basics in initial program design with additional features to be considered in future years (e.g., lifetime income)</a:t>
            </a:r>
          </a:p>
          <a:p>
            <a:r>
              <a:rPr lang="en-US" dirty="0">
                <a:latin typeface="+mn-lt"/>
              </a:rPr>
              <a:t>Higher default contribution rates (5%+) work to boost savings</a:t>
            </a:r>
          </a:p>
          <a:p>
            <a:pPr lvl="1"/>
            <a:r>
              <a:rPr lang="en-US" dirty="0">
                <a:latin typeface="+mn-lt"/>
              </a:rPr>
              <a:t>Almost 75% of </a:t>
            </a:r>
            <a:r>
              <a:rPr lang="en-US" dirty="0" err="1">
                <a:latin typeface="+mn-lt"/>
              </a:rPr>
              <a:t>OregonSaves</a:t>
            </a:r>
            <a:r>
              <a:rPr lang="en-US" dirty="0">
                <a:latin typeface="+mn-lt"/>
              </a:rPr>
              <a:t> workers are contributing at 5%</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rPr>
              <a:t>Auto-</a:t>
            </a:r>
            <a:r>
              <a:rPr lang="en-US" dirty="0">
                <a:solidFill>
                  <a:prstClr val="black"/>
                </a:solidFill>
                <a:latin typeface="Calibri"/>
              </a:rPr>
              <a:t>escalation of the contribution rate also can durably increase savings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rPr>
              <a:t>Some </a:t>
            </a:r>
            <a:r>
              <a:rPr kumimoji="0" lang="en-US" sz="2800" b="0" i="0" u="none" strike="noStrike" kern="1200" cap="none" spc="0" normalizeH="0" baseline="0" noProof="0" dirty="0" err="1">
                <a:ln>
                  <a:noFill/>
                </a:ln>
                <a:solidFill>
                  <a:prstClr val="black"/>
                </a:solidFill>
                <a:effectLst/>
                <a:uLnTx/>
                <a:uFillTx/>
                <a:latin typeface="Calibri"/>
                <a:ea typeface="+mn-ea"/>
              </a:rPr>
              <a:t>OregonSaves</a:t>
            </a:r>
            <a:r>
              <a:rPr kumimoji="0" lang="en-US" sz="2800" b="0" i="0" u="none" strike="noStrike" kern="1200" cap="none" spc="0" normalizeH="0" baseline="0" noProof="0" dirty="0">
                <a:ln>
                  <a:noFill/>
                </a:ln>
                <a:solidFill>
                  <a:prstClr val="black"/>
                </a:solidFill>
                <a:effectLst/>
                <a:uLnTx/>
                <a:uFillTx/>
                <a:latin typeface="Calibri"/>
                <a:ea typeface="+mn-ea"/>
              </a:rPr>
              <a:t> workers are at a 9% contribution level after 4 increases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solidFill>
                  <a:prstClr val="black"/>
                </a:solidFill>
                <a:latin typeface="Calibri"/>
              </a:rPr>
              <a:t>Maximum default contribution rates between 8 and 10%</a:t>
            </a:r>
          </a:p>
          <a:p>
            <a:pPr lvl="1"/>
            <a:endParaRPr lang="en-US" dirty="0">
              <a:latin typeface="+mn-lt"/>
            </a:endParaRPr>
          </a:p>
        </p:txBody>
      </p:sp>
      <p:sp>
        <p:nvSpPr>
          <p:cNvPr id="4" name="Rectangle 3"/>
          <p:cNvSpPr/>
          <p:nvPr/>
        </p:nvSpPr>
        <p:spPr>
          <a:xfrm>
            <a:off x="0" y="6047551"/>
            <a:ext cx="12192000" cy="810449"/>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text&#10;&#10;Description automatically generated"/>
          <p:cNvPicPr/>
          <p:nvPr/>
        </p:nvPicPr>
        <p:blipFill>
          <a:blip r:embed="rId3"/>
          <a:stretch>
            <a:fillRect/>
          </a:stretch>
        </p:blipFill>
        <p:spPr>
          <a:xfrm>
            <a:off x="8093610" y="6126164"/>
            <a:ext cx="3680037" cy="589752"/>
          </a:xfrm>
          <a:prstGeom prst="rect">
            <a:avLst/>
          </a:prstGeom>
        </p:spPr>
      </p:pic>
      <p:sp>
        <p:nvSpPr>
          <p:cNvPr id="6" name="TextBox 5">
            <a:extLst>
              <a:ext uri="{FF2B5EF4-FFF2-40B4-BE49-F238E27FC236}">
                <a16:creationId xmlns:a16="http://schemas.microsoft.com/office/drawing/2014/main" id="{93541827-41C3-153D-47C7-DB2C20857EBC}"/>
              </a:ext>
            </a:extLst>
          </p:cNvPr>
          <p:cNvSpPr txBox="1"/>
          <p:nvPr/>
        </p:nvSpPr>
        <p:spPr>
          <a:xfrm>
            <a:off x="466531" y="6242180"/>
            <a:ext cx="30137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mn-cs"/>
              </a:rPr>
              <a:t>Copyright 2022. Georgetown University.</a:t>
            </a:r>
          </a:p>
        </p:txBody>
      </p:sp>
    </p:spTree>
    <p:extLst>
      <p:ext uri="{BB962C8B-B14F-4D97-AF65-F5344CB8AC3E}">
        <p14:creationId xmlns:p14="http://schemas.microsoft.com/office/powerpoint/2010/main" val="184133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41CC-C055-4659-905A-308B44EC7091}"/>
              </a:ext>
            </a:extLst>
          </p:cNvPr>
          <p:cNvSpPr>
            <a:spLocks noGrp="1"/>
          </p:cNvSpPr>
          <p:nvPr>
            <p:ph type="title"/>
          </p:nvPr>
        </p:nvSpPr>
        <p:spPr>
          <a:xfrm>
            <a:off x="284631" y="142875"/>
            <a:ext cx="11581901" cy="695325"/>
          </a:xfrm>
        </p:spPr>
        <p:txBody>
          <a:bodyPr/>
          <a:lstStyle/>
          <a:p>
            <a:pPr algn="ctr"/>
            <a:r>
              <a:rPr lang="en-US" dirty="0"/>
              <a:t>Program Design - Investments</a:t>
            </a:r>
          </a:p>
        </p:txBody>
      </p:sp>
      <p:sp>
        <p:nvSpPr>
          <p:cNvPr id="3" name="Content Placeholder 2">
            <a:extLst>
              <a:ext uri="{FF2B5EF4-FFF2-40B4-BE49-F238E27FC236}">
                <a16:creationId xmlns:a16="http://schemas.microsoft.com/office/drawing/2014/main" id="{36FC6F03-6B3A-4113-9F0D-7C8241AB26E3}"/>
              </a:ext>
            </a:extLst>
          </p:cNvPr>
          <p:cNvSpPr>
            <a:spLocks noGrp="1"/>
          </p:cNvSpPr>
          <p:nvPr>
            <p:ph idx="1"/>
          </p:nvPr>
        </p:nvSpPr>
        <p:spPr>
          <a:xfrm>
            <a:off x="284631" y="1035698"/>
            <a:ext cx="11581901" cy="4565881"/>
          </a:xfrm>
        </p:spPr>
        <p:txBody>
          <a:bodyPr>
            <a:normAutofit fontScale="92500" lnSpcReduction="10000"/>
          </a:bodyPr>
          <a:lstStyle/>
          <a:p>
            <a:r>
              <a:rPr lang="en-US" dirty="0">
                <a:latin typeface="+mn-lt"/>
              </a:rPr>
              <a:t>Roth IRA as default savings vehicle while also making traditional IRA an option</a:t>
            </a:r>
          </a:p>
          <a:p>
            <a:pPr lvl="1"/>
            <a:r>
              <a:rPr lang="en-US" dirty="0">
                <a:latin typeface="+mn-lt"/>
              </a:rPr>
              <a:t>Roth IRA provide greater flexibility to access funds for different needs</a:t>
            </a:r>
          </a:p>
          <a:p>
            <a:r>
              <a:rPr lang="en-US" dirty="0">
                <a:latin typeface="+mn-lt"/>
              </a:rPr>
              <a:t>Retirement savings programs are not emergency savings programs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rPr>
              <a:t>Offer fewer investment choices keeping simplicity in mind</a:t>
            </a:r>
            <a:endParaRPr lang="en-US" dirty="0">
              <a:solidFill>
                <a:prstClr val="black"/>
              </a:solidFill>
              <a:latin typeface="Calibri"/>
            </a:endParaRPr>
          </a:p>
          <a:p>
            <a:pPr lvl="1">
              <a:defRPr/>
            </a:pPr>
            <a:r>
              <a:rPr lang="en-US" dirty="0">
                <a:solidFill>
                  <a:prstClr val="black"/>
                </a:solidFill>
                <a:latin typeface="Calibri"/>
              </a:rPr>
              <a:t>TDF as default with equity, bond, and money market offerings (few actively choose) – at most 3-5 options</a:t>
            </a:r>
            <a:endParaRPr kumimoji="0" lang="en-US" b="0" i="0" u="none" strike="noStrike" kern="1200" cap="none" spc="0" normalizeH="0" baseline="0" noProof="0" dirty="0">
              <a:ln>
                <a:noFill/>
              </a:ln>
              <a:solidFill>
                <a:prstClr val="black"/>
              </a:solidFill>
              <a:effectLst/>
              <a:uLnTx/>
              <a:uFillTx/>
              <a:latin typeface="Calibri"/>
              <a:ea typeface="+mn-ea"/>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Calibri"/>
                <a:ea typeface="+mn-ea"/>
              </a:rPr>
              <a:t>Shift from an asset threshold to a fixed holding period (30-90 days) for initial default contributions provides the liquidity new savers may need as they adjust to entering the program</a:t>
            </a:r>
          </a:p>
          <a:p>
            <a:pPr marL="457200" lvl="1" indent="0">
              <a:buNone/>
            </a:pPr>
            <a:endParaRPr lang="en-US" dirty="0">
              <a:latin typeface="+mn-lt"/>
            </a:endParaRPr>
          </a:p>
        </p:txBody>
      </p:sp>
      <p:sp>
        <p:nvSpPr>
          <p:cNvPr id="4" name="Rectangle 3"/>
          <p:cNvSpPr/>
          <p:nvPr/>
        </p:nvSpPr>
        <p:spPr>
          <a:xfrm>
            <a:off x="0" y="6047551"/>
            <a:ext cx="12192000" cy="810449"/>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text&#10;&#10;Description automatically generated"/>
          <p:cNvPicPr/>
          <p:nvPr/>
        </p:nvPicPr>
        <p:blipFill>
          <a:blip r:embed="rId3"/>
          <a:stretch>
            <a:fillRect/>
          </a:stretch>
        </p:blipFill>
        <p:spPr>
          <a:xfrm>
            <a:off x="8093610" y="6126164"/>
            <a:ext cx="3680037" cy="589752"/>
          </a:xfrm>
          <a:prstGeom prst="rect">
            <a:avLst/>
          </a:prstGeom>
        </p:spPr>
      </p:pic>
      <p:sp>
        <p:nvSpPr>
          <p:cNvPr id="6" name="TextBox 5">
            <a:extLst>
              <a:ext uri="{FF2B5EF4-FFF2-40B4-BE49-F238E27FC236}">
                <a16:creationId xmlns:a16="http://schemas.microsoft.com/office/drawing/2014/main" id="{4BDF743C-407C-AC44-4ED3-9B8A10E7AADB}"/>
              </a:ext>
            </a:extLst>
          </p:cNvPr>
          <p:cNvSpPr txBox="1"/>
          <p:nvPr/>
        </p:nvSpPr>
        <p:spPr>
          <a:xfrm>
            <a:off x="466531" y="6242180"/>
            <a:ext cx="30137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mn-cs"/>
              </a:rPr>
              <a:t>Copyright 2022. Georgetown University.</a:t>
            </a:r>
          </a:p>
        </p:txBody>
      </p:sp>
    </p:spTree>
    <p:extLst>
      <p:ext uri="{BB962C8B-B14F-4D97-AF65-F5344CB8AC3E}">
        <p14:creationId xmlns:p14="http://schemas.microsoft.com/office/powerpoint/2010/main" val="302224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able&#10;&#10;Description automatically generated">
            <a:extLst>
              <a:ext uri="{FF2B5EF4-FFF2-40B4-BE49-F238E27FC236}">
                <a16:creationId xmlns:a16="http://schemas.microsoft.com/office/drawing/2014/main" id="{B3748DD1-9BA1-0885-6244-FB8CAF20EFB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1029" y="0"/>
            <a:ext cx="8061649" cy="5952932"/>
          </a:xfrm>
        </p:spPr>
      </p:pic>
      <p:sp>
        <p:nvSpPr>
          <p:cNvPr id="6" name="TextBox 5">
            <a:extLst>
              <a:ext uri="{FF2B5EF4-FFF2-40B4-BE49-F238E27FC236}">
                <a16:creationId xmlns:a16="http://schemas.microsoft.com/office/drawing/2014/main" id="{A9DF7380-A321-C492-8930-5CD485E474CB}"/>
              </a:ext>
            </a:extLst>
          </p:cNvPr>
          <p:cNvSpPr txBox="1"/>
          <p:nvPr/>
        </p:nvSpPr>
        <p:spPr>
          <a:xfrm>
            <a:off x="317241" y="709126"/>
            <a:ext cx="2612572" cy="50629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Auto-IRA Programs are increasingly becoming standardized in program design (which better supports inter-state partnerships):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Lower employer thresholds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5% default contribution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Auto-escalation of 1% to a cap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Roth IRA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Short asset holding periods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Simple investment menus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Shorter employer registration timelines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4451D9C4-98BF-04DD-1CF9-770D0664A1DD}"/>
              </a:ext>
            </a:extLst>
          </p:cNvPr>
          <p:cNvSpPr txBox="1"/>
          <p:nvPr/>
        </p:nvSpPr>
        <p:spPr>
          <a:xfrm>
            <a:off x="466531" y="6242180"/>
            <a:ext cx="30137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mn-cs"/>
              </a:rPr>
              <a:t>Copyright 2022. Georgetown University.</a:t>
            </a:r>
          </a:p>
        </p:txBody>
      </p:sp>
    </p:spTree>
    <p:extLst>
      <p:ext uri="{BB962C8B-B14F-4D97-AF65-F5344CB8AC3E}">
        <p14:creationId xmlns:p14="http://schemas.microsoft.com/office/powerpoint/2010/main" val="2650898031"/>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Georgetown University OA">
      <a:dk1>
        <a:sysClr val="windowText" lastClr="000000"/>
      </a:dk1>
      <a:lt1>
        <a:sysClr val="window" lastClr="FFFFFF"/>
      </a:lt1>
      <a:dk2>
        <a:srgbClr val="011B39"/>
      </a:dk2>
      <a:lt2>
        <a:srgbClr val="4A4C4D"/>
      </a:lt2>
      <a:accent1>
        <a:srgbClr val="003B7C"/>
      </a:accent1>
      <a:accent2>
        <a:srgbClr val="9CA09C"/>
      </a:accent2>
      <a:accent3>
        <a:srgbClr val="00A4CC"/>
      </a:accent3>
      <a:accent4>
        <a:srgbClr val="46A536"/>
      </a:accent4>
      <a:accent5>
        <a:srgbClr val="CD0032"/>
      </a:accent5>
      <a:accent6>
        <a:srgbClr val="580A1D"/>
      </a:accent6>
      <a:hlink>
        <a:srgbClr val="003D81"/>
      </a:hlink>
      <a:folHlink>
        <a:srgbClr val="00A4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94bf6ad-1f0b-455a-b278-df35226da745">
      <UserInfo>
        <DisplayName>Seemans, Jordan (OST)</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3E9F432F5776488396B4FA9E84E60F" ma:contentTypeVersion="6" ma:contentTypeDescription="Create a new document." ma:contentTypeScope="" ma:versionID="8d385481d7aaee6c8bde0abd8d619f3c">
  <xsd:schema xmlns:xsd="http://www.w3.org/2001/XMLSchema" xmlns:xs="http://www.w3.org/2001/XMLSchema" xmlns:p="http://schemas.microsoft.com/office/2006/metadata/properties" xmlns:ns2="75baf1b4-21ed-48b6-9e30-83f9b4d48861" xmlns:ns3="994bf6ad-1f0b-455a-b278-df35226da745" targetNamespace="http://schemas.microsoft.com/office/2006/metadata/properties" ma:root="true" ma:fieldsID="42b0bffbaafd8327f9019f11c9c33a03" ns2:_="" ns3:_="">
    <xsd:import namespace="75baf1b4-21ed-48b6-9e30-83f9b4d48861"/>
    <xsd:import namespace="994bf6ad-1f0b-455a-b278-df35226da74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af1b4-21ed-48b6-9e30-83f9b4d488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4bf6ad-1f0b-455a-b278-df35226da7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9187C1-630C-405A-830B-EED062A49695}">
  <ds:schemaRefs>
    <ds:schemaRef ds:uri="http://schemas.microsoft.com/sharepoint/v3/contenttype/forms"/>
  </ds:schemaRefs>
</ds:datastoreItem>
</file>

<file path=customXml/itemProps2.xml><?xml version="1.0" encoding="utf-8"?>
<ds:datastoreItem xmlns:ds="http://schemas.openxmlformats.org/officeDocument/2006/customXml" ds:itemID="{EE0F876D-ECAD-49DD-95DE-E4DA3D4E9CA1}">
  <ds:schemaRefs>
    <ds:schemaRef ds:uri="75baf1b4-21ed-48b6-9e30-83f9b4d48861"/>
    <ds:schemaRef ds:uri="994bf6ad-1f0b-455a-b278-df35226da7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C22597-6ACC-4B81-A052-1DE053D3A493}">
  <ds:schemaRefs>
    <ds:schemaRef ds:uri="75baf1b4-21ed-48b6-9e30-83f9b4d48861"/>
    <ds:schemaRef ds:uri="994bf6ad-1f0b-455a-b278-df35226da7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tf67498733_win32</Template>
  <TotalTime>5619</TotalTime>
  <Words>1807</Words>
  <Application>Microsoft Office PowerPoint</Application>
  <PresentationFormat>Widescreen</PresentationFormat>
  <Paragraphs>333</Paragraphs>
  <Slides>27</Slides>
  <Notes>14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55 Helvetica Roman</vt:lpstr>
      <vt:lpstr>Adobe Caslon Pro</vt:lpstr>
      <vt:lpstr>Arial</vt:lpstr>
      <vt:lpstr>Calibri</vt:lpstr>
      <vt:lpstr>Calibri Light</vt:lpstr>
      <vt:lpstr>Calisto MT</vt:lpstr>
      <vt:lpstr>Georgia</vt:lpstr>
      <vt:lpstr>Helvetica Neue</vt:lpstr>
      <vt:lpstr>Lao UI</vt:lpstr>
      <vt:lpstr>Univers Condensed</vt:lpstr>
      <vt:lpstr>Univers Condensed Light</vt:lpstr>
      <vt:lpstr>Wingdings</vt:lpstr>
      <vt:lpstr>ChronicleVTI</vt:lpstr>
      <vt:lpstr>1_Office Theme</vt:lpstr>
      <vt:lpstr>2_Office Theme</vt:lpstr>
      <vt:lpstr>DELAWARE EARNS Program Board Tuesday, November 15, 2022 1:00 p.m.</vt:lpstr>
      <vt:lpstr>Agenda</vt:lpstr>
      <vt:lpstr>Welcome and Introductions</vt:lpstr>
      <vt:lpstr>Presentations</vt:lpstr>
      <vt:lpstr>PowerPoint Presentation</vt:lpstr>
      <vt:lpstr>Program Management &amp; Oversight </vt:lpstr>
      <vt:lpstr>Program Design - Contributions</vt:lpstr>
      <vt:lpstr>Program Design - Investments</vt:lpstr>
      <vt:lpstr>PowerPoint Presentation</vt:lpstr>
      <vt:lpstr>Program Implementation – Engaging Key Stakeholders</vt:lpstr>
      <vt:lpstr>Program Implementation   Facilitating Employer Participation</vt:lpstr>
      <vt:lpstr>PowerPoint Presentation</vt:lpstr>
      <vt:lpstr>Program Cost Considerations</vt:lpstr>
      <vt:lpstr>Program Compliance- Considerations </vt:lpstr>
      <vt:lpstr>What Will Be Key to Success? </vt:lpstr>
      <vt:lpstr>PowerPoint Presentation</vt:lpstr>
      <vt:lpstr>Partnership Opportunities – Key Considerations </vt:lpstr>
      <vt:lpstr>Partnering with Another State Key Questions</vt:lpstr>
      <vt:lpstr>Colorado’s Partnership for a Dignified Retirement (PDR) Consortium Interstate Adherence Agreement</vt:lpstr>
      <vt:lpstr> Colorado’s Partnership for a Dignified Retirement Consortium Interstate Adherence Agreement </vt:lpstr>
      <vt:lpstr>Colorado Partnering with Another State Individual State Responsibilities Remain</vt:lpstr>
      <vt:lpstr>Contact Information</vt:lpstr>
      <vt:lpstr>ACTION ITEMS  &amp; FUTURE BUSINESS</vt:lpstr>
      <vt:lpstr>Next Steps</vt:lpstr>
      <vt:lpstr>Public Comment  </vt:lpstr>
      <vt:lpstr>Adjournment   </vt:lpstr>
      <vt:lpstr>For More Information on Delaware EARNS and to Sign-up for Updates…  On the Web: treasurer.delaware.gov/earns treasurer.delaware.gov/earns_board  Email: Matthew.Rosen@delaware.gov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Rosen, Matthew (OST)</dc:creator>
  <cp:lastModifiedBy>Kanefsky, Carl (OST)</cp:lastModifiedBy>
  <cp:revision>3</cp:revision>
  <cp:lastPrinted>2022-09-30T19:46:28Z</cp:lastPrinted>
  <dcterms:created xsi:type="dcterms:W3CDTF">2022-09-18T15:40:18Z</dcterms:created>
  <dcterms:modified xsi:type="dcterms:W3CDTF">2022-11-17T13:22:59Z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0x010100DB3E9F432F5776488396B4FA9E84E60F</vt:lpwstr>
  </property>
</Properties>
</file>