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handoutMasterIdLst>
    <p:handoutMasterId r:id="rId68"/>
  </p:handoutMasterIdLst>
  <p:sldIdLst>
    <p:sldId id="471" r:id="rId2"/>
    <p:sldId id="472" r:id="rId3"/>
    <p:sldId id="473" r:id="rId4"/>
    <p:sldId id="474" r:id="rId5"/>
    <p:sldId id="475" r:id="rId6"/>
    <p:sldId id="476" r:id="rId7"/>
    <p:sldId id="479" r:id="rId8"/>
    <p:sldId id="526" r:id="rId9"/>
    <p:sldId id="527" r:id="rId10"/>
    <p:sldId id="528" r:id="rId11"/>
    <p:sldId id="481" r:id="rId12"/>
    <p:sldId id="524" r:id="rId13"/>
    <p:sldId id="483" r:id="rId14"/>
    <p:sldId id="484" r:id="rId15"/>
    <p:sldId id="486" r:id="rId16"/>
    <p:sldId id="487" r:id="rId17"/>
    <p:sldId id="521" r:id="rId18"/>
    <p:sldId id="488" r:id="rId19"/>
    <p:sldId id="490" r:id="rId20"/>
    <p:sldId id="492" r:id="rId21"/>
    <p:sldId id="494" r:id="rId22"/>
    <p:sldId id="495" r:id="rId23"/>
    <p:sldId id="562" r:id="rId24"/>
    <p:sldId id="529" r:id="rId25"/>
    <p:sldId id="497" r:id="rId26"/>
    <p:sldId id="499" r:id="rId27"/>
    <p:sldId id="500" r:id="rId28"/>
    <p:sldId id="501" r:id="rId29"/>
    <p:sldId id="530" r:id="rId30"/>
    <p:sldId id="503" r:id="rId31"/>
    <p:sldId id="525" r:id="rId32"/>
    <p:sldId id="531" r:id="rId33"/>
    <p:sldId id="537" r:id="rId34"/>
    <p:sldId id="538" r:id="rId35"/>
    <p:sldId id="539" r:id="rId36"/>
    <p:sldId id="540" r:id="rId37"/>
    <p:sldId id="541" r:id="rId38"/>
    <p:sldId id="542" r:id="rId39"/>
    <p:sldId id="543" r:id="rId40"/>
    <p:sldId id="544" r:id="rId41"/>
    <p:sldId id="545" r:id="rId42"/>
    <p:sldId id="546" r:id="rId43"/>
    <p:sldId id="547" r:id="rId44"/>
    <p:sldId id="548" r:id="rId45"/>
    <p:sldId id="549" r:id="rId46"/>
    <p:sldId id="550" r:id="rId47"/>
    <p:sldId id="551" r:id="rId48"/>
    <p:sldId id="552" r:id="rId49"/>
    <p:sldId id="553" r:id="rId50"/>
    <p:sldId id="554" r:id="rId51"/>
    <p:sldId id="555" r:id="rId52"/>
    <p:sldId id="556" r:id="rId53"/>
    <p:sldId id="557" r:id="rId54"/>
    <p:sldId id="559" r:id="rId55"/>
    <p:sldId id="511" r:id="rId56"/>
    <p:sldId id="512" r:id="rId57"/>
    <p:sldId id="560" r:id="rId58"/>
    <p:sldId id="532" r:id="rId59"/>
    <p:sldId id="533" r:id="rId60"/>
    <p:sldId id="534" r:id="rId61"/>
    <p:sldId id="535" r:id="rId62"/>
    <p:sldId id="536" r:id="rId63"/>
    <p:sldId id="561" r:id="rId64"/>
    <p:sldId id="517" r:id="rId65"/>
    <p:sldId id="563" r:id="rId6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2" d="100"/>
          <a:sy n="92" d="100"/>
        </p:scale>
        <p:origin x="-134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38.xml" Id="rId39" /><Relationship Type="http://schemas.openxmlformats.org/officeDocument/2006/relationships/slide" Target="slides/slide20.xml" Id="rId21" /><Relationship Type="http://schemas.openxmlformats.org/officeDocument/2006/relationships/slide" Target="slides/slide33.xml" Id="rId34" /><Relationship Type="http://schemas.openxmlformats.org/officeDocument/2006/relationships/slide" Target="slides/slide41.xml" Id="rId42" /><Relationship Type="http://schemas.openxmlformats.org/officeDocument/2006/relationships/slide" Target="slides/slide46.xml" Id="rId47" /><Relationship Type="http://schemas.openxmlformats.org/officeDocument/2006/relationships/slide" Target="slides/slide49.xml" Id="rId50" /><Relationship Type="http://schemas.openxmlformats.org/officeDocument/2006/relationships/slide" Target="slides/slide54.xml" Id="rId55" /><Relationship Type="http://schemas.openxmlformats.org/officeDocument/2006/relationships/slide" Target="slides/slide62.xml" Id="rId63" /><Relationship Type="http://schemas.openxmlformats.org/officeDocument/2006/relationships/handoutMaster" Target="handoutMasters/handoutMaster1.xml" Id="rId68" /><Relationship Type="http://schemas.openxmlformats.org/officeDocument/2006/relationships/slide" Target="slides/slide6.xml" Id="rId7" /><Relationship Type="http://schemas.openxmlformats.org/officeDocument/2006/relationships/viewProps" Target="viewProps.xml" Id="rId71"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28.xml" Id="rId29"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slide" Target="slides/slide31.xml" Id="rId32" /><Relationship Type="http://schemas.openxmlformats.org/officeDocument/2006/relationships/slide" Target="slides/slide36.xml" Id="rId37" /><Relationship Type="http://schemas.openxmlformats.org/officeDocument/2006/relationships/slide" Target="slides/slide39.xml" Id="rId40" /><Relationship Type="http://schemas.openxmlformats.org/officeDocument/2006/relationships/slide" Target="slides/slide44.xml" Id="rId45" /><Relationship Type="http://schemas.openxmlformats.org/officeDocument/2006/relationships/slide" Target="slides/slide52.xml" Id="rId53" /><Relationship Type="http://schemas.openxmlformats.org/officeDocument/2006/relationships/slide" Target="slides/slide57.xml" Id="rId58" /><Relationship Type="http://schemas.openxmlformats.org/officeDocument/2006/relationships/slide" Target="slides/slide65.xml" Id="rId66"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slide" Target="slides/slide35.xml" Id="rId36" /><Relationship Type="http://schemas.openxmlformats.org/officeDocument/2006/relationships/slide" Target="slides/slide48.xml" Id="rId49" /><Relationship Type="http://schemas.openxmlformats.org/officeDocument/2006/relationships/slide" Target="slides/slide56.xml" Id="rId57" /><Relationship Type="http://schemas.openxmlformats.org/officeDocument/2006/relationships/slide" Target="slides/slide60.xml" Id="rId61"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0.xml" Id="rId31" /><Relationship Type="http://schemas.openxmlformats.org/officeDocument/2006/relationships/slide" Target="slides/slide43.xml" Id="rId44" /><Relationship Type="http://schemas.openxmlformats.org/officeDocument/2006/relationships/slide" Target="slides/slide51.xml" Id="rId52" /><Relationship Type="http://schemas.openxmlformats.org/officeDocument/2006/relationships/slide" Target="slides/slide59.xml" Id="rId60" /><Relationship Type="http://schemas.openxmlformats.org/officeDocument/2006/relationships/slide" Target="slides/slide64.xml" Id="rId65" /><Relationship Type="http://schemas.openxmlformats.org/officeDocument/2006/relationships/tableStyles" Target="tableStyles.xml" Id="rId73"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slide" Target="slides/slide29.xml" Id="rId30" /><Relationship Type="http://schemas.openxmlformats.org/officeDocument/2006/relationships/slide" Target="slides/slide34.xml" Id="rId35" /><Relationship Type="http://schemas.openxmlformats.org/officeDocument/2006/relationships/slide" Target="slides/slide42.xml" Id="rId43" /><Relationship Type="http://schemas.openxmlformats.org/officeDocument/2006/relationships/slide" Target="slides/slide47.xml" Id="rId48" /><Relationship Type="http://schemas.openxmlformats.org/officeDocument/2006/relationships/slide" Target="slides/slide55.xml" Id="rId56" /><Relationship Type="http://schemas.openxmlformats.org/officeDocument/2006/relationships/slide" Target="slides/slide63.xml" Id="rId64" /><Relationship Type="http://schemas.openxmlformats.org/officeDocument/2006/relationships/slide" Target="slides/slide7.xml" Id="rId8" /><Relationship Type="http://schemas.openxmlformats.org/officeDocument/2006/relationships/slide" Target="slides/slide50.xml" Id="rId51" /><Relationship Type="http://schemas.openxmlformats.org/officeDocument/2006/relationships/theme" Target="theme/theme1.xml" Id="rId72" /><Relationship Type="http://schemas.openxmlformats.org/officeDocument/2006/relationships/slide" Target="slides/slide2.xml" Id="rId3"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slide" Target="slides/slide32.xml" Id="rId33" /><Relationship Type="http://schemas.openxmlformats.org/officeDocument/2006/relationships/slide" Target="slides/slide37.xml" Id="rId38" /><Relationship Type="http://schemas.openxmlformats.org/officeDocument/2006/relationships/slide" Target="slides/slide45.xml" Id="rId46" /><Relationship Type="http://schemas.openxmlformats.org/officeDocument/2006/relationships/slide" Target="slides/slide58.xml" Id="rId59" /><Relationship Type="http://schemas.openxmlformats.org/officeDocument/2006/relationships/notesMaster" Target="notesMasters/notesMaster1.xml" Id="rId67" /><Relationship Type="http://schemas.openxmlformats.org/officeDocument/2006/relationships/slide" Target="slides/slide19.xml" Id="rId20" /><Relationship Type="http://schemas.openxmlformats.org/officeDocument/2006/relationships/slide" Target="slides/slide40.xml" Id="rId41" /><Relationship Type="http://schemas.openxmlformats.org/officeDocument/2006/relationships/slide" Target="slides/slide53.xml" Id="rId54" /><Relationship Type="http://schemas.openxmlformats.org/officeDocument/2006/relationships/slide" Target="slides/slide61.xml" Id="rId62" /><Relationship Type="http://schemas.openxmlformats.org/officeDocument/2006/relationships/presProps" Target="presProps.xml" Id="rId70" /><Relationship Type="http://schemas.openxmlformats.org/officeDocument/2006/relationships/slideMaster" Target="slideMasters/slideMaster1.xml" Id="rId1" /><Relationship Type="http://schemas.openxmlformats.org/officeDocument/2006/relationships/slide" Target="slides/slide5.xml" Id="rId6"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sp="http://schemas.microsoft.com/office/drawing/2008/diagram" xmlns:dgm="http://schemas.openxmlformats.org/drawingml/2006/diagram" xmlns:a="http://schemas.openxmlformats.org/drawingml/2006/main">
  <dgm:ptLst>
    <dgm:pt modelId="{7E8D2487-8E20-4B5F-9455-49965B62C2B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FDC60DA-3F99-4730-9EE8-5E4B6283E567}">
      <dgm:prSet phldrT="[Text]"/>
      <dgm:spPr/>
      <dgm:t>
        <a:bodyPr/>
        <a:lstStyle/>
        <a:p>
          <a:r>
            <a:rPr lang="en-US" b="1" dirty="0" smtClean="0"/>
            <a:t>Federal Law</a:t>
          </a:r>
          <a:endParaRPr lang="en-US" b="1" dirty="0"/>
        </a:p>
      </dgm:t>
    </dgm:pt>
    <dgm:pt modelId="{2EE4BE1E-9C11-45EA-8F19-0E9774CCA9B3}" type="parTrans" cxnId="{4CBCEF5A-A105-47B3-8E34-2905D2C6D94E}">
      <dgm:prSet/>
      <dgm:spPr/>
      <dgm:t>
        <a:bodyPr/>
        <a:lstStyle/>
        <a:p>
          <a:endParaRPr lang="en-US"/>
        </a:p>
      </dgm:t>
    </dgm:pt>
    <dgm:pt modelId="{4EE321B6-9525-41E5-9497-5F425C49233C}" type="sibTrans" cxnId="{4CBCEF5A-A105-47B3-8E34-2905D2C6D94E}">
      <dgm:prSet/>
      <dgm:spPr/>
      <dgm:t>
        <a:bodyPr/>
        <a:lstStyle/>
        <a:p>
          <a:endParaRPr lang="en-US"/>
        </a:p>
      </dgm:t>
    </dgm:pt>
    <dgm:pt modelId="{B29B6D1B-4D43-4362-9B71-2716C2D36BD3}">
      <dgm:prSet phldrT="[Text]"/>
      <dgm:spPr/>
      <dgm:t>
        <a:bodyPr/>
        <a:lstStyle/>
        <a:p>
          <a:r>
            <a:rPr lang="en-US" b="1" dirty="0" smtClean="0"/>
            <a:t>Internal Revenue Code</a:t>
          </a:r>
          <a:endParaRPr lang="en-US" b="1" dirty="0"/>
        </a:p>
      </dgm:t>
    </dgm:pt>
    <dgm:pt modelId="{59575A18-E30C-4497-A809-97C9745522FE}" type="parTrans" cxnId="{941DC66C-6A00-4691-B2F7-09D40229EE90}">
      <dgm:prSet/>
      <dgm:spPr/>
      <dgm:t>
        <a:bodyPr/>
        <a:lstStyle/>
        <a:p>
          <a:endParaRPr lang="en-US"/>
        </a:p>
      </dgm:t>
    </dgm:pt>
    <dgm:pt modelId="{65EFA1CA-0C6C-42DD-8626-6397098E81EB}" type="sibTrans" cxnId="{941DC66C-6A00-4691-B2F7-09D40229EE90}">
      <dgm:prSet/>
      <dgm:spPr/>
      <dgm:t>
        <a:bodyPr/>
        <a:lstStyle/>
        <a:p>
          <a:endParaRPr lang="en-US"/>
        </a:p>
      </dgm:t>
    </dgm:pt>
    <dgm:pt modelId="{D6CC2A05-A315-4B16-A22D-964AA5D93521}">
      <dgm:prSet phldrT="[Text]"/>
      <dgm:spPr/>
      <dgm:t>
        <a:bodyPr/>
        <a:lstStyle/>
        <a:p>
          <a:r>
            <a:rPr lang="en-US" b="1" dirty="0" smtClean="0"/>
            <a:t>ERISA </a:t>
          </a:r>
          <a:r>
            <a:rPr lang="en-US" dirty="0" smtClean="0"/>
            <a:t>(</a:t>
          </a:r>
          <a:r>
            <a:rPr lang="en-US" i="1" dirty="0" smtClean="0"/>
            <a:t>not directly applicable, but excellent resource</a:t>
          </a:r>
          <a:r>
            <a:rPr lang="en-US" dirty="0" smtClean="0"/>
            <a:t>)</a:t>
          </a:r>
          <a:endParaRPr lang="en-US" dirty="0"/>
        </a:p>
      </dgm:t>
    </dgm:pt>
    <dgm:pt modelId="{976E5399-7867-4E43-B16C-90199C66A0C8}" type="parTrans" cxnId="{5DC2529D-BEBA-4589-BC9E-3F605BA3B55D}">
      <dgm:prSet/>
      <dgm:spPr/>
      <dgm:t>
        <a:bodyPr/>
        <a:lstStyle/>
        <a:p>
          <a:endParaRPr lang="en-US"/>
        </a:p>
      </dgm:t>
    </dgm:pt>
    <dgm:pt modelId="{97068776-70D2-44A3-9317-D44903C895CF}" type="sibTrans" cxnId="{5DC2529D-BEBA-4589-BC9E-3F605BA3B55D}">
      <dgm:prSet/>
      <dgm:spPr/>
      <dgm:t>
        <a:bodyPr/>
        <a:lstStyle/>
        <a:p>
          <a:endParaRPr lang="en-US"/>
        </a:p>
      </dgm:t>
    </dgm:pt>
    <dgm:pt modelId="{FF091FFC-10FE-49E8-B0A8-95F8EAB22D4C}">
      <dgm:prSet phldrT="[Text]"/>
      <dgm:spPr>
        <a:solidFill>
          <a:schemeClr val="accent6">
            <a:lumMod val="75000"/>
          </a:schemeClr>
        </a:solidFill>
        <a:ln>
          <a:solidFill>
            <a:schemeClr val="accent6">
              <a:lumMod val="75000"/>
            </a:schemeClr>
          </a:solidFill>
        </a:ln>
      </dgm:spPr>
      <dgm:t>
        <a:bodyPr/>
        <a:lstStyle/>
        <a:p>
          <a:r>
            <a:rPr lang="en-US" b="1" dirty="0" smtClean="0"/>
            <a:t>State Law</a:t>
          </a:r>
          <a:endParaRPr lang="en-US" b="1" dirty="0"/>
        </a:p>
      </dgm:t>
    </dgm:pt>
    <dgm:pt modelId="{32977ADF-501F-4737-AACD-F00899AE61FA}" type="parTrans" cxnId="{289BB133-428C-4496-B8E0-C337A210CED9}">
      <dgm:prSet/>
      <dgm:spPr/>
      <dgm:t>
        <a:bodyPr/>
        <a:lstStyle/>
        <a:p>
          <a:endParaRPr lang="en-US"/>
        </a:p>
      </dgm:t>
    </dgm:pt>
    <dgm:pt modelId="{0A42973E-AA7D-4B7E-99DD-4FEC19FEAF11}" type="sibTrans" cxnId="{289BB133-428C-4496-B8E0-C337A210CED9}">
      <dgm:prSet/>
      <dgm:spPr/>
      <dgm:t>
        <a:bodyPr/>
        <a:lstStyle/>
        <a:p>
          <a:endParaRPr lang="en-US"/>
        </a:p>
      </dgm:t>
    </dgm:pt>
    <dgm:pt modelId="{C83DF33F-9119-40D9-A778-3C3D3BBE7F93}">
      <dgm:prSet phldrT="[Text]"/>
      <dgm:spPr>
        <a:solidFill>
          <a:schemeClr val="accent6">
            <a:lumMod val="40000"/>
            <a:lumOff val="60000"/>
            <a:alpha val="90000"/>
          </a:schemeClr>
        </a:solidFill>
        <a:ln>
          <a:solidFill>
            <a:schemeClr val="accent6">
              <a:lumMod val="40000"/>
              <a:lumOff val="60000"/>
              <a:alpha val="90000"/>
            </a:schemeClr>
          </a:solidFill>
        </a:ln>
      </dgm:spPr>
      <dgm:t>
        <a:bodyPr/>
        <a:lstStyle/>
        <a:p>
          <a:r>
            <a:rPr lang="en-US" b="1" dirty="0" smtClean="0"/>
            <a:t>Statutory fiduciary rules</a:t>
          </a:r>
          <a:endParaRPr lang="en-US" b="1" dirty="0"/>
        </a:p>
      </dgm:t>
    </dgm:pt>
    <dgm:pt modelId="{67429753-95BB-4210-9379-45CD2126F63B}" type="parTrans" cxnId="{883859C7-0E5F-4E0D-9CEE-2FF5EC32E3F5}">
      <dgm:prSet/>
      <dgm:spPr/>
      <dgm:t>
        <a:bodyPr/>
        <a:lstStyle/>
        <a:p>
          <a:endParaRPr lang="en-US"/>
        </a:p>
      </dgm:t>
    </dgm:pt>
    <dgm:pt modelId="{2F8C5E78-EAEE-41C0-98B2-B50751C7C71B}" type="sibTrans" cxnId="{883859C7-0E5F-4E0D-9CEE-2FF5EC32E3F5}">
      <dgm:prSet/>
      <dgm:spPr/>
      <dgm:t>
        <a:bodyPr/>
        <a:lstStyle/>
        <a:p>
          <a:endParaRPr lang="en-US"/>
        </a:p>
      </dgm:t>
    </dgm:pt>
    <dgm:pt modelId="{6F7097AA-7746-473B-A2A8-C4B18C8098A9}">
      <dgm:prSet phldrT="[Text]"/>
      <dgm:spPr>
        <a:solidFill>
          <a:schemeClr val="accent6">
            <a:lumMod val="40000"/>
            <a:lumOff val="60000"/>
            <a:alpha val="90000"/>
          </a:schemeClr>
        </a:solidFill>
        <a:ln>
          <a:solidFill>
            <a:schemeClr val="accent6">
              <a:lumMod val="40000"/>
              <a:lumOff val="60000"/>
              <a:alpha val="90000"/>
            </a:schemeClr>
          </a:solidFill>
        </a:ln>
      </dgm:spPr>
      <dgm:t>
        <a:bodyPr/>
        <a:lstStyle/>
        <a:p>
          <a:r>
            <a:rPr lang="en-US" b="1" dirty="0" smtClean="0"/>
            <a:t>State Constitution</a:t>
          </a:r>
          <a:endParaRPr lang="en-US" b="1" dirty="0"/>
        </a:p>
      </dgm:t>
    </dgm:pt>
    <dgm:pt modelId="{D911718A-F360-4865-BAB8-807FC6919FCE}" type="parTrans" cxnId="{25534A76-56D5-4B39-B5D1-C6BFA19AE370}">
      <dgm:prSet/>
      <dgm:spPr/>
      <dgm:t>
        <a:bodyPr/>
        <a:lstStyle/>
        <a:p>
          <a:endParaRPr lang="en-US"/>
        </a:p>
      </dgm:t>
    </dgm:pt>
    <dgm:pt modelId="{9B60F7C4-877C-4150-8966-7B9D3B36B820}" type="sibTrans" cxnId="{25534A76-56D5-4B39-B5D1-C6BFA19AE370}">
      <dgm:prSet/>
      <dgm:spPr/>
      <dgm:t>
        <a:bodyPr/>
        <a:lstStyle/>
        <a:p>
          <a:endParaRPr lang="en-US"/>
        </a:p>
      </dgm:t>
    </dgm:pt>
    <dgm:pt modelId="{DADE940C-38ED-4F55-9B70-5757F18ACC4B}">
      <dgm:prSet phldrT="[Text]"/>
      <dgm:spPr>
        <a:solidFill>
          <a:srgbClr val="00B050"/>
        </a:solidFill>
        <a:ln>
          <a:solidFill>
            <a:srgbClr val="00B050"/>
          </a:solidFill>
        </a:ln>
      </dgm:spPr>
      <dgm:t>
        <a:bodyPr/>
        <a:lstStyle/>
        <a:p>
          <a:r>
            <a:rPr lang="en-US" b="1" dirty="0" smtClean="0"/>
            <a:t>Common Law</a:t>
          </a:r>
          <a:endParaRPr lang="en-US" b="1" dirty="0"/>
        </a:p>
      </dgm:t>
    </dgm:pt>
    <dgm:pt modelId="{C1C20EA1-E356-470B-871F-2C445AEF08FC}" type="parTrans" cxnId="{DDEC46DA-2381-4FA7-ACD3-C2B1E733D7CE}">
      <dgm:prSet/>
      <dgm:spPr/>
      <dgm:t>
        <a:bodyPr/>
        <a:lstStyle/>
        <a:p>
          <a:endParaRPr lang="en-US"/>
        </a:p>
      </dgm:t>
    </dgm:pt>
    <dgm:pt modelId="{90F52502-AD79-473C-867A-10BB78B2692B}" type="sibTrans" cxnId="{DDEC46DA-2381-4FA7-ACD3-C2B1E733D7CE}">
      <dgm:prSet/>
      <dgm:spPr/>
      <dgm:t>
        <a:bodyPr/>
        <a:lstStyle/>
        <a:p>
          <a:endParaRPr lang="en-US"/>
        </a:p>
      </dgm:t>
    </dgm:pt>
    <dgm:pt modelId="{6DA79E6A-E6A6-4F03-83AC-EE926B6E4A3D}">
      <dgm:prSet phldrT="[Text]"/>
      <dgm:spPr>
        <a:solidFill>
          <a:schemeClr val="accent3">
            <a:lumMod val="40000"/>
            <a:lumOff val="60000"/>
            <a:alpha val="90000"/>
          </a:schemeClr>
        </a:solidFill>
        <a:ln>
          <a:solidFill>
            <a:schemeClr val="accent3">
              <a:lumMod val="40000"/>
              <a:lumOff val="60000"/>
              <a:alpha val="90000"/>
            </a:schemeClr>
          </a:solidFill>
        </a:ln>
      </dgm:spPr>
      <dgm:t>
        <a:bodyPr/>
        <a:lstStyle/>
        <a:p>
          <a:r>
            <a:rPr lang="en-US" b="1" dirty="0" smtClean="0"/>
            <a:t>Restatement (Third) of Trusts </a:t>
          </a:r>
          <a:r>
            <a:rPr lang="en-US" b="0" dirty="0" smtClean="0"/>
            <a:t>(</a:t>
          </a:r>
          <a:r>
            <a:rPr lang="en-US" b="0" i="1" dirty="0" smtClean="0"/>
            <a:t>collection </a:t>
          </a:r>
          <a:r>
            <a:rPr lang="en-US" i="1" dirty="0" smtClean="0"/>
            <a:t>of common law</a:t>
          </a:r>
          <a:r>
            <a:rPr lang="en-US" dirty="0" smtClean="0"/>
            <a:t>)</a:t>
          </a:r>
          <a:endParaRPr lang="en-US" dirty="0"/>
        </a:p>
      </dgm:t>
    </dgm:pt>
    <dgm:pt modelId="{E040A9A8-20BB-45B3-92B8-1DDBAAE12E45}" type="parTrans" cxnId="{486C33CF-2DCE-4FC5-8A4C-5EDC734F589E}">
      <dgm:prSet/>
      <dgm:spPr/>
      <dgm:t>
        <a:bodyPr/>
        <a:lstStyle/>
        <a:p>
          <a:endParaRPr lang="en-US"/>
        </a:p>
      </dgm:t>
    </dgm:pt>
    <dgm:pt modelId="{906B5FF6-CB91-4218-BD0D-44850F3CDE16}" type="sibTrans" cxnId="{486C33CF-2DCE-4FC5-8A4C-5EDC734F589E}">
      <dgm:prSet/>
      <dgm:spPr/>
      <dgm:t>
        <a:bodyPr/>
        <a:lstStyle/>
        <a:p>
          <a:endParaRPr lang="en-US"/>
        </a:p>
      </dgm:t>
    </dgm:pt>
    <dgm:pt modelId="{585090F1-7AEB-4D9C-AE01-591FCAE3B4D7}">
      <dgm:prSet phldrT="[Text]"/>
      <dgm:spPr>
        <a:solidFill>
          <a:schemeClr val="accent5">
            <a:lumMod val="75000"/>
          </a:schemeClr>
        </a:solidFill>
        <a:ln>
          <a:solidFill>
            <a:schemeClr val="accent5">
              <a:lumMod val="75000"/>
            </a:schemeClr>
          </a:solidFill>
        </a:ln>
      </dgm:spPr>
      <dgm:t>
        <a:bodyPr/>
        <a:lstStyle/>
        <a:p>
          <a:r>
            <a:rPr lang="en-US" b="1" dirty="0" smtClean="0"/>
            <a:t>Plan and Plan-Related Documents</a:t>
          </a:r>
          <a:endParaRPr lang="en-US" b="1" dirty="0"/>
        </a:p>
      </dgm:t>
    </dgm:pt>
    <dgm:pt modelId="{780D02A6-3EC5-4A34-AFF4-3F4B7D29D8E7}" type="parTrans" cxnId="{70C64CFD-AD6D-47A4-AB14-D6A956DDE2CB}">
      <dgm:prSet/>
      <dgm:spPr/>
      <dgm:t>
        <a:bodyPr/>
        <a:lstStyle/>
        <a:p>
          <a:endParaRPr lang="en-US"/>
        </a:p>
      </dgm:t>
    </dgm:pt>
    <dgm:pt modelId="{7B865302-167F-4121-8A05-554F6885CE4F}" type="sibTrans" cxnId="{70C64CFD-AD6D-47A4-AB14-D6A956DDE2CB}">
      <dgm:prSet/>
      <dgm:spPr/>
      <dgm:t>
        <a:bodyPr/>
        <a:lstStyle/>
        <a:p>
          <a:endParaRPr lang="en-US"/>
        </a:p>
      </dgm:t>
    </dgm:pt>
    <dgm:pt modelId="{C15EB45A-2687-4E03-A38C-9DE771AA066E}">
      <dgm:prSet phldrT="[Text]"/>
      <dgm:spPr>
        <a:solidFill>
          <a:schemeClr val="accent3">
            <a:lumMod val="40000"/>
            <a:lumOff val="60000"/>
            <a:alpha val="90000"/>
          </a:schemeClr>
        </a:solidFill>
        <a:ln>
          <a:solidFill>
            <a:schemeClr val="accent3">
              <a:lumMod val="40000"/>
              <a:lumOff val="60000"/>
              <a:alpha val="90000"/>
            </a:schemeClr>
          </a:solidFill>
        </a:ln>
      </dgm:spPr>
      <dgm:t>
        <a:bodyPr/>
        <a:lstStyle/>
        <a:p>
          <a:r>
            <a:rPr lang="en-US" b="1" dirty="0" smtClean="0"/>
            <a:t>Uniform Management of Public Employee Retirement Systems Act (UMPERSA)</a:t>
          </a:r>
          <a:r>
            <a:rPr lang="en-US" dirty="0" smtClean="0"/>
            <a:t> (</a:t>
          </a:r>
          <a:r>
            <a:rPr lang="en-US" i="1" dirty="0" smtClean="0"/>
            <a:t>even if not adopted by State - excellent resource</a:t>
          </a:r>
          <a:r>
            <a:rPr lang="en-US" dirty="0" smtClean="0"/>
            <a:t>)</a:t>
          </a:r>
          <a:endParaRPr lang="en-US" dirty="0"/>
        </a:p>
      </dgm:t>
    </dgm:pt>
    <dgm:pt modelId="{10673C3D-E93E-4E34-872B-16A9ED8FA623}" type="parTrans" cxnId="{FE179F3A-60F1-4011-9384-32D4A9477676}">
      <dgm:prSet/>
      <dgm:spPr/>
      <dgm:t>
        <a:bodyPr/>
        <a:lstStyle/>
        <a:p>
          <a:endParaRPr lang="en-US"/>
        </a:p>
      </dgm:t>
    </dgm:pt>
    <dgm:pt modelId="{A1771908-7CD2-4FE8-90DC-6FDE8BB9B4AD}" type="sibTrans" cxnId="{FE179F3A-60F1-4011-9384-32D4A9477676}">
      <dgm:prSet/>
      <dgm:spPr/>
      <dgm:t>
        <a:bodyPr/>
        <a:lstStyle/>
        <a:p>
          <a:endParaRPr lang="en-US"/>
        </a:p>
      </dgm:t>
    </dgm:pt>
    <dgm:pt modelId="{F2C4C783-5D24-4D27-84C3-BC168B6700DE}">
      <dgm:prSet phldrT="[Text]"/>
      <dgm:spPr>
        <a:solidFill>
          <a:schemeClr val="accent5">
            <a:lumMod val="40000"/>
            <a:lumOff val="60000"/>
            <a:alpha val="90000"/>
          </a:schemeClr>
        </a:solidFill>
        <a:ln>
          <a:solidFill>
            <a:schemeClr val="accent5">
              <a:lumMod val="40000"/>
              <a:lumOff val="60000"/>
              <a:alpha val="90000"/>
            </a:schemeClr>
          </a:solidFill>
        </a:ln>
      </dgm:spPr>
      <dgm:t>
        <a:bodyPr/>
        <a:lstStyle/>
        <a:p>
          <a:r>
            <a:rPr lang="en-US" b="1" dirty="0" smtClean="0"/>
            <a:t>Statutes</a:t>
          </a:r>
          <a:endParaRPr lang="en-US" b="1" dirty="0"/>
        </a:p>
      </dgm:t>
    </dgm:pt>
    <dgm:pt modelId="{AA4868CC-AA1A-4D90-B260-14897609DDCE}" type="parTrans" cxnId="{EDA8CF8D-8F41-4230-A7DD-2B8162A989E1}">
      <dgm:prSet/>
      <dgm:spPr/>
      <dgm:t>
        <a:bodyPr/>
        <a:lstStyle/>
        <a:p>
          <a:endParaRPr lang="en-US"/>
        </a:p>
      </dgm:t>
    </dgm:pt>
    <dgm:pt modelId="{86BBBA69-D963-4EC4-866D-3F8957BE99A1}" type="sibTrans" cxnId="{EDA8CF8D-8F41-4230-A7DD-2B8162A989E1}">
      <dgm:prSet/>
      <dgm:spPr/>
      <dgm:t>
        <a:bodyPr/>
        <a:lstStyle/>
        <a:p>
          <a:endParaRPr lang="en-US"/>
        </a:p>
      </dgm:t>
    </dgm:pt>
    <dgm:pt modelId="{B4A25EBA-DCE3-4ECB-802D-D22D37D33547}">
      <dgm:prSet phldrT="[Text]"/>
      <dgm:spPr>
        <a:solidFill>
          <a:schemeClr val="accent5">
            <a:lumMod val="40000"/>
            <a:lumOff val="60000"/>
            <a:alpha val="90000"/>
          </a:schemeClr>
        </a:solidFill>
        <a:ln>
          <a:solidFill>
            <a:schemeClr val="accent5">
              <a:lumMod val="40000"/>
              <a:lumOff val="60000"/>
              <a:alpha val="90000"/>
            </a:schemeClr>
          </a:solidFill>
        </a:ln>
      </dgm:spPr>
      <dgm:t>
        <a:bodyPr/>
        <a:lstStyle/>
        <a:p>
          <a:r>
            <a:rPr lang="en-US" b="1" dirty="0" smtClean="0"/>
            <a:t>Administrative Code</a:t>
          </a:r>
          <a:endParaRPr lang="en-US" b="1" dirty="0"/>
        </a:p>
      </dgm:t>
    </dgm:pt>
    <dgm:pt modelId="{858F59DD-95FB-4C4D-83D6-F4161AC7A4CA}" type="parTrans" cxnId="{B0B18D57-B0C9-4FC0-9F3B-086D27EE670F}">
      <dgm:prSet/>
      <dgm:spPr/>
      <dgm:t>
        <a:bodyPr/>
        <a:lstStyle/>
        <a:p>
          <a:endParaRPr lang="en-US"/>
        </a:p>
      </dgm:t>
    </dgm:pt>
    <dgm:pt modelId="{512D634D-5FE8-4EED-9AB5-65F4F3506AA4}" type="sibTrans" cxnId="{B0B18D57-B0C9-4FC0-9F3B-086D27EE670F}">
      <dgm:prSet/>
      <dgm:spPr/>
      <dgm:t>
        <a:bodyPr/>
        <a:lstStyle/>
        <a:p>
          <a:endParaRPr lang="en-US"/>
        </a:p>
      </dgm:t>
    </dgm:pt>
    <dgm:pt modelId="{B2B3A9B8-3CFD-4EBB-BB83-43DE13C73AFF}">
      <dgm:prSet phldrT="[Text]"/>
      <dgm:spPr>
        <a:solidFill>
          <a:schemeClr val="accent5">
            <a:lumMod val="40000"/>
            <a:lumOff val="60000"/>
            <a:alpha val="90000"/>
          </a:schemeClr>
        </a:solidFill>
        <a:ln>
          <a:solidFill>
            <a:schemeClr val="accent5">
              <a:lumMod val="40000"/>
              <a:lumOff val="60000"/>
              <a:alpha val="90000"/>
            </a:schemeClr>
          </a:solidFill>
        </a:ln>
      </dgm:spPr>
      <dgm:t>
        <a:bodyPr/>
        <a:lstStyle/>
        <a:p>
          <a:r>
            <a:rPr lang="en-US" b="1" dirty="0" smtClean="0"/>
            <a:t>Trust Documents</a:t>
          </a:r>
          <a:endParaRPr lang="en-US" b="1" dirty="0"/>
        </a:p>
      </dgm:t>
    </dgm:pt>
    <dgm:pt modelId="{3AA60D7F-B70F-403B-A621-5BE90A31CFC0}" type="parTrans" cxnId="{20734813-4118-475E-98D6-CCB55497F599}">
      <dgm:prSet/>
      <dgm:spPr/>
      <dgm:t>
        <a:bodyPr/>
        <a:lstStyle/>
        <a:p>
          <a:endParaRPr lang="en-US"/>
        </a:p>
      </dgm:t>
    </dgm:pt>
    <dgm:pt modelId="{EDAD221A-F008-409E-8817-F0312FF29C62}" type="sibTrans" cxnId="{20734813-4118-475E-98D6-CCB55497F599}">
      <dgm:prSet/>
      <dgm:spPr/>
      <dgm:t>
        <a:bodyPr/>
        <a:lstStyle/>
        <a:p>
          <a:endParaRPr lang="en-US"/>
        </a:p>
      </dgm:t>
    </dgm:pt>
    <dgm:pt modelId="{58C3FCE6-7F0A-48BE-9311-9AE317452FC1}" type="pres">
      <dgm:prSet presAssocID="{7E8D2487-8E20-4B5F-9455-49965B62C2B9}" presName="Name0" presStyleCnt="0">
        <dgm:presLayoutVars>
          <dgm:dir/>
          <dgm:animLvl val="lvl"/>
          <dgm:resizeHandles val="exact"/>
        </dgm:presLayoutVars>
      </dgm:prSet>
      <dgm:spPr/>
      <dgm:t>
        <a:bodyPr/>
        <a:lstStyle/>
        <a:p>
          <a:endParaRPr lang="en-US"/>
        </a:p>
      </dgm:t>
    </dgm:pt>
    <dgm:pt modelId="{9C6CF508-F7E7-4413-985D-AECDA30DA057}" type="pres">
      <dgm:prSet presAssocID="{AFDC60DA-3F99-4730-9EE8-5E4B6283E567}" presName="composite" presStyleCnt="0"/>
      <dgm:spPr/>
    </dgm:pt>
    <dgm:pt modelId="{BA15D66D-9585-4514-9E39-30C8AC59B571}" type="pres">
      <dgm:prSet presAssocID="{AFDC60DA-3F99-4730-9EE8-5E4B6283E567}" presName="parTx" presStyleLbl="alignNode1" presStyleIdx="0" presStyleCnt="4">
        <dgm:presLayoutVars>
          <dgm:chMax val="0"/>
          <dgm:chPref val="0"/>
          <dgm:bulletEnabled val="1"/>
        </dgm:presLayoutVars>
      </dgm:prSet>
      <dgm:spPr/>
      <dgm:t>
        <a:bodyPr/>
        <a:lstStyle/>
        <a:p>
          <a:endParaRPr lang="en-US"/>
        </a:p>
      </dgm:t>
    </dgm:pt>
    <dgm:pt modelId="{6DF67D08-C220-40F3-A380-B56DEE2FA11C}" type="pres">
      <dgm:prSet presAssocID="{AFDC60DA-3F99-4730-9EE8-5E4B6283E567}" presName="desTx" presStyleLbl="alignAccFollowNode1" presStyleIdx="0" presStyleCnt="4">
        <dgm:presLayoutVars>
          <dgm:bulletEnabled val="1"/>
        </dgm:presLayoutVars>
      </dgm:prSet>
      <dgm:spPr/>
      <dgm:t>
        <a:bodyPr/>
        <a:lstStyle/>
        <a:p>
          <a:endParaRPr lang="en-US"/>
        </a:p>
      </dgm:t>
    </dgm:pt>
    <dgm:pt modelId="{0D002F09-D95B-4F85-BA6E-24EBF1E906C8}" type="pres">
      <dgm:prSet presAssocID="{4EE321B6-9525-41E5-9497-5F425C49233C}" presName="space" presStyleCnt="0"/>
      <dgm:spPr/>
    </dgm:pt>
    <dgm:pt modelId="{6B8B9FC0-BDE7-4D54-B7D6-2874EE4106C1}" type="pres">
      <dgm:prSet presAssocID="{FF091FFC-10FE-49E8-B0A8-95F8EAB22D4C}" presName="composite" presStyleCnt="0"/>
      <dgm:spPr/>
    </dgm:pt>
    <dgm:pt modelId="{FEA51023-2B27-41AA-90F2-A033168EBF02}" type="pres">
      <dgm:prSet presAssocID="{FF091FFC-10FE-49E8-B0A8-95F8EAB22D4C}" presName="parTx" presStyleLbl="alignNode1" presStyleIdx="1" presStyleCnt="4" custLinFactNeighborX="-540" custLinFactNeighborY="1502">
        <dgm:presLayoutVars>
          <dgm:chMax val="0"/>
          <dgm:chPref val="0"/>
          <dgm:bulletEnabled val="1"/>
        </dgm:presLayoutVars>
      </dgm:prSet>
      <dgm:spPr/>
      <dgm:t>
        <a:bodyPr/>
        <a:lstStyle/>
        <a:p>
          <a:endParaRPr lang="en-US"/>
        </a:p>
      </dgm:t>
    </dgm:pt>
    <dgm:pt modelId="{37E0F39E-4B7D-4DAB-86C6-E7F277E15441}" type="pres">
      <dgm:prSet presAssocID="{FF091FFC-10FE-49E8-B0A8-95F8EAB22D4C}" presName="desTx" presStyleLbl="alignAccFollowNode1" presStyleIdx="1" presStyleCnt="4">
        <dgm:presLayoutVars>
          <dgm:bulletEnabled val="1"/>
        </dgm:presLayoutVars>
      </dgm:prSet>
      <dgm:spPr/>
      <dgm:t>
        <a:bodyPr/>
        <a:lstStyle/>
        <a:p>
          <a:endParaRPr lang="en-US"/>
        </a:p>
      </dgm:t>
    </dgm:pt>
    <dgm:pt modelId="{F711C589-F29E-40A4-900B-CD99EDF1AEAF}" type="pres">
      <dgm:prSet presAssocID="{0A42973E-AA7D-4B7E-99DD-4FEC19FEAF11}" presName="space" presStyleCnt="0"/>
      <dgm:spPr/>
    </dgm:pt>
    <dgm:pt modelId="{1DBC907B-E70C-4D04-9222-FAEB046733CB}" type="pres">
      <dgm:prSet presAssocID="{DADE940C-38ED-4F55-9B70-5757F18ACC4B}" presName="composite" presStyleCnt="0"/>
      <dgm:spPr/>
    </dgm:pt>
    <dgm:pt modelId="{3A0A0893-2573-4019-8539-0AF06DFED5C7}" type="pres">
      <dgm:prSet presAssocID="{DADE940C-38ED-4F55-9B70-5757F18ACC4B}" presName="parTx" presStyleLbl="alignNode1" presStyleIdx="2" presStyleCnt="4" custAng="0" custLinFactNeighborX="-913" custLinFactNeighborY="1502">
        <dgm:presLayoutVars>
          <dgm:chMax val="0"/>
          <dgm:chPref val="0"/>
          <dgm:bulletEnabled val="1"/>
        </dgm:presLayoutVars>
      </dgm:prSet>
      <dgm:spPr/>
      <dgm:t>
        <a:bodyPr/>
        <a:lstStyle/>
        <a:p>
          <a:endParaRPr lang="en-US"/>
        </a:p>
      </dgm:t>
    </dgm:pt>
    <dgm:pt modelId="{AEBBE5A0-39B4-4B10-85A5-46FB274F03D8}" type="pres">
      <dgm:prSet presAssocID="{DADE940C-38ED-4F55-9B70-5757F18ACC4B}" presName="desTx" presStyleLbl="alignAccFollowNode1" presStyleIdx="2" presStyleCnt="4">
        <dgm:presLayoutVars>
          <dgm:bulletEnabled val="1"/>
        </dgm:presLayoutVars>
      </dgm:prSet>
      <dgm:spPr/>
      <dgm:t>
        <a:bodyPr/>
        <a:lstStyle/>
        <a:p>
          <a:endParaRPr lang="en-US"/>
        </a:p>
      </dgm:t>
    </dgm:pt>
    <dgm:pt modelId="{D7BC8604-BD79-45B0-AEED-63CFA2C376FA}" type="pres">
      <dgm:prSet presAssocID="{90F52502-AD79-473C-867A-10BB78B2692B}" presName="space" presStyleCnt="0"/>
      <dgm:spPr/>
    </dgm:pt>
    <dgm:pt modelId="{0A842007-4445-42FB-BBDD-C881832221CC}" type="pres">
      <dgm:prSet presAssocID="{585090F1-7AEB-4D9C-AE01-591FCAE3B4D7}" presName="composite" presStyleCnt="0"/>
      <dgm:spPr/>
    </dgm:pt>
    <dgm:pt modelId="{9F0D5A1F-71C4-4BB9-830E-8FCA48B299D8}" type="pres">
      <dgm:prSet presAssocID="{585090F1-7AEB-4D9C-AE01-591FCAE3B4D7}" presName="parTx" presStyleLbl="alignNode1" presStyleIdx="3" presStyleCnt="4">
        <dgm:presLayoutVars>
          <dgm:chMax val="0"/>
          <dgm:chPref val="0"/>
          <dgm:bulletEnabled val="1"/>
        </dgm:presLayoutVars>
      </dgm:prSet>
      <dgm:spPr/>
      <dgm:t>
        <a:bodyPr/>
        <a:lstStyle/>
        <a:p>
          <a:endParaRPr lang="en-US"/>
        </a:p>
      </dgm:t>
    </dgm:pt>
    <dgm:pt modelId="{8F4DD8D3-90C8-4A1A-9ABF-E7DA2CDE9EED}" type="pres">
      <dgm:prSet presAssocID="{585090F1-7AEB-4D9C-AE01-591FCAE3B4D7}" presName="desTx" presStyleLbl="alignAccFollowNode1" presStyleIdx="3" presStyleCnt="4">
        <dgm:presLayoutVars>
          <dgm:bulletEnabled val="1"/>
        </dgm:presLayoutVars>
      </dgm:prSet>
      <dgm:spPr/>
      <dgm:t>
        <a:bodyPr/>
        <a:lstStyle/>
        <a:p>
          <a:endParaRPr lang="en-US"/>
        </a:p>
      </dgm:t>
    </dgm:pt>
  </dgm:ptLst>
  <dgm:cxnLst>
    <dgm:cxn modelId="{25534A76-56D5-4B39-B5D1-C6BFA19AE370}" srcId="{FF091FFC-10FE-49E8-B0A8-95F8EAB22D4C}" destId="{6F7097AA-7746-473B-A2A8-C4B18C8098A9}" srcOrd="1" destOrd="0" parTransId="{D911718A-F360-4865-BAB8-807FC6919FCE}" sibTransId="{9B60F7C4-877C-4150-8966-7B9D3B36B820}"/>
    <dgm:cxn modelId="{0EFE0356-E067-41CF-B041-7E7EBD7FAD10}" type="presOf" srcId="{B4A25EBA-DCE3-4ECB-802D-D22D37D33547}" destId="{8F4DD8D3-90C8-4A1A-9ABF-E7DA2CDE9EED}" srcOrd="0" destOrd="1" presId="urn:microsoft.com/office/officeart/2005/8/layout/hList1"/>
    <dgm:cxn modelId="{FE179F3A-60F1-4011-9384-32D4A9477676}" srcId="{DADE940C-38ED-4F55-9B70-5757F18ACC4B}" destId="{C15EB45A-2687-4E03-A38C-9DE771AA066E}" srcOrd="1" destOrd="0" parTransId="{10673C3D-E93E-4E34-872B-16A9ED8FA623}" sibTransId="{A1771908-7CD2-4FE8-90DC-6FDE8BB9B4AD}"/>
    <dgm:cxn modelId="{460E2D39-CE78-4E64-9B88-559A7FB30081}" type="presOf" srcId="{B2B3A9B8-3CFD-4EBB-BB83-43DE13C73AFF}" destId="{8F4DD8D3-90C8-4A1A-9ABF-E7DA2CDE9EED}" srcOrd="0" destOrd="2" presId="urn:microsoft.com/office/officeart/2005/8/layout/hList1"/>
    <dgm:cxn modelId="{AA760A33-F700-449F-A42E-45D6FEC75599}" type="presOf" srcId="{D6CC2A05-A315-4B16-A22D-964AA5D93521}" destId="{6DF67D08-C220-40F3-A380-B56DEE2FA11C}" srcOrd="0" destOrd="1" presId="urn:microsoft.com/office/officeart/2005/8/layout/hList1"/>
    <dgm:cxn modelId="{A7FE1865-CDED-46A6-9181-39B87325F4C9}" type="presOf" srcId="{F2C4C783-5D24-4D27-84C3-BC168B6700DE}" destId="{8F4DD8D3-90C8-4A1A-9ABF-E7DA2CDE9EED}" srcOrd="0" destOrd="0" presId="urn:microsoft.com/office/officeart/2005/8/layout/hList1"/>
    <dgm:cxn modelId="{BA45D491-0AB8-439F-8F6F-CC8EB2B39FD5}" type="presOf" srcId="{AFDC60DA-3F99-4730-9EE8-5E4B6283E567}" destId="{BA15D66D-9585-4514-9E39-30C8AC59B571}" srcOrd="0" destOrd="0" presId="urn:microsoft.com/office/officeart/2005/8/layout/hList1"/>
    <dgm:cxn modelId="{4CBCEF5A-A105-47B3-8E34-2905D2C6D94E}" srcId="{7E8D2487-8E20-4B5F-9455-49965B62C2B9}" destId="{AFDC60DA-3F99-4730-9EE8-5E4B6283E567}" srcOrd="0" destOrd="0" parTransId="{2EE4BE1E-9C11-45EA-8F19-0E9774CCA9B3}" sibTransId="{4EE321B6-9525-41E5-9497-5F425C49233C}"/>
    <dgm:cxn modelId="{EDA8CF8D-8F41-4230-A7DD-2B8162A989E1}" srcId="{585090F1-7AEB-4D9C-AE01-591FCAE3B4D7}" destId="{F2C4C783-5D24-4D27-84C3-BC168B6700DE}" srcOrd="0" destOrd="0" parTransId="{AA4868CC-AA1A-4D90-B260-14897609DDCE}" sibTransId="{86BBBA69-D963-4EC4-866D-3F8957BE99A1}"/>
    <dgm:cxn modelId="{941DC66C-6A00-4691-B2F7-09D40229EE90}" srcId="{AFDC60DA-3F99-4730-9EE8-5E4B6283E567}" destId="{B29B6D1B-4D43-4362-9B71-2716C2D36BD3}" srcOrd="0" destOrd="0" parTransId="{59575A18-E30C-4497-A809-97C9745522FE}" sibTransId="{65EFA1CA-0C6C-42DD-8626-6397098E81EB}"/>
    <dgm:cxn modelId="{C39C35B6-8AF3-479F-8581-2D7571D728EF}" type="presOf" srcId="{7E8D2487-8E20-4B5F-9455-49965B62C2B9}" destId="{58C3FCE6-7F0A-48BE-9311-9AE317452FC1}" srcOrd="0" destOrd="0" presId="urn:microsoft.com/office/officeart/2005/8/layout/hList1"/>
    <dgm:cxn modelId="{20734813-4118-475E-98D6-CCB55497F599}" srcId="{585090F1-7AEB-4D9C-AE01-591FCAE3B4D7}" destId="{B2B3A9B8-3CFD-4EBB-BB83-43DE13C73AFF}" srcOrd="2" destOrd="0" parTransId="{3AA60D7F-B70F-403B-A621-5BE90A31CFC0}" sibTransId="{EDAD221A-F008-409E-8817-F0312FF29C62}"/>
    <dgm:cxn modelId="{289BB133-428C-4496-B8E0-C337A210CED9}" srcId="{7E8D2487-8E20-4B5F-9455-49965B62C2B9}" destId="{FF091FFC-10FE-49E8-B0A8-95F8EAB22D4C}" srcOrd="1" destOrd="0" parTransId="{32977ADF-501F-4737-AACD-F00899AE61FA}" sibTransId="{0A42973E-AA7D-4B7E-99DD-4FEC19FEAF11}"/>
    <dgm:cxn modelId="{70C64CFD-AD6D-47A4-AB14-D6A956DDE2CB}" srcId="{7E8D2487-8E20-4B5F-9455-49965B62C2B9}" destId="{585090F1-7AEB-4D9C-AE01-591FCAE3B4D7}" srcOrd="3" destOrd="0" parTransId="{780D02A6-3EC5-4A34-AFF4-3F4B7D29D8E7}" sibTransId="{7B865302-167F-4121-8A05-554F6885CE4F}"/>
    <dgm:cxn modelId="{DC7B196C-4128-4446-9FDE-351EBC480004}" type="presOf" srcId="{C15EB45A-2687-4E03-A38C-9DE771AA066E}" destId="{AEBBE5A0-39B4-4B10-85A5-46FB274F03D8}" srcOrd="0" destOrd="1" presId="urn:microsoft.com/office/officeart/2005/8/layout/hList1"/>
    <dgm:cxn modelId="{401473DB-99B9-4B1F-9FAC-50E4D424D992}" type="presOf" srcId="{B29B6D1B-4D43-4362-9B71-2716C2D36BD3}" destId="{6DF67D08-C220-40F3-A380-B56DEE2FA11C}" srcOrd="0" destOrd="0" presId="urn:microsoft.com/office/officeart/2005/8/layout/hList1"/>
    <dgm:cxn modelId="{1D6FCF32-66FC-4C28-8770-6B36A156D80F}" type="presOf" srcId="{585090F1-7AEB-4D9C-AE01-591FCAE3B4D7}" destId="{9F0D5A1F-71C4-4BB9-830E-8FCA48B299D8}" srcOrd="0" destOrd="0" presId="urn:microsoft.com/office/officeart/2005/8/layout/hList1"/>
    <dgm:cxn modelId="{9FE37CD1-DBD5-45F0-A914-C0A9FE13078E}" type="presOf" srcId="{FF091FFC-10FE-49E8-B0A8-95F8EAB22D4C}" destId="{FEA51023-2B27-41AA-90F2-A033168EBF02}" srcOrd="0" destOrd="0" presId="urn:microsoft.com/office/officeart/2005/8/layout/hList1"/>
    <dgm:cxn modelId="{6D916013-CC9D-45C1-9AF3-6D268C9DBBFB}" type="presOf" srcId="{6DA79E6A-E6A6-4F03-83AC-EE926B6E4A3D}" destId="{AEBBE5A0-39B4-4B10-85A5-46FB274F03D8}" srcOrd="0" destOrd="0" presId="urn:microsoft.com/office/officeart/2005/8/layout/hList1"/>
    <dgm:cxn modelId="{B0B18D57-B0C9-4FC0-9F3B-086D27EE670F}" srcId="{585090F1-7AEB-4D9C-AE01-591FCAE3B4D7}" destId="{B4A25EBA-DCE3-4ECB-802D-D22D37D33547}" srcOrd="1" destOrd="0" parTransId="{858F59DD-95FB-4C4D-83D6-F4161AC7A4CA}" sibTransId="{512D634D-5FE8-4EED-9AB5-65F4F3506AA4}"/>
    <dgm:cxn modelId="{486C33CF-2DCE-4FC5-8A4C-5EDC734F589E}" srcId="{DADE940C-38ED-4F55-9B70-5757F18ACC4B}" destId="{6DA79E6A-E6A6-4F03-83AC-EE926B6E4A3D}" srcOrd="0" destOrd="0" parTransId="{E040A9A8-20BB-45B3-92B8-1DDBAAE12E45}" sibTransId="{906B5FF6-CB91-4218-BD0D-44850F3CDE16}"/>
    <dgm:cxn modelId="{883859C7-0E5F-4E0D-9CEE-2FF5EC32E3F5}" srcId="{FF091FFC-10FE-49E8-B0A8-95F8EAB22D4C}" destId="{C83DF33F-9119-40D9-A778-3C3D3BBE7F93}" srcOrd="0" destOrd="0" parTransId="{67429753-95BB-4210-9379-45CD2126F63B}" sibTransId="{2F8C5E78-EAEE-41C0-98B2-B50751C7C71B}"/>
    <dgm:cxn modelId="{5DC2529D-BEBA-4589-BC9E-3F605BA3B55D}" srcId="{AFDC60DA-3F99-4730-9EE8-5E4B6283E567}" destId="{D6CC2A05-A315-4B16-A22D-964AA5D93521}" srcOrd="1" destOrd="0" parTransId="{976E5399-7867-4E43-B16C-90199C66A0C8}" sibTransId="{97068776-70D2-44A3-9317-D44903C895CF}"/>
    <dgm:cxn modelId="{94563E06-427B-4BDD-AB7A-BF9ED8DF3CE3}" type="presOf" srcId="{C83DF33F-9119-40D9-A778-3C3D3BBE7F93}" destId="{37E0F39E-4B7D-4DAB-86C6-E7F277E15441}" srcOrd="0" destOrd="0" presId="urn:microsoft.com/office/officeart/2005/8/layout/hList1"/>
    <dgm:cxn modelId="{575F0191-7CE5-4BAC-90ED-72FF45D30D27}" type="presOf" srcId="{6F7097AA-7746-473B-A2A8-C4B18C8098A9}" destId="{37E0F39E-4B7D-4DAB-86C6-E7F277E15441}" srcOrd="0" destOrd="1" presId="urn:microsoft.com/office/officeart/2005/8/layout/hList1"/>
    <dgm:cxn modelId="{DDEC46DA-2381-4FA7-ACD3-C2B1E733D7CE}" srcId="{7E8D2487-8E20-4B5F-9455-49965B62C2B9}" destId="{DADE940C-38ED-4F55-9B70-5757F18ACC4B}" srcOrd="2" destOrd="0" parTransId="{C1C20EA1-E356-470B-871F-2C445AEF08FC}" sibTransId="{90F52502-AD79-473C-867A-10BB78B2692B}"/>
    <dgm:cxn modelId="{8334494E-184F-496C-BEFB-103B1DECA936}" type="presOf" srcId="{DADE940C-38ED-4F55-9B70-5757F18ACC4B}" destId="{3A0A0893-2573-4019-8539-0AF06DFED5C7}" srcOrd="0" destOrd="0" presId="urn:microsoft.com/office/officeart/2005/8/layout/hList1"/>
    <dgm:cxn modelId="{6D12B50D-0D4B-4195-BD95-87579974BF8D}" type="presParOf" srcId="{58C3FCE6-7F0A-48BE-9311-9AE317452FC1}" destId="{9C6CF508-F7E7-4413-985D-AECDA30DA057}" srcOrd="0" destOrd="0" presId="urn:microsoft.com/office/officeart/2005/8/layout/hList1"/>
    <dgm:cxn modelId="{76F3F17A-F863-4F0D-961E-9F2F2423F0AE}" type="presParOf" srcId="{9C6CF508-F7E7-4413-985D-AECDA30DA057}" destId="{BA15D66D-9585-4514-9E39-30C8AC59B571}" srcOrd="0" destOrd="0" presId="urn:microsoft.com/office/officeart/2005/8/layout/hList1"/>
    <dgm:cxn modelId="{EFFEDC28-F399-42FC-9E30-C6B62D1B3230}" type="presParOf" srcId="{9C6CF508-F7E7-4413-985D-AECDA30DA057}" destId="{6DF67D08-C220-40F3-A380-B56DEE2FA11C}" srcOrd="1" destOrd="0" presId="urn:microsoft.com/office/officeart/2005/8/layout/hList1"/>
    <dgm:cxn modelId="{6F230E5C-1727-4031-B65E-B00BE0EA548D}" type="presParOf" srcId="{58C3FCE6-7F0A-48BE-9311-9AE317452FC1}" destId="{0D002F09-D95B-4F85-BA6E-24EBF1E906C8}" srcOrd="1" destOrd="0" presId="urn:microsoft.com/office/officeart/2005/8/layout/hList1"/>
    <dgm:cxn modelId="{70A219A5-A07B-4D2A-8C14-980BF452EF42}" type="presParOf" srcId="{58C3FCE6-7F0A-48BE-9311-9AE317452FC1}" destId="{6B8B9FC0-BDE7-4D54-B7D6-2874EE4106C1}" srcOrd="2" destOrd="0" presId="urn:microsoft.com/office/officeart/2005/8/layout/hList1"/>
    <dgm:cxn modelId="{BA044278-7393-4C65-A0C3-C2FA6AAA9350}" type="presParOf" srcId="{6B8B9FC0-BDE7-4D54-B7D6-2874EE4106C1}" destId="{FEA51023-2B27-41AA-90F2-A033168EBF02}" srcOrd="0" destOrd="0" presId="urn:microsoft.com/office/officeart/2005/8/layout/hList1"/>
    <dgm:cxn modelId="{23499B5B-4FF8-4069-A7FC-3368E6080792}" type="presParOf" srcId="{6B8B9FC0-BDE7-4D54-B7D6-2874EE4106C1}" destId="{37E0F39E-4B7D-4DAB-86C6-E7F277E15441}" srcOrd="1" destOrd="0" presId="urn:microsoft.com/office/officeart/2005/8/layout/hList1"/>
    <dgm:cxn modelId="{B776489A-6096-438E-BEE5-DF350540002E}" type="presParOf" srcId="{58C3FCE6-7F0A-48BE-9311-9AE317452FC1}" destId="{F711C589-F29E-40A4-900B-CD99EDF1AEAF}" srcOrd="3" destOrd="0" presId="urn:microsoft.com/office/officeart/2005/8/layout/hList1"/>
    <dgm:cxn modelId="{0CB36128-C8CD-4D68-8E7B-06C8FA0BD310}" type="presParOf" srcId="{58C3FCE6-7F0A-48BE-9311-9AE317452FC1}" destId="{1DBC907B-E70C-4D04-9222-FAEB046733CB}" srcOrd="4" destOrd="0" presId="urn:microsoft.com/office/officeart/2005/8/layout/hList1"/>
    <dgm:cxn modelId="{10CAD213-E015-4DB5-86CB-03450FB1519C}" type="presParOf" srcId="{1DBC907B-E70C-4D04-9222-FAEB046733CB}" destId="{3A0A0893-2573-4019-8539-0AF06DFED5C7}" srcOrd="0" destOrd="0" presId="urn:microsoft.com/office/officeart/2005/8/layout/hList1"/>
    <dgm:cxn modelId="{69CE2CDF-0D4B-470C-A806-A5D3AA571170}" type="presParOf" srcId="{1DBC907B-E70C-4D04-9222-FAEB046733CB}" destId="{AEBBE5A0-39B4-4B10-85A5-46FB274F03D8}" srcOrd="1" destOrd="0" presId="urn:microsoft.com/office/officeart/2005/8/layout/hList1"/>
    <dgm:cxn modelId="{17205530-C4B4-4455-B58D-AE0B5D5D43BB}" type="presParOf" srcId="{58C3FCE6-7F0A-48BE-9311-9AE317452FC1}" destId="{D7BC8604-BD79-45B0-AEED-63CFA2C376FA}" srcOrd="5" destOrd="0" presId="urn:microsoft.com/office/officeart/2005/8/layout/hList1"/>
    <dgm:cxn modelId="{1D87BB36-5F34-4247-8B69-504F8BDA8077}" type="presParOf" srcId="{58C3FCE6-7F0A-48BE-9311-9AE317452FC1}" destId="{0A842007-4445-42FB-BBDD-C881832221CC}" srcOrd="6" destOrd="0" presId="urn:microsoft.com/office/officeart/2005/8/layout/hList1"/>
    <dgm:cxn modelId="{1F7A9171-1C07-4792-9948-5362AA95EDC6}" type="presParOf" srcId="{0A842007-4445-42FB-BBDD-C881832221CC}" destId="{9F0D5A1F-71C4-4BB9-830E-8FCA48B299D8}" srcOrd="0" destOrd="0" presId="urn:microsoft.com/office/officeart/2005/8/layout/hList1"/>
    <dgm:cxn modelId="{45D58C49-05B7-4DDD-A227-810A2C7FAA5C}" type="presParOf" srcId="{0A842007-4445-42FB-BBDD-C881832221CC}" destId="{8F4DD8D3-90C8-4A1A-9ABF-E7DA2CDE9EE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sp="http://schemas.microsoft.com/office/drawing/2008/diagram" xmlns:dgm="http://schemas.openxmlformats.org/drawingml/2006/diagram" xmlns:a="http://schemas.openxmlformats.org/drawingml/2006/main">
  <dgm:ptLst>
    <dgm:pt modelId="{CAF27B9F-4BC4-4B98-8852-197BBD66C02D}"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E1855857-FFC5-45ED-BFE2-B488DEBB9443}">
      <dgm:prSet phldrT="[Text]"/>
      <dgm:spPr/>
      <dgm:t>
        <a:bodyPr anchor="b"/>
        <a:lstStyle/>
        <a:p>
          <a:r>
            <a:rPr lang="en-US" b="1" dirty="0" smtClean="0"/>
            <a:t>Duty of Loyalty</a:t>
          </a:r>
          <a:endParaRPr lang="en-US" b="1" dirty="0"/>
        </a:p>
      </dgm:t>
    </dgm:pt>
    <dgm:pt modelId="{B1933314-D7AD-463A-93D4-B6106496E139}" type="parTrans" cxnId="{1EA5B530-A9A5-417B-84B1-68EF3DC81A35}">
      <dgm:prSet/>
      <dgm:spPr/>
      <dgm:t>
        <a:bodyPr/>
        <a:lstStyle/>
        <a:p>
          <a:endParaRPr lang="en-US"/>
        </a:p>
      </dgm:t>
    </dgm:pt>
    <dgm:pt modelId="{43A5D437-EC72-4DD3-AD2A-3FF2CBA1D76B}" type="sibTrans" cxnId="{1EA5B530-A9A5-417B-84B1-68EF3DC81A35}">
      <dgm:prSet/>
      <dgm:spPr/>
      <dgm:t>
        <a:bodyPr/>
        <a:lstStyle/>
        <a:p>
          <a:endParaRPr lang="en-US"/>
        </a:p>
      </dgm:t>
    </dgm:pt>
    <dgm:pt modelId="{D3F7DD63-131C-4A82-81C4-BD7784E1F149}">
      <dgm:prSet phldrT="[Text]"/>
      <dgm:spPr/>
      <dgm:t>
        <a:bodyPr anchor="b"/>
        <a:lstStyle/>
        <a:p>
          <a:r>
            <a:rPr lang="en-US" b="1" dirty="0" smtClean="0"/>
            <a:t>Duty to Follow Plan Document</a:t>
          </a:r>
          <a:endParaRPr lang="en-US" b="1" dirty="0"/>
        </a:p>
      </dgm:t>
    </dgm:pt>
    <dgm:pt modelId="{4C655A28-65F8-4ACB-972B-B5C767EFFC1A}" type="parTrans" cxnId="{98B9F6BB-96B1-4AC2-8B78-57C7B907D690}">
      <dgm:prSet/>
      <dgm:spPr/>
      <dgm:t>
        <a:bodyPr/>
        <a:lstStyle/>
        <a:p>
          <a:endParaRPr lang="en-US"/>
        </a:p>
      </dgm:t>
    </dgm:pt>
    <dgm:pt modelId="{E538491D-3949-4F50-8AE0-E2F85A5D6FCD}" type="sibTrans" cxnId="{98B9F6BB-96B1-4AC2-8B78-57C7B907D690}">
      <dgm:prSet/>
      <dgm:spPr/>
      <dgm:t>
        <a:bodyPr/>
        <a:lstStyle/>
        <a:p>
          <a:endParaRPr lang="en-US"/>
        </a:p>
      </dgm:t>
    </dgm:pt>
    <dgm:pt modelId="{36F8A80A-0D58-45B5-ACF1-DE5A6D6D7C04}">
      <dgm:prSet phldrT="[Text]"/>
      <dgm:spPr/>
      <dgm:t>
        <a:bodyPr anchor="b"/>
        <a:lstStyle/>
        <a:p>
          <a:r>
            <a:rPr lang="en-US" b="1" dirty="0" smtClean="0"/>
            <a:t>Duty of Prudence</a:t>
          </a:r>
          <a:endParaRPr lang="en-US" b="1" dirty="0"/>
        </a:p>
      </dgm:t>
    </dgm:pt>
    <dgm:pt modelId="{1D270C2E-5FF1-419D-B468-1FE4BD698D11}" type="parTrans" cxnId="{865C68F2-74C7-42BC-953F-F3A24CBB4399}">
      <dgm:prSet/>
      <dgm:spPr/>
      <dgm:t>
        <a:bodyPr/>
        <a:lstStyle/>
        <a:p>
          <a:endParaRPr lang="en-US"/>
        </a:p>
      </dgm:t>
    </dgm:pt>
    <dgm:pt modelId="{43C185FF-F22B-4DFE-879E-7F42F977AC41}" type="sibTrans" cxnId="{865C68F2-74C7-42BC-953F-F3A24CBB4399}">
      <dgm:prSet/>
      <dgm:spPr/>
      <dgm:t>
        <a:bodyPr/>
        <a:lstStyle/>
        <a:p>
          <a:endParaRPr lang="en-US"/>
        </a:p>
      </dgm:t>
    </dgm:pt>
    <dgm:pt modelId="{02270783-F543-4170-9F72-3631E5746180}">
      <dgm:prSet phldrT="[Text]"/>
      <dgm:spPr/>
      <dgm:t>
        <a:bodyPr anchor="b"/>
        <a:lstStyle/>
        <a:p>
          <a:r>
            <a:rPr lang="en-US" dirty="0" smtClean="0"/>
            <a:t>Duty to act solely in the interest of participants and beneficiaries.</a:t>
          </a:r>
          <a:endParaRPr lang="en-US" dirty="0"/>
        </a:p>
      </dgm:t>
    </dgm:pt>
    <dgm:pt modelId="{F6F44752-4F00-413D-A1DB-1ED9823E4C30}" type="parTrans" cxnId="{E2D235A6-3BFA-457D-92CD-AAFEA38539C4}">
      <dgm:prSet/>
      <dgm:spPr/>
      <dgm:t>
        <a:bodyPr/>
        <a:lstStyle/>
        <a:p>
          <a:endParaRPr lang="en-US"/>
        </a:p>
      </dgm:t>
    </dgm:pt>
    <dgm:pt modelId="{E2576022-B98F-480F-9F0A-B1C2AB4B3955}" type="sibTrans" cxnId="{E2D235A6-3BFA-457D-92CD-AAFEA38539C4}">
      <dgm:prSet/>
      <dgm:spPr/>
      <dgm:t>
        <a:bodyPr/>
        <a:lstStyle/>
        <a:p>
          <a:endParaRPr lang="en-US"/>
        </a:p>
      </dgm:t>
    </dgm:pt>
    <dgm:pt modelId="{8F7E4BB2-C08F-4DEA-87F9-DACDEEBBBFE0}">
      <dgm:prSet phldrT="[Text]"/>
      <dgm:spPr/>
      <dgm:t>
        <a:bodyPr anchor="b"/>
        <a:lstStyle/>
        <a:p>
          <a:r>
            <a:rPr lang="en-US" dirty="0" smtClean="0"/>
            <a:t>Duty to act for the exclusive purpose of providing benefits or paying reasonable plan expenses.</a:t>
          </a:r>
          <a:endParaRPr lang="en-US" dirty="0"/>
        </a:p>
      </dgm:t>
    </dgm:pt>
    <dgm:pt modelId="{3DCE29D3-93D4-4DA4-BA07-13168703C4D8}" type="parTrans" cxnId="{52632C17-E0F4-44AA-BF30-C0DAF6A53B00}">
      <dgm:prSet/>
      <dgm:spPr/>
      <dgm:t>
        <a:bodyPr/>
        <a:lstStyle/>
        <a:p>
          <a:endParaRPr lang="en-US"/>
        </a:p>
      </dgm:t>
    </dgm:pt>
    <dgm:pt modelId="{78439290-CD24-4230-9262-08151E68F584}" type="sibTrans" cxnId="{52632C17-E0F4-44AA-BF30-C0DAF6A53B00}">
      <dgm:prSet/>
      <dgm:spPr/>
      <dgm:t>
        <a:bodyPr/>
        <a:lstStyle/>
        <a:p>
          <a:endParaRPr lang="en-US"/>
        </a:p>
      </dgm:t>
    </dgm:pt>
    <dgm:pt modelId="{B2E4D6D8-795F-4A5C-9ECF-54E229A80191}">
      <dgm:prSet phldrT="[Text]"/>
      <dgm:spPr/>
      <dgm:t>
        <a:bodyPr anchor="b"/>
        <a:lstStyle/>
        <a:p>
          <a:r>
            <a:rPr lang="en-US" dirty="0" smtClean="0"/>
            <a:t>Duty to act independently and without conflicts of interest.</a:t>
          </a:r>
          <a:endParaRPr lang="en-US" dirty="0"/>
        </a:p>
      </dgm:t>
    </dgm:pt>
    <dgm:pt modelId="{484FAE43-EE93-495F-9091-FAA95AC221D1}" type="parTrans" cxnId="{AE45EC77-7652-4AC7-A3B4-B611083669E0}">
      <dgm:prSet/>
      <dgm:spPr/>
      <dgm:t>
        <a:bodyPr/>
        <a:lstStyle/>
        <a:p>
          <a:endParaRPr lang="en-US"/>
        </a:p>
      </dgm:t>
    </dgm:pt>
    <dgm:pt modelId="{253A090A-E0EE-4BEE-98D4-777647F8E797}" type="sibTrans" cxnId="{AE45EC77-7652-4AC7-A3B4-B611083669E0}">
      <dgm:prSet/>
      <dgm:spPr/>
      <dgm:t>
        <a:bodyPr/>
        <a:lstStyle/>
        <a:p>
          <a:endParaRPr lang="en-US"/>
        </a:p>
      </dgm:t>
    </dgm:pt>
    <dgm:pt modelId="{BCE093E1-56B4-4743-B66F-1756863035B1}">
      <dgm:prSet phldrT="[Text]"/>
      <dgm:spPr/>
      <dgm:t>
        <a:bodyPr anchor="b"/>
        <a:lstStyle/>
        <a:p>
          <a:r>
            <a:rPr lang="en-US" dirty="0" smtClean="0"/>
            <a:t>Duty to act impartially among differing interests.</a:t>
          </a:r>
          <a:endParaRPr lang="en-US" dirty="0"/>
        </a:p>
      </dgm:t>
    </dgm:pt>
    <dgm:pt modelId="{D1E4FC3C-E2BC-4213-BAD3-2E8FFCD9F237}" type="parTrans" cxnId="{CB4B7994-0D2F-4382-8BD7-4E404FA30396}">
      <dgm:prSet/>
      <dgm:spPr/>
      <dgm:t>
        <a:bodyPr/>
        <a:lstStyle/>
        <a:p>
          <a:endParaRPr lang="en-US"/>
        </a:p>
      </dgm:t>
    </dgm:pt>
    <dgm:pt modelId="{3D25A1B4-D4CA-4D44-A754-056453A63581}" type="sibTrans" cxnId="{CB4B7994-0D2F-4382-8BD7-4E404FA30396}">
      <dgm:prSet/>
      <dgm:spPr/>
      <dgm:t>
        <a:bodyPr/>
        <a:lstStyle/>
        <a:p>
          <a:endParaRPr lang="en-US"/>
        </a:p>
      </dgm:t>
    </dgm:pt>
    <dgm:pt modelId="{AEC0EC36-78BF-4B41-A3EC-0B5629BF0276}">
      <dgm:prSet phldrT="[Text]"/>
      <dgm:spPr/>
      <dgm:t>
        <a:bodyPr anchor="b"/>
        <a:lstStyle/>
        <a:p>
          <a:r>
            <a:rPr lang="en-US" dirty="0" smtClean="0"/>
            <a:t>Duty to act with care, skill, prudence, and diligence of prudent person familiar with like matters.</a:t>
          </a:r>
          <a:endParaRPr lang="en-US" dirty="0"/>
        </a:p>
      </dgm:t>
    </dgm:pt>
    <dgm:pt modelId="{738B4438-BA62-4DDC-9A61-715C19E114BB}" type="parTrans" cxnId="{DC396201-526B-4BD1-9FBB-D3CC6E7E1AA4}">
      <dgm:prSet/>
      <dgm:spPr/>
      <dgm:t>
        <a:bodyPr/>
        <a:lstStyle/>
        <a:p>
          <a:endParaRPr lang="en-US"/>
        </a:p>
      </dgm:t>
    </dgm:pt>
    <dgm:pt modelId="{8BC85FE6-C55C-4EAB-924B-99E9C319F669}" type="sibTrans" cxnId="{DC396201-526B-4BD1-9FBB-D3CC6E7E1AA4}">
      <dgm:prSet/>
      <dgm:spPr/>
      <dgm:t>
        <a:bodyPr/>
        <a:lstStyle/>
        <a:p>
          <a:endParaRPr lang="en-US"/>
        </a:p>
      </dgm:t>
    </dgm:pt>
    <dgm:pt modelId="{B3134792-63EB-44D1-92CA-146202259135}">
      <dgm:prSet phldrT="[Text]"/>
      <dgm:spPr/>
      <dgm:t>
        <a:bodyPr anchor="b"/>
        <a:lstStyle/>
        <a:p>
          <a:r>
            <a:rPr lang="en-US" dirty="0" smtClean="0"/>
            <a:t>Duty to be informed.</a:t>
          </a:r>
          <a:endParaRPr lang="en-US" dirty="0"/>
        </a:p>
      </dgm:t>
    </dgm:pt>
    <dgm:pt modelId="{DB9F6C20-0EB2-41BA-B833-11D897230028}" type="parTrans" cxnId="{61D877B8-69BA-4980-96AE-7F999AE7E1BA}">
      <dgm:prSet/>
      <dgm:spPr/>
      <dgm:t>
        <a:bodyPr/>
        <a:lstStyle/>
        <a:p>
          <a:endParaRPr lang="en-US"/>
        </a:p>
      </dgm:t>
    </dgm:pt>
    <dgm:pt modelId="{475311EF-D1C9-4566-9BF6-52A0B69029D9}" type="sibTrans" cxnId="{61D877B8-69BA-4980-96AE-7F999AE7E1BA}">
      <dgm:prSet/>
      <dgm:spPr/>
      <dgm:t>
        <a:bodyPr/>
        <a:lstStyle/>
        <a:p>
          <a:endParaRPr lang="en-US"/>
        </a:p>
      </dgm:t>
    </dgm:pt>
    <dgm:pt modelId="{7A5783DE-6E14-4827-99A2-C22E6F01FBD3}">
      <dgm:prSet phldrT="[Text]"/>
      <dgm:spPr/>
      <dgm:t>
        <a:bodyPr anchor="b"/>
        <a:lstStyle/>
        <a:p>
          <a:r>
            <a:rPr lang="en-US" dirty="0" smtClean="0"/>
            <a:t>Duty to delegate responsibilities outside of expertise.</a:t>
          </a:r>
          <a:endParaRPr lang="en-US" dirty="0"/>
        </a:p>
      </dgm:t>
    </dgm:pt>
    <dgm:pt modelId="{87D8873F-7EA3-4B65-92DB-6DC77D7AC1C4}" type="parTrans" cxnId="{3A06C042-B296-417A-915B-A9AFAF99A6FE}">
      <dgm:prSet/>
      <dgm:spPr/>
      <dgm:t>
        <a:bodyPr/>
        <a:lstStyle/>
        <a:p>
          <a:endParaRPr lang="en-US"/>
        </a:p>
      </dgm:t>
    </dgm:pt>
    <dgm:pt modelId="{D821D3CC-8A5C-43D7-9231-EE9A3BF04C51}" type="sibTrans" cxnId="{3A06C042-B296-417A-915B-A9AFAF99A6FE}">
      <dgm:prSet/>
      <dgm:spPr/>
      <dgm:t>
        <a:bodyPr/>
        <a:lstStyle/>
        <a:p>
          <a:endParaRPr lang="en-US"/>
        </a:p>
      </dgm:t>
    </dgm:pt>
    <dgm:pt modelId="{D7063A9F-9211-4241-BA08-AEBF23F3193A}">
      <dgm:prSet phldrT="[Text]"/>
      <dgm:spPr/>
      <dgm:t>
        <a:bodyPr anchor="b"/>
        <a:lstStyle/>
        <a:p>
          <a:r>
            <a:rPr lang="en-US" dirty="0" smtClean="0"/>
            <a:t>Duty to diversify investments.</a:t>
          </a:r>
          <a:endParaRPr lang="en-US" dirty="0"/>
        </a:p>
      </dgm:t>
    </dgm:pt>
    <dgm:pt modelId="{FA0B2491-EC8A-4123-BAFE-99EA99718738}" type="parTrans" cxnId="{0B20A8B3-DEA3-4346-8353-37CCB9C1A946}">
      <dgm:prSet/>
      <dgm:spPr/>
      <dgm:t>
        <a:bodyPr/>
        <a:lstStyle/>
        <a:p>
          <a:endParaRPr lang="en-US"/>
        </a:p>
      </dgm:t>
    </dgm:pt>
    <dgm:pt modelId="{AB887E35-DC32-41F8-80CE-92691B948F1E}" type="sibTrans" cxnId="{0B20A8B3-DEA3-4346-8353-37CCB9C1A946}">
      <dgm:prSet/>
      <dgm:spPr/>
      <dgm:t>
        <a:bodyPr/>
        <a:lstStyle/>
        <a:p>
          <a:endParaRPr lang="en-US"/>
        </a:p>
      </dgm:t>
    </dgm:pt>
    <dgm:pt modelId="{9D4FFB01-5384-4196-81EC-42044366983A}" type="pres">
      <dgm:prSet presAssocID="{CAF27B9F-4BC4-4B98-8852-197BBD66C02D}" presName="vert0" presStyleCnt="0">
        <dgm:presLayoutVars>
          <dgm:dir/>
          <dgm:animOne val="branch"/>
          <dgm:animLvl val="lvl"/>
        </dgm:presLayoutVars>
      </dgm:prSet>
      <dgm:spPr/>
      <dgm:t>
        <a:bodyPr/>
        <a:lstStyle/>
        <a:p>
          <a:endParaRPr lang="en-US"/>
        </a:p>
      </dgm:t>
    </dgm:pt>
    <dgm:pt modelId="{5B601E26-0DD6-4188-8643-8D669195B1C5}" type="pres">
      <dgm:prSet presAssocID="{E1855857-FFC5-45ED-BFE2-B488DEBB9443}" presName="thickLine" presStyleLbl="alignNode1" presStyleIdx="0" presStyleCnt="3"/>
      <dgm:spPr/>
    </dgm:pt>
    <dgm:pt modelId="{D00FB459-DFED-4178-A80C-5DE8F6C7E9C2}" type="pres">
      <dgm:prSet presAssocID="{E1855857-FFC5-45ED-BFE2-B488DEBB9443}" presName="horz1" presStyleCnt="0"/>
      <dgm:spPr/>
    </dgm:pt>
    <dgm:pt modelId="{A74F9BA8-9D09-402A-B561-C1A34B66F139}" type="pres">
      <dgm:prSet presAssocID="{E1855857-FFC5-45ED-BFE2-B488DEBB9443}" presName="tx1" presStyleLbl="revTx" presStyleIdx="0" presStyleCnt="11"/>
      <dgm:spPr/>
      <dgm:t>
        <a:bodyPr/>
        <a:lstStyle/>
        <a:p>
          <a:endParaRPr lang="en-US"/>
        </a:p>
      </dgm:t>
    </dgm:pt>
    <dgm:pt modelId="{22F8A55B-A58C-45D1-B126-02E086D98064}" type="pres">
      <dgm:prSet presAssocID="{E1855857-FFC5-45ED-BFE2-B488DEBB9443}" presName="vert1" presStyleCnt="0"/>
      <dgm:spPr/>
    </dgm:pt>
    <dgm:pt modelId="{95AEA119-7638-4583-92F3-96B33FC44314}" type="pres">
      <dgm:prSet presAssocID="{02270783-F543-4170-9F72-3631E5746180}" presName="vertSpace2a" presStyleCnt="0"/>
      <dgm:spPr/>
    </dgm:pt>
    <dgm:pt modelId="{9F3D2A1A-CD28-4558-9B96-DB69564FD5FF}" type="pres">
      <dgm:prSet presAssocID="{02270783-F543-4170-9F72-3631E5746180}" presName="horz2" presStyleCnt="0"/>
      <dgm:spPr/>
    </dgm:pt>
    <dgm:pt modelId="{C23BA855-55D7-4C55-9915-EAC176AE6217}" type="pres">
      <dgm:prSet presAssocID="{02270783-F543-4170-9F72-3631E5746180}" presName="horzSpace2" presStyleCnt="0"/>
      <dgm:spPr/>
    </dgm:pt>
    <dgm:pt modelId="{1CF7E962-451F-42CE-B4D6-5CE79AD98549}" type="pres">
      <dgm:prSet presAssocID="{02270783-F543-4170-9F72-3631E5746180}" presName="tx2" presStyleLbl="revTx" presStyleIdx="1" presStyleCnt="11"/>
      <dgm:spPr/>
      <dgm:t>
        <a:bodyPr/>
        <a:lstStyle/>
        <a:p>
          <a:endParaRPr lang="en-US"/>
        </a:p>
      </dgm:t>
    </dgm:pt>
    <dgm:pt modelId="{405E3740-88A7-4DAD-AC9F-0B05EA76CC6E}" type="pres">
      <dgm:prSet presAssocID="{02270783-F543-4170-9F72-3631E5746180}" presName="vert2" presStyleCnt="0"/>
      <dgm:spPr/>
    </dgm:pt>
    <dgm:pt modelId="{8F80A399-5F43-4618-A122-86459077CC69}" type="pres">
      <dgm:prSet presAssocID="{02270783-F543-4170-9F72-3631E5746180}" presName="thinLine2b" presStyleLbl="callout" presStyleIdx="0" presStyleCnt="8"/>
      <dgm:spPr/>
    </dgm:pt>
    <dgm:pt modelId="{285C8B01-09FA-4FAF-B1CA-47BAB8A5D1A9}" type="pres">
      <dgm:prSet presAssocID="{02270783-F543-4170-9F72-3631E5746180}" presName="vertSpace2b" presStyleCnt="0"/>
      <dgm:spPr/>
    </dgm:pt>
    <dgm:pt modelId="{C3CEA49F-0D89-4F8F-A25F-13F387883E07}" type="pres">
      <dgm:prSet presAssocID="{8F7E4BB2-C08F-4DEA-87F9-DACDEEBBBFE0}" presName="horz2" presStyleCnt="0"/>
      <dgm:spPr/>
    </dgm:pt>
    <dgm:pt modelId="{8A896CE4-2DB9-47B4-881B-CCEB0011E4AA}" type="pres">
      <dgm:prSet presAssocID="{8F7E4BB2-C08F-4DEA-87F9-DACDEEBBBFE0}" presName="horzSpace2" presStyleCnt="0"/>
      <dgm:spPr/>
    </dgm:pt>
    <dgm:pt modelId="{03B98978-360E-49FB-AFAA-C09982E7FCD4}" type="pres">
      <dgm:prSet presAssocID="{8F7E4BB2-C08F-4DEA-87F9-DACDEEBBBFE0}" presName="tx2" presStyleLbl="revTx" presStyleIdx="2" presStyleCnt="11"/>
      <dgm:spPr/>
      <dgm:t>
        <a:bodyPr/>
        <a:lstStyle/>
        <a:p>
          <a:endParaRPr lang="en-US"/>
        </a:p>
      </dgm:t>
    </dgm:pt>
    <dgm:pt modelId="{958B12D2-24FA-4029-8062-F61030E01843}" type="pres">
      <dgm:prSet presAssocID="{8F7E4BB2-C08F-4DEA-87F9-DACDEEBBBFE0}" presName="vert2" presStyleCnt="0"/>
      <dgm:spPr/>
    </dgm:pt>
    <dgm:pt modelId="{4962E60C-BCEB-42A7-98C7-E102D83A3C23}" type="pres">
      <dgm:prSet presAssocID="{8F7E4BB2-C08F-4DEA-87F9-DACDEEBBBFE0}" presName="thinLine2b" presStyleLbl="callout" presStyleIdx="1" presStyleCnt="8"/>
      <dgm:spPr/>
    </dgm:pt>
    <dgm:pt modelId="{245EAC38-7CF1-4F08-B89A-529D6E5295DC}" type="pres">
      <dgm:prSet presAssocID="{8F7E4BB2-C08F-4DEA-87F9-DACDEEBBBFE0}" presName="vertSpace2b" presStyleCnt="0"/>
      <dgm:spPr/>
    </dgm:pt>
    <dgm:pt modelId="{E95856B9-B702-4A3F-8CF2-E8DE16098650}" type="pres">
      <dgm:prSet presAssocID="{B2E4D6D8-795F-4A5C-9ECF-54E229A80191}" presName="horz2" presStyleCnt="0"/>
      <dgm:spPr/>
    </dgm:pt>
    <dgm:pt modelId="{74F13FAC-778B-4BB4-8D5F-3F159351DAA0}" type="pres">
      <dgm:prSet presAssocID="{B2E4D6D8-795F-4A5C-9ECF-54E229A80191}" presName="horzSpace2" presStyleCnt="0"/>
      <dgm:spPr/>
    </dgm:pt>
    <dgm:pt modelId="{5ACFE925-2EB6-481F-8406-977B589110E4}" type="pres">
      <dgm:prSet presAssocID="{B2E4D6D8-795F-4A5C-9ECF-54E229A80191}" presName="tx2" presStyleLbl="revTx" presStyleIdx="3" presStyleCnt="11"/>
      <dgm:spPr/>
      <dgm:t>
        <a:bodyPr/>
        <a:lstStyle/>
        <a:p>
          <a:endParaRPr lang="en-US"/>
        </a:p>
      </dgm:t>
    </dgm:pt>
    <dgm:pt modelId="{F2AAA036-83CE-4C38-8751-6FF6B0A63202}" type="pres">
      <dgm:prSet presAssocID="{B2E4D6D8-795F-4A5C-9ECF-54E229A80191}" presName="vert2" presStyleCnt="0"/>
      <dgm:spPr/>
    </dgm:pt>
    <dgm:pt modelId="{5F523AED-C592-4F1B-B35E-3AD4FBBDA1B6}" type="pres">
      <dgm:prSet presAssocID="{B2E4D6D8-795F-4A5C-9ECF-54E229A80191}" presName="thinLine2b" presStyleLbl="callout" presStyleIdx="2" presStyleCnt="8"/>
      <dgm:spPr/>
    </dgm:pt>
    <dgm:pt modelId="{923CBD86-DA7A-4E12-9240-A616E9B3E84E}" type="pres">
      <dgm:prSet presAssocID="{B2E4D6D8-795F-4A5C-9ECF-54E229A80191}" presName="vertSpace2b" presStyleCnt="0"/>
      <dgm:spPr/>
    </dgm:pt>
    <dgm:pt modelId="{B6FA5C77-29EE-461F-88FE-7C8F87AAC013}" type="pres">
      <dgm:prSet presAssocID="{BCE093E1-56B4-4743-B66F-1756863035B1}" presName="horz2" presStyleCnt="0"/>
      <dgm:spPr/>
    </dgm:pt>
    <dgm:pt modelId="{B1872416-7A05-446F-A06A-CFB91CD4D9D4}" type="pres">
      <dgm:prSet presAssocID="{BCE093E1-56B4-4743-B66F-1756863035B1}" presName="horzSpace2" presStyleCnt="0"/>
      <dgm:spPr/>
    </dgm:pt>
    <dgm:pt modelId="{013CCEA9-379E-4BF9-9CE3-AC4952119E8C}" type="pres">
      <dgm:prSet presAssocID="{BCE093E1-56B4-4743-B66F-1756863035B1}" presName="tx2" presStyleLbl="revTx" presStyleIdx="4" presStyleCnt="11"/>
      <dgm:spPr/>
      <dgm:t>
        <a:bodyPr/>
        <a:lstStyle/>
        <a:p>
          <a:endParaRPr lang="en-US"/>
        </a:p>
      </dgm:t>
    </dgm:pt>
    <dgm:pt modelId="{73BB0719-4B2B-4527-9CBA-463FF5FB6E03}" type="pres">
      <dgm:prSet presAssocID="{BCE093E1-56B4-4743-B66F-1756863035B1}" presName="vert2" presStyleCnt="0"/>
      <dgm:spPr/>
    </dgm:pt>
    <dgm:pt modelId="{70CFF36C-48B7-4D65-A475-BB72EB31C849}" type="pres">
      <dgm:prSet presAssocID="{BCE093E1-56B4-4743-B66F-1756863035B1}" presName="thinLine2b" presStyleLbl="callout" presStyleIdx="3" presStyleCnt="8"/>
      <dgm:spPr/>
    </dgm:pt>
    <dgm:pt modelId="{2A9716BD-1A98-4BB8-AC8A-DB5DCBC36EE0}" type="pres">
      <dgm:prSet presAssocID="{BCE093E1-56B4-4743-B66F-1756863035B1}" presName="vertSpace2b" presStyleCnt="0"/>
      <dgm:spPr/>
    </dgm:pt>
    <dgm:pt modelId="{189BB9B9-FCB6-4CF9-BD73-9A862067A4E2}" type="pres">
      <dgm:prSet presAssocID="{36F8A80A-0D58-45B5-ACF1-DE5A6D6D7C04}" presName="thickLine" presStyleLbl="alignNode1" presStyleIdx="1" presStyleCnt="3"/>
      <dgm:spPr/>
    </dgm:pt>
    <dgm:pt modelId="{7068193A-D895-4E83-BAB1-70003D92129B}" type="pres">
      <dgm:prSet presAssocID="{36F8A80A-0D58-45B5-ACF1-DE5A6D6D7C04}" presName="horz1" presStyleCnt="0"/>
      <dgm:spPr/>
    </dgm:pt>
    <dgm:pt modelId="{B9F3F10A-78E2-436D-BFEB-446F1D2E7B8C}" type="pres">
      <dgm:prSet presAssocID="{36F8A80A-0D58-45B5-ACF1-DE5A6D6D7C04}" presName="tx1" presStyleLbl="revTx" presStyleIdx="5" presStyleCnt="11"/>
      <dgm:spPr/>
      <dgm:t>
        <a:bodyPr/>
        <a:lstStyle/>
        <a:p>
          <a:endParaRPr lang="en-US"/>
        </a:p>
      </dgm:t>
    </dgm:pt>
    <dgm:pt modelId="{65507024-DDD0-41E4-97D0-4187296D633A}" type="pres">
      <dgm:prSet presAssocID="{36F8A80A-0D58-45B5-ACF1-DE5A6D6D7C04}" presName="vert1" presStyleCnt="0"/>
      <dgm:spPr/>
    </dgm:pt>
    <dgm:pt modelId="{3DFB22DC-1416-4494-929E-BF19261DA122}" type="pres">
      <dgm:prSet presAssocID="{AEC0EC36-78BF-4B41-A3EC-0B5629BF0276}" presName="vertSpace2a" presStyleCnt="0"/>
      <dgm:spPr/>
    </dgm:pt>
    <dgm:pt modelId="{BDBF18F6-512F-4CDA-BD08-577CE5EF5871}" type="pres">
      <dgm:prSet presAssocID="{AEC0EC36-78BF-4B41-A3EC-0B5629BF0276}" presName="horz2" presStyleCnt="0"/>
      <dgm:spPr/>
    </dgm:pt>
    <dgm:pt modelId="{B04AF3EA-4312-4E6D-80AA-ADBF7ACBBBDF}" type="pres">
      <dgm:prSet presAssocID="{AEC0EC36-78BF-4B41-A3EC-0B5629BF0276}" presName="horzSpace2" presStyleCnt="0"/>
      <dgm:spPr/>
    </dgm:pt>
    <dgm:pt modelId="{355D38FB-6A79-4390-9333-248A1DFF46C4}" type="pres">
      <dgm:prSet presAssocID="{AEC0EC36-78BF-4B41-A3EC-0B5629BF0276}" presName="tx2" presStyleLbl="revTx" presStyleIdx="6" presStyleCnt="11"/>
      <dgm:spPr/>
      <dgm:t>
        <a:bodyPr/>
        <a:lstStyle/>
        <a:p>
          <a:endParaRPr lang="en-US"/>
        </a:p>
      </dgm:t>
    </dgm:pt>
    <dgm:pt modelId="{7CB480DD-923A-4E6B-8CC1-2FB3DB2E8BE6}" type="pres">
      <dgm:prSet presAssocID="{AEC0EC36-78BF-4B41-A3EC-0B5629BF0276}" presName="vert2" presStyleCnt="0"/>
      <dgm:spPr/>
    </dgm:pt>
    <dgm:pt modelId="{4506BBE4-D965-426F-A0EA-1E25D7D61595}" type="pres">
      <dgm:prSet presAssocID="{AEC0EC36-78BF-4B41-A3EC-0B5629BF0276}" presName="thinLine2b" presStyleLbl="callout" presStyleIdx="4" presStyleCnt="8"/>
      <dgm:spPr/>
    </dgm:pt>
    <dgm:pt modelId="{6E0816A7-511B-4089-9CFF-F1A83F06C030}" type="pres">
      <dgm:prSet presAssocID="{AEC0EC36-78BF-4B41-A3EC-0B5629BF0276}" presName="vertSpace2b" presStyleCnt="0"/>
      <dgm:spPr/>
    </dgm:pt>
    <dgm:pt modelId="{D9710838-7902-40B7-9B25-85716A3BD49D}" type="pres">
      <dgm:prSet presAssocID="{B3134792-63EB-44D1-92CA-146202259135}" presName="horz2" presStyleCnt="0"/>
      <dgm:spPr/>
    </dgm:pt>
    <dgm:pt modelId="{6921F8FF-8C6F-4760-9E9D-320BB213D4F8}" type="pres">
      <dgm:prSet presAssocID="{B3134792-63EB-44D1-92CA-146202259135}" presName="horzSpace2" presStyleCnt="0"/>
      <dgm:spPr/>
    </dgm:pt>
    <dgm:pt modelId="{4639D302-5AC9-44D1-885F-1156963BE17B}" type="pres">
      <dgm:prSet presAssocID="{B3134792-63EB-44D1-92CA-146202259135}" presName="tx2" presStyleLbl="revTx" presStyleIdx="7" presStyleCnt="11"/>
      <dgm:spPr/>
      <dgm:t>
        <a:bodyPr/>
        <a:lstStyle/>
        <a:p>
          <a:endParaRPr lang="en-US"/>
        </a:p>
      </dgm:t>
    </dgm:pt>
    <dgm:pt modelId="{3D8612C5-494B-4A25-9815-6C6585788DA7}" type="pres">
      <dgm:prSet presAssocID="{B3134792-63EB-44D1-92CA-146202259135}" presName="vert2" presStyleCnt="0"/>
      <dgm:spPr/>
    </dgm:pt>
    <dgm:pt modelId="{D7470FD3-4833-44D2-B4FF-18F196A7A238}" type="pres">
      <dgm:prSet presAssocID="{B3134792-63EB-44D1-92CA-146202259135}" presName="thinLine2b" presStyleLbl="callout" presStyleIdx="5" presStyleCnt="8"/>
      <dgm:spPr/>
    </dgm:pt>
    <dgm:pt modelId="{2688FC81-AAFF-4923-A469-1C3D1CF96813}" type="pres">
      <dgm:prSet presAssocID="{B3134792-63EB-44D1-92CA-146202259135}" presName="vertSpace2b" presStyleCnt="0"/>
      <dgm:spPr/>
    </dgm:pt>
    <dgm:pt modelId="{FF775CE6-829F-4BAD-9F47-EA5C92888129}" type="pres">
      <dgm:prSet presAssocID="{7A5783DE-6E14-4827-99A2-C22E6F01FBD3}" presName="horz2" presStyleCnt="0"/>
      <dgm:spPr/>
    </dgm:pt>
    <dgm:pt modelId="{726FFDC4-1A55-47D8-AD73-ED01B703EC07}" type="pres">
      <dgm:prSet presAssocID="{7A5783DE-6E14-4827-99A2-C22E6F01FBD3}" presName="horzSpace2" presStyleCnt="0"/>
      <dgm:spPr/>
    </dgm:pt>
    <dgm:pt modelId="{25A740B2-2B74-41BB-A39A-0EF7A19A9B76}" type="pres">
      <dgm:prSet presAssocID="{7A5783DE-6E14-4827-99A2-C22E6F01FBD3}" presName="tx2" presStyleLbl="revTx" presStyleIdx="8" presStyleCnt="11"/>
      <dgm:spPr/>
      <dgm:t>
        <a:bodyPr/>
        <a:lstStyle/>
        <a:p>
          <a:endParaRPr lang="en-US"/>
        </a:p>
      </dgm:t>
    </dgm:pt>
    <dgm:pt modelId="{57484CD7-23E7-4D57-91A5-85B2D3C803E5}" type="pres">
      <dgm:prSet presAssocID="{7A5783DE-6E14-4827-99A2-C22E6F01FBD3}" presName="vert2" presStyleCnt="0"/>
      <dgm:spPr/>
    </dgm:pt>
    <dgm:pt modelId="{5A77D2A1-4E85-4F5E-BF71-7D7ADFAD81E5}" type="pres">
      <dgm:prSet presAssocID="{7A5783DE-6E14-4827-99A2-C22E6F01FBD3}" presName="thinLine2b" presStyleLbl="callout" presStyleIdx="6" presStyleCnt="8"/>
      <dgm:spPr/>
    </dgm:pt>
    <dgm:pt modelId="{75257DF7-A439-413D-A57D-D9A94F86CF6D}" type="pres">
      <dgm:prSet presAssocID="{7A5783DE-6E14-4827-99A2-C22E6F01FBD3}" presName="vertSpace2b" presStyleCnt="0"/>
      <dgm:spPr/>
    </dgm:pt>
    <dgm:pt modelId="{AEE7E685-B4FD-4BD5-B54D-84CCD7E123EB}" type="pres">
      <dgm:prSet presAssocID="{D7063A9F-9211-4241-BA08-AEBF23F3193A}" presName="horz2" presStyleCnt="0"/>
      <dgm:spPr/>
    </dgm:pt>
    <dgm:pt modelId="{F1F4D486-6502-4E05-AA52-FE9EFC3C7CEC}" type="pres">
      <dgm:prSet presAssocID="{D7063A9F-9211-4241-BA08-AEBF23F3193A}" presName="horzSpace2" presStyleCnt="0"/>
      <dgm:spPr/>
    </dgm:pt>
    <dgm:pt modelId="{D3F1E673-8054-4BF1-8DA5-787B4A57E50D}" type="pres">
      <dgm:prSet presAssocID="{D7063A9F-9211-4241-BA08-AEBF23F3193A}" presName="tx2" presStyleLbl="revTx" presStyleIdx="9" presStyleCnt="11"/>
      <dgm:spPr/>
      <dgm:t>
        <a:bodyPr/>
        <a:lstStyle/>
        <a:p>
          <a:endParaRPr lang="en-US"/>
        </a:p>
      </dgm:t>
    </dgm:pt>
    <dgm:pt modelId="{15A441B7-AE39-4FB3-84AD-F653DB2F5D68}" type="pres">
      <dgm:prSet presAssocID="{D7063A9F-9211-4241-BA08-AEBF23F3193A}" presName="vert2" presStyleCnt="0"/>
      <dgm:spPr/>
    </dgm:pt>
    <dgm:pt modelId="{12D25687-1F7A-4ECE-9E5A-FE13AF381F7A}" type="pres">
      <dgm:prSet presAssocID="{D7063A9F-9211-4241-BA08-AEBF23F3193A}" presName="thinLine2b" presStyleLbl="callout" presStyleIdx="7" presStyleCnt="8"/>
      <dgm:spPr/>
    </dgm:pt>
    <dgm:pt modelId="{707CE6B1-4C47-478C-B640-B7AE39B52C79}" type="pres">
      <dgm:prSet presAssocID="{D7063A9F-9211-4241-BA08-AEBF23F3193A}" presName="vertSpace2b" presStyleCnt="0"/>
      <dgm:spPr/>
    </dgm:pt>
    <dgm:pt modelId="{FBDF3B27-FBA2-4A89-B88B-0E7055DE08A7}" type="pres">
      <dgm:prSet presAssocID="{D3F7DD63-131C-4A82-81C4-BD7784E1F149}" presName="thickLine" presStyleLbl="alignNode1" presStyleIdx="2" presStyleCnt="3"/>
      <dgm:spPr/>
    </dgm:pt>
    <dgm:pt modelId="{2A261B97-A895-4F1D-B342-9FAD49FED1C6}" type="pres">
      <dgm:prSet presAssocID="{D3F7DD63-131C-4A82-81C4-BD7784E1F149}" presName="horz1" presStyleCnt="0"/>
      <dgm:spPr/>
    </dgm:pt>
    <dgm:pt modelId="{E2E74F8B-58B4-4636-840A-FD03AA09E294}" type="pres">
      <dgm:prSet presAssocID="{D3F7DD63-131C-4A82-81C4-BD7784E1F149}" presName="tx1" presStyleLbl="revTx" presStyleIdx="10" presStyleCnt="11"/>
      <dgm:spPr/>
      <dgm:t>
        <a:bodyPr/>
        <a:lstStyle/>
        <a:p>
          <a:endParaRPr lang="en-US"/>
        </a:p>
      </dgm:t>
    </dgm:pt>
    <dgm:pt modelId="{52810E7C-C96D-413A-A624-AA0D4A006A48}" type="pres">
      <dgm:prSet presAssocID="{D3F7DD63-131C-4A82-81C4-BD7784E1F149}" presName="vert1" presStyleCnt="0"/>
      <dgm:spPr/>
    </dgm:pt>
  </dgm:ptLst>
  <dgm:cxnLst>
    <dgm:cxn modelId="{DBA7D943-FF75-46C1-AAD5-45BD19EDE889}" type="presOf" srcId="{36F8A80A-0D58-45B5-ACF1-DE5A6D6D7C04}" destId="{B9F3F10A-78E2-436D-BFEB-446F1D2E7B8C}" srcOrd="0" destOrd="0" presId="urn:microsoft.com/office/officeart/2008/layout/LinedList"/>
    <dgm:cxn modelId="{1EA5B530-A9A5-417B-84B1-68EF3DC81A35}" srcId="{CAF27B9F-4BC4-4B98-8852-197BBD66C02D}" destId="{E1855857-FFC5-45ED-BFE2-B488DEBB9443}" srcOrd="0" destOrd="0" parTransId="{B1933314-D7AD-463A-93D4-B6106496E139}" sibTransId="{43A5D437-EC72-4DD3-AD2A-3FF2CBA1D76B}"/>
    <dgm:cxn modelId="{74A7CF6E-BB0E-41CE-9548-8EBD435F2592}" type="presOf" srcId="{BCE093E1-56B4-4743-B66F-1756863035B1}" destId="{013CCEA9-379E-4BF9-9CE3-AC4952119E8C}" srcOrd="0" destOrd="0" presId="urn:microsoft.com/office/officeart/2008/layout/LinedList"/>
    <dgm:cxn modelId="{9ABBA65B-9B50-44C7-8F25-C84DC9C2C459}" type="presOf" srcId="{7A5783DE-6E14-4827-99A2-C22E6F01FBD3}" destId="{25A740B2-2B74-41BB-A39A-0EF7A19A9B76}" srcOrd="0" destOrd="0" presId="urn:microsoft.com/office/officeart/2008/layout/LinedList"/>
    <dgm:cxn modelId="{0E1E7E9B-F4A6-42D0-A503-D2637D09DA55}" type="presOf" srcId="{02270783-F543-4170-9F72-3631E5746180}" destId="{1CF7E962-451F-42CE-B4D6-5CE79AD98549}" srcOrd="0" destOrd="0" presId="urn:microsoft.com/office/officeart/2008/layout/LinedList"/>
    <dgm:cxn modelId="{08ADC4D1-6495-4D53-8456-A3DEB83098CE}" type="presOf" srcId="{B3134792-63EB-44D1-92CA-146202259135}" destId="{4639D302-5AC9-44D1-885F-1156963BE17B}" srcOrd="0" destOrd="0" presId="urn:microsoft.com/office/officeart/2008/layout/LinedList"/>
    <dgm:cxn modelId="{61D877B8-69BA-4980-96AE-7F999AE7E1BA}" srcId="{36F8A80A-0D58-45B5-ACF1-DE5A6D6D7C04}" destId="{B3134792-63EB-44D1-92CA-146202259135}" srcOrd="1" destOrd="0" parTransId="{DB9F6C20-0EB2-41BA-B833-11D897230028}" sibTransId="{475311EF-D1C9-4566-9BF6-52A0B69029D9}"/>
    <dgm:cxn modelId="{3B65F8AD-BA03-4F67-A030-37FA54D769A2}" type="presOf" srcId="{E1855857-FFC5-45ED-BFE2-B488DEBB9443}" destId="{A74F9BA8-9D09-402A-B561-C1A34B66F139}" srcOrd="0" destOrd="0" presId="urn:microsoft.com/office/officeart/2008/layout/LinedList"/>
    <dgm:cxn modelId="{52632C17-E0F4-44AA-BF30-C0DAF6A53B00}" srcId="{E1855857-FFC5-45ED-BFE2-B488DEBB9443}" destId="{8F7E4BB2-C08F-4DEA-87F9-DACDEEBBBFE0}" srcOrd="1" destOrd="0" parTransId="{3DCE29D3-93D4-4DA4-BA07-13168703C4D8}" sibTransId="{78439290-CD24-4230-9262-08151E68F584}"/>
    <dgm:cxn modelId="{E2D235A6-3BFA-457D-92CD-AAFEA38539C4}" srcId="{E1855857-FFC5-45ED-BFE2-B488DEBB9443}" destId="{02270783-F543-4170-9F72-3631E5746180}" srcOrd="0" destOrd="0" parTransId="{F6F44752-4F00-413D-A1DB-1ED9823E4C30}" sibTransId="{E2576022-B98F-480F-9F0A-B1C2AB4B3955}"/>
    <dgm:cxn modelId="{A1BF35A8-5097-468D-8D25-05E647E6C077}" type="presOf" srcId="{B2E4D6D8-795F-4A5C-9ECF-54E229A80191}" destId="{5ACFE925-2EB6-481F-8406-977B589110E4}" srcOrd="0" destOrd="0" presId="urn:microsoft.com/office/officeart/2008/layout/LinedList"/>
    <dgm:cxn modelId="{BB471779-0AA3-4973-87B9-392A21C47320}" type="presOf" srcId="{AEC0EC36-78BF-4B41-A3EC-0B5629BF0276}" destId="{355D38FB-6A79-4390-9333-248A1DFF46C4}" srcOrd="0" destOrd="0" presId="urn:microsoft.com/office/officeart/2008/layout/LinedList"/>
    <dgm:cxn modelId="{DC396201-526B-4BD1-9FBB-D3CC6E7E1AA4}" srcId="{36F8A80A-0D58-45B5-ACF1-DE5A6D6D7C04}" destId="{AEC0EC36-78BF-4B41-A3EC-0B5629BF0276}" srcOrd="0" destOrd="0" parTransId="{738B4438-BA62-4DDC-9A61-715C19E114BB}" sibTransId="{8BC85FE6-C55C-4EAB-924B-99E9C319F669}"/>
    <dgm:cxn modelId="{0B20A8B3-DEA3-4346-8353-37CCB9C1A946}" srcId="{36F8A80A-0D58-45B5-ACF1-DE5A6D6D7C04}" destId="{D7063A9F-9211-4241-BA08-AEBF23F3193A}" srcOrd="3" destOrd="0" parTransId="{FA0B2491-EC8A-4123-BAFE-99EA99718738}" sibTransId="{AB887E35-DC32-41F8-80CE-92691B948F1E}"/>
    <dgm:cxn modelId="{98B9F6BB-96B1-4AC2-8B78-57C7B907D690}" srcId="{CAF27B9F-4BC4-4B98-8852-197BBD66C02D}" destId="{D3F7DD63-131C-4A82-81C4-BD7784E1F149}" srcOrd="2" destOrd="0" parTransId="{4C655A28-65F8-4ACB-972B-B5C767EFFC1A}" sibTransId="{E538491D-3949-4F50-8AE0-E2F85A5D6FCD}"/>
    <dgm:cxn modelId="{085CD57A-03DA-4E94-991A-3898A386E347}" type="presOf" srcId="{8F7E4BB2-C08F-4DEA-87F9-DACDEEBBBFE0}" destId="{03B98978-360E-49FB-AFAA-C09982E7FCD4}" srcOrd="0" destOrd="0" presId="urn:microsoft.com/office/officeart/2008/layout/LinedList"/>
    <dgm:cxn modelId="{3A06C042-B296-417A-915B-A9AFAF99A6FE}" srcId="{36F8A80A-0D58-45B5-ACF1-DE5A6D6D7C04}" destId="{7A5783DE-6E14-4827-99A2-C22E6F01FBD3}" srcOrd="2" destOrd="0" parTransId="{87D8873F-7EA3-4B65-92DB-6DC77D7AC1C4}" sibTransId="{D821D3CC-8A5C-43D7-9231-EE9A3BF04C51}"/>
    <dgm:cxn modelId="{FFC4B2BF-251D-456C-B3CC-0B7EA8D261B2}" type="presOf" srcId="{D3F7DD63-131C-4A82-81C4-BD7784E1F149}" destId="{E2E74F8B-58B4-4636-840A-FD03AA09E294}" srcOrd="0" destOrd="0" presId="urn:microsoft.com/office/officeart/2008/layout/LinedList"/>
    <dgm:cxn modelId="{CB4B7994-0D2F-4382-8BD7-4E404FA30396}" srcId="{E1855857-FFC5-45ED-BFE2-B488DEBB9443}" destId="{BCE093E1-56B4-4743-B66F-1756863035B1}" srcOrd="3" destOrd="0" parTransId="{D1E4FC3C-E2BC-4213-BAD3-2E8FFCD9F237}" sibTransId="{3D25A1B4-D4CA-4D44-A754-056453A63581}"/>
    <dgm:cxn modelId="{94D9C14F-C850-45AC-9505-7CE867E734A6}" type="presOf" srcId="{D7063A9F-9211-4241-BA08-AEBF23F3193A}" destId="{D3F1E673-8054-4BF1-8DA5-787B4A57E50D}" srcOrd="0" destOrd="0" presId="urn:microsoft.com/office/officeart/2008/layout/LinedList"/>
    <dgm:cxn modelId="{AE45EC77-7652-4AC7-A3B4-B611083669E0}" srcId="{E1855857-FFC5-45ED-BFE2-B488DEBB9443}" destId="{B2E4D6D8-795F-4A5C-9ECF-54E229A80191}" srcOrd="2" destOrd="0" parTransId="{484FAE43-EE93-495F-9091-FAA95AC221D1}" sibTransId="{253A090A-E0EE-4BEE-98D4-777647F8E797}"/>
    <dgm:cxn modelId="{865C68F2-74C7-42BC-953F-F3A24CBB4399}" srcId="{CAF27B9F-4BC4-4B98-8852-197BBD66C02D}" destId="{36F8A80A-0D58-45B5-ACF1-DE5A6D6D7C04}" srcOrd="1" destOrd="0" parTransId="{1D270C2E-5FF1-419D-B468-1FE4BD698D11}" sibTransId="{43C185FF-F22B-4DFE-879E-7F42F977AC41}"/>
    <dgm:cxn modelId="{E2CA22A1-951F-405E-989E-6CEC136A838C}" type="presOf" srcId="{CAF27B9F-4BC4-4B98-8852-197BBD66C02D}" destId="{9D4FFB01-5384-4196-81EC-42044366983A}" srcOrd="0" destOrd="0" presId="urn:microsoft.com/office/officeart/2008/layout/LinedList"/>
    <dgm:cxn modelId="{375B124E-0066-4F62-A9A8-DEA6605C6476}" type="presParOf" srcId="{9D4FFB01-5384-4196-81EC-42044366983A}" destId="{5B601E26-0DD6-4188-8643-8D669195B1C5}" srcOrd="0" destOrd="0" presId="urn:microsoft.com/office/officeart/2008/layout/LinedList"/>
    <dgm:cxn modelId="{9284766B-391C-4FA4-85C3-533C763A8F5C}" type="presParOf" srcId="{9D4FFB01-5384-4196-81EC-42044366983A}" destId="{D00FB459-DFED-4178-A80C-5DE8F6C7E9C2}" srcOrd="1" destOrd="0" presId="urn:microsoft.com/office/officeart/2008/layout/LinedList"/>
    <dgm:cxn modelId="{F3C13B6C-B363-4266-A935-0AC65548DEAD}" type="presParOf" srcId="{D00FB459-DFED-4178-A80C-5DE8F6C7E9C2}" destId="{A74F9BA8-9D09-402A-B561-C1A34B66F139}" srcOrd="0" destOrd="0" presId="urn:microsoft.com/office/officeart/2008/layout/LinedList"/>
    <dgm:cxn modelId="{3A681480-3102-46A6-9615-3AB802EECFCB}" type="presParOf" srcId="{D00FB459-DFED-4178-A80C-5DE8F6C7E9C2}" destId="{22F8A55B-A58C-45D1-B126-02E086D98064}" srcOrd="1" destOrd="0" presId="urn:microsoft.com/office/officeart/2008/layout/LinedList"/>
    <dgm:cxn modelId="{AC1035BF-8102-43B7-BDFC-2F9F2CE42EB4}" type="presParOf" srcId="{22F8A55B-A58C-45D1-B126-02E086D98064}" destId="{95AEA119-7638-4583-92F3-96B33FC44314}" srcOrd="0" destOrd="0" presId="urn:microsoft.com/office/officeart/2008/layout/LinedList"/>
    <dgm:cxn modelId="{5644903B-86C8-4654-B054-051454A749E3}" type="presParOf" srcId="{22F8A55B-A58C-45D1-B126-02E086D98064}" destId="{9F3D2A1A-CD28-4558-9B96-DB69564FD5FF}" srcOrd="1" destOrd="0" presId="urn:microsoft.com/office/officeart/2008/layout/LinedList"/>
    <dgm:cxn modelId="{E7DAFDED-194E-46E5-8947-AFFF5E28B26D}" type="presParOf" srcId="{9F3D2A1A-CD28-4558-9B96-DB69564FD5FF}" destId="{C23BA855-55D7-4C55-9915-EAC176AE6217}" srcOrd="0" destOrd="0" presId="urn:microsoft.com/office/officeart/2008/layout/LinedList"/>
    <dgm:cxn modelId="{DD263F47-1B7D-4125-93DC-B37080DC7C55}" type="presParOf" srcId="{9F3D2A1A-CD28-4558-9B96-DB69564FD5FF}" destId="{1CF7E962-451F-42CE-B4D6-5CE79AD98549}" srcOrd="1" destOrd="0" presId="urn:microsoft.com/office/officeart/2008/layout/LinedList"/>
    <dgm:cxn modelId="{2A7EBF6D-EC85-40B0-8DD6-B43518ADC0B6}" type="presParOf" srcId="{9F3D2A1A-CD28-4558-9B96-DB69564FD5FF}" destId="{405E3740-88A7-4DAD-AC9F-0B05EA76CC6E}" srcOrd="2" destOrd="0" presId="urn:microsoft.com/office/officeart/2008/layout/LinedList"/>
    <dgm:cxn modelId="{1A99AE98-FBB1-4DFD-A3DD-4A5C540C7BED}" type="presParOf" srcId="{22F8A55B-A58C-45D1-B126-02E086D98064}" destId="{8F80A399-5F43-4618-A122-86459077CC69}" srcOrd="2" destOrd="0" presId="urn:microsoft.com/office/officeart/2008/layout/LinedList"/>
    <dgm:cxn modelId="{A070AE85-B254-444E-B954-1C11C4A25286}" type="presParOf" srcId="{22F8A55B-A58C-45D1-B126-02E086D98064}" destId="{285C8B01-09FA-4FAF-B1CA-47BAB8A5D1A9}" srcOrd="3" destOrd="0" presId="urn:microsoft.com/office/officeart/2008/layout/LinedList"/>
    <dgm:cxn modelId="{C4798ED7-B37A-488B-BD99-1E5E64ADA1A7}" type="presParOf" srcId="{22F8A55B-A58C-45D1-B126-02E086D98064}" destId="{C3CEA49F-0D89-4F8F-A25F-13F387883E07}" srcOrd="4" destOrd="0" presId="urn:microsoft.com/office/officeart/2008/layout/LinedList"/>
    <dgm:cxn modelId="{CF453B67-E554-4CFC-9620-C11F62B3437F}" type="presParOf" srcId="{C3CEA49F-0D89-4F8F-A25F-13F387883E07}" destId="{8A896CE4-2DB9-47B4-881B-CCEB0011E4AA}" srcOrd="0" destOrd="0" presId="urn:microsoft.com/office/officeart/2008/layout/LinedList"/>
    <dgm:cxn modelId="{369B3111-366A-442C-8DFC-527AF806E23F}" type="presParOf" srcId="{C3CEA49F-0D89-4F8F-A25F-13F387883E07}" destId="{03B98978-360E-49FB-AFAA-C09982E7FCD4}" srcOrd="1" destOrd="0" presId="urn:microsoft.com/office/officeart/2008/layout/LinedList"/>
    <dgm:cxn modelId="{E0CBBA34-31A3-4A6C-BCA3-A2737EC86014}" type="presParOf" srcId="{C3CEA49F-0D89-4F8F-A25F-13F387883E07}" destId="{958B12D2-24FA-4029-8062-F61030E01843}" srcOrd="2" destOrd="0" presId="urn:microsoft.com/office/officeart/2008/layout/LinedList"/>
    <dgm:cxn modelId="{2409DF3C-8372-44F9-B198-7F9DCF589235}" type="presParOf" srcId="{22F8A55B-A58C-45D1-B126-02E086D98064}" destId="{4962E60C-BCEB-42A7-98C7-E102D83A3C23}" srcOrd="5" destOrd="0" presId="urn:microsoft.com/office/officeart/2008/layout/LinedList"/>
    <dgm:cxn modelId="{1AAB54C3-E66E-4FF2-B5AC-580D2AEA167A}" type="presParOf" srcId="{22F8A55B-A58C-45D1-B126-02E086D98064}" destId="{245EAC38-7CF1-4F08-B89A-529D6E5295DC}" srcOrd="6" destOrd="0" presId="urn:microsoft.com/office/officeart/2008/layout/LinedList"/>
    <dgm:cxn modelId="{A656AE58-E79C-49CF-9DE3-0A476FFE5CAD}" type="presParOf" srcId="{22F8A55B-A58C-45D1-B126-02E086D98064}" destId="{E95856B9-B702-4A3F-8CF2-E8DE16098650}" srcOrd="7" destOrd="0" presId="urn:microsoft.com/office/officeart/2008/layout/LinedList"/>
    <dgm:cxn modelId="{25DC640B-F3FE-4BEA-9C2E-9E470FDD3A3E}" type="presParOf" srcId="{E95856B9-B702-4A3F-8CF2-E8DE16098650}" destId="{74F13FAC-778B-4BB4-8D5F-3F159351DAA0}" srcOrd="0" destOrd="0" presId="urn:microsoft.com/office/officeart/2008/layout/LinedList"/>
    <dgm:cxn modelId="{041DCAB0-C58B-457E-BE6D-1DA0D2E065AE}" type="presParOf" srcId="{E95856B9-B702-4A3F-8CF2-E8DE16098650}" destId="{5ACFE925-2EB6-481F-8406-977B589110E4}" srcOrd="1" destOrd="0" presId="urn:microsoft.com/office/officeart/2008/layout/LinedList"/>
    <dgm:cxn modelId="{137E0B99-C7D8-4185-953F-BA73F6B6A579}" type="presParOf" srcId="{E95856B9-B702-4A3F-8CF2-E8DE16098650}" destId="{F2AAA036-83CE-4C38-8751-6FF6B0A63202}" srcOrd="2" destOrd="0" presId="urn:microsoft.com/office/officeart/2008/layout/LinedList"/>
    <dgm:cxn modelId="{425C42B7-806D-4F4B-945E-BF988DA1DBBB}" type="presParOf" srcId="{22F8A55B-A58C-45D1-B126-02E086D98064}" destId="{5F523AED-C592-4F1B-B35E-3AD4FBBDA1B6}" srcOrd="8" destOrd="0" presId="urn:microsoft.com/office/officeart/2008/layout/LinedList"/>
    <dgm:cxn modelId="{B9079D26-1D2A-4626-8970-3E6007CAD8B2}" type="presParOf" srcId="{22F8A55B-A58C-45D1-B126-02E086D98064}" destId="{923CBD86-DA7A-4E12-9240-A616E9B3E84E}" srcOrd="9" destOrd="0" presId="urn:microsoft.com/office/officeart/2008/layout/LinedList"/>
    <dgm:cxn modelId="{CA43606D-C5CA-4FB4-8D42-D44BF5AB547A}" type="presParOf" srcId="{22F8A55B-A58C-45D1-B126-02E086D98064}" destId="{B6FA5C77-29EE-461F-88FE-7C8F87AAC013}" srcOrd="10" destOrd="0" presId="urn:microsoft.com/office/officeart/2008/layout/LinedList"/>
    <dgm:cxn modelId="{002C622E-45B6-41EF-A688-F539097D85E2}" type="presParOf" srcId="{B6FA5C77-29EE-461F-88FE-7C8F87AAC013}" destId="{B1872416-7A05-446F-A06A-CFB91CD4D9D4}" srcOrd="0" destOrd="0" presId="urn:microsoft.com/office/officeart/2008/layout/LinedList"/>
    <dgm:cxn modelId="{C56397E6-35D3-4F3F-8B6A-2D7883723E90}" type="presParOf" srcId="{B6FA5C77-29EE-461F-88FE-7C8F87AAC013}" destId="{013CCEA9-379E-4BF9-9CE3-AC4952119E8C}" srcOrd="1" destOrd="0" presId="urn:microsoft.com/office/officeart/2008/layout/LinedList"/>
    <dgm:cxn modelId="{24C7E9F7-5002-4D64-BBF8-CA8B22C7625D}" type="presParOf" srcId="{B6FA5C77-29EE-461F-88FE-7C8F87AAC013}" destId="{73BB0719-4B2B-4527-9CBA-463FF5FB6E03}" srcOrd="2" destOrd="0" presId="urn:microsoft.com/office/officeart/2008/layout/LinedList"/>
    <dgm:cxn modelId="{63C7D48B-3005-43CE-AD72-172133E6E60D}" type="presParOf" srcId="{22F8A55B-A58C-45D1-B126-02E086D98064}" destId="{70CFF36C-48B7-4D65-A475-BB72EB31C849}" srcOrd="11" destOrd="0" presId="urn:microsoft.com/office/officeart/2008/layout/LinedList"/>
    <dgm:cxn modelId="{891FEBA1-B3EE-4093-BE9D-EAFE89DFB959}" type="presParOf" srcId="{22F8A55B-A58C-45D1-B126-02E086D98064}" destId="{2A9716BD-1A98-4BB8-AC8A-DB5DCBC36EE0}" srcOrd="12" destOrd="0" presId="urn:microsoft.com/office/officeart/2008/layout/LinedList"/>
    <dgm:cxn modelId="{C26C7B3A-6989-484E-BC1C-22330039343C}" type="presParOf" srcId="{9D4FFB01-5384-4196-81EC-42044366983A}" destId="{189BB9B9-FCB6-4CF9-BD73-9A862067A4E2}" srcOrd="2" destOrd="0" presId="urn:microsoft.com/office/officeart/2008/layout/LinedList"/>
    <dgm:cxn modelId="{3AD3A2D3-8B16-4EF6-9477-535E504D13C2}" type="presParOf" srcId="{9D4FFB01-5384-4196-81EC-42044366983A}" destId="{7068193A-D895-4E83-BAB1-70003D92129B}" srcOrd="3" destOrd="0" presId="urn:microsoft.com/office/officeart/2008/layout/LinedList"/>
    <dgm:cxn modelId="{B6FFE600-C04F-4D13-9971-CC68370024F0}" type="presParOf" srcId="{7068193A-D895-4E83-BAB1-70003D92129B}" destId="{B9F3F10A-78E2-436D-BFEB-446F1D2E7B8C}" srcOrd="0" destOrd="0" presId="urn:microsoft.com/office/officeart/2008/layout/LinedList"/>
    <dgm:cxn modelId="{C42FF37C-AA90-43FD-A9D3-60B3DCA67950}" type="presParOf" srcId="{7068193A-D895-4E83-BAB1-70003D92129B}" destId="{65507024-DDD0-41E4-97D0-4187296D633A}" srcOrd="1" destOrd="0" presId="urn:microsoft.com/office/officeart/2008/layout/LinedList"/>
    <dgm:cxn modelId="{60615FC2-87A1-46AF-8C82-1036C3F4173C}" type="presParOf" srcId="{65507024-DDD0-41E4-97D0-4187296D633A}" destId="{3DFB22DC-1416-4494-929E-BF19261DA122}" srcOrd="0" destOrd="0" presId="urn:microsoft.com/office/officeart/2008/layout/LinedList"/>
    <dgm:cxn modelId="{8B131C57-D40E-4C57-85F6-F6443E66DD3D}" type="presParOf" srcId="{65507024-DDD0-41E4-97D0-4187296D633A}" destId="{BDBF18F6-512F-4CDA-BD08-577CE5EF5871}" srcOrd="1" destOrd="0" presId="urn:microsoft.com/office/officeart/2008/layout/LinedList"/>
    <dgm:cxn modelId="{04F93D39-9542-424F-8AF1-AAF8B7296686}" type="presParOf" srcId="{BDBF18F6-512F-4CDA-BD08-577CE5EF5871}" destId="{B04AF3EA-4312-4E6D-80AA-ADBF7ACBBBDF}" srcOrd="0" destOrd="0" presId="urn:microsoft.com/office/officeart/2008/layout/LinedList"/>
    <dgm:cxn modelId="{B1C055EA-52C7-40EF-87C5-8AA4122AC7AF}" type="presParOf" srcId="{BDBF18F6-512F-4CDA-BD08-577CE5EF5871}" destId="{355D38FB-6A79-4390-9333-248A1DFF46C4}" srcOrd="1" destOrd="0" presId="urn:microsoft.com/office/officeart/2008/layout/LinedList"/>
    <dgm:cxn modelId="{E3745A76-1051-4C30-9946-049CE60FCDBA}" type="presParOf" srcId="{BDBF18F6-512F-4CDA-BD08-577CE5EF5871}" destId="{7CB480DD-923A-4E6B-8CC1-2FB3DB2E8BE6}" srcOrd="2" destOrd="0" presId="urn:microsoft.com/office/officeart/2008/layout/LinedList"/>
    <dgm:cxn modelId="{92B730E5-1C91-4670-A778-9B625D744E8B}" type="presParOf" srcId="{65507024-DDD0-41E4-97D0-4187296D633A}" destId="{4506BBE4-D965-426F-A0EA-1E25D7D61595}" srcOrd="2" destOrd="0" presId="urn:microsoft.com/office/officeart/2008/layout/LinedList"/>
    <dgm:cxn modelId="{75ABEA00-3D14-4FFC-9988-12371382742B}" type="presParOf" srcId="{65507024-DDD0-41E4-97D0-4187296D633A}" destId="{6E0816A7-511B-4089-9CFF-F1A83F06C030}" srcOrd="3" destOrd="0" presId="urn:microsoft.com/office/officeart/2008/layout/LinedList"/>
    <dgm:cxn modelId="{75A59263-F3C2-4EF9-AA33-5523590B3569}" type="presParOf" srcId="{65507024-DDD0-41E4-97D0-4187296D633A}" destId="{D9710838-7902-40B7-9B25-85716A3BD49D}" srcOrd="4" destOrd="0" presId="urn:microsoft.com/office/officeart/2008/layout/LinedList"/>
    <dgm:cxn modelId="{1A6BCA28-0128-45FA-A094-39422124A8D9}" type="presParOf" srcId="{D9710838-7902-40B7-9B25-85716A3BD49D}" destId="{6921F8FF-8C6F-4760-9E9D-320BB213D4F8}" srcOrd="0" destOrd="0" presId="urn:microsoft.com/office/officeart/2008/layout/LinedList"/>
    <dgm:cxn modelId="{11CC40ED-E7F5-4D59-90BF-3BCCF7875023}" type="presParOf" srcId="{D9710838-7902-40B7-9B25-85716A3BD49D}" destId="{4639D302-5AC9-44D1-885F-1156963BE17B}" srcOrd="1" destOrd="0" presId="urn:microsoft.com/office/officeart/2008/layout/LinedList"/>
    <dgm:cxn modelId="{D67049C3-CDA9-4960-B231-A3569C631522}" type="presParOf" srcId="{D9710838-7902-40B7-9B25-85716A3BD49D}" destId="{3D8612C5-494B-4A25-9815-6C6585788DA7}" srcOrd="2" destOrd="0" presId="urn:microsoft.com/office/officeart/2008/layout/LinedList"/>
    <dgm:cxn modelId="{047F70EF-A8D0-416A-8A9A-43E3BBB11C9D}" type="presParOf" srcId="{65507024-DDD0-41E4-97D0-4187296D633A}" destId="{D7470FD3-4833-44D2-B4FF-18F196A7A238}" srcOrd="5" destOrd="0" presId="urn:microsoft.com/office/officeart/2008/layout/LinedList"/>
    <dgm:cxn modelId="{25E8011A-4DE3-4F9B-9955-B315A7524BC5}" type="presParOf" srcId="{65507024-DDD0-41E4-97D0-4187296D633A}" destId="{2688FC81-AAFF-4923-A469-1C3D1CF96813}" srcOrd="6" destOrd="0" presId="urn:microsoft.com/office/officeart/2008/layout/LinedList"/>
    <dgm:cxn modelId="{29F43A1E-4785-4B15-BF2E-A110CD0A3340}" type="presParOf" srcId="{65507024-DDD0-41E4-97D0-4187296D633A}" destId="{FF775CE6-829F-4BAD-9F47-EA5C92888129}" srcOrd="7" destOrd="0" presId="urn:microsoft.com/office/officeart/2008/layout/LinedList"/>
    <dgm:cxn modelId="{A52CE9B2-268C-4F4B-9712-9C479B4AEE26}" type="presParOf" srcId="{FF775CE6-829F-4BAD-9F47-EA5C92888129}" destId="{726FFDC4-1A55-47D8-AD73-ED01B703EC07}" srcOrd="0" destOrd="0" presId="urn:microsoft.com/office/officeart/2008/layout/LinedList"/>
    <dgm:cxn modelId="{7FB31BBA-F6B3-4576-8AE0-0096DDDD7DF3}" type="presParOf" srcId="{FF775CE6-829F-4BAD-9F47-EA5C92888129}" destId="{25A740B2-2B74-41BB-A39A-0EF7A19A9B76}" srcOrd="1" destOrd="0" presId="urn:microsoft.com/office/officeart/2008/layout/LinedList"/>
    <dgm:cxn modelId="{2410AC04-F211-4A69-A155-BCC40F9E9855}" type="presParOf" srcId="{FF775CE6-829F-4BAD-9F47-EA5C92888129}" destId="{57484CD7-23E7-4D57-91A5-85B2D3C803E5}" srcOrd="2" destOrd="0" presId="urn:microsoft.com/office/officeart/2008/layout/LinedList"/>
    <dgm:cxn modelId="{13C158D6-453B-4112-90C9-DFFEDBFFA288}" type="presParOf" srcId="{65507024-DDD0-41E4-97D0-4187296D633A}" destId="{5A77D2A1-4E85-4F5E-BF71-7D7ADFAD81E5}" srcOrd="8" destOrd="0" presId="urn:microsoft.com/office/officeart/2008/layout/LinedList"/>
    <dgm:cxn modelId="{DE193F24-517E-4D7F-984A-6E46CA45B17E}" type="presParOf" srcId="{65507024-DDD0-41E4-97D0-4187296D633A}" destId="{75257DF7-A439-413D-A57D-D9A94F86CF6D}" srcOrd="9" destOrd="0" presId="urn:microsoft.com/office/officeart/2008/layout/LinedList"/>
    <dgm:cxn modelId="{772DE4D2-41F3-4368-ABE7-70E634A63F53}" type="presParOf" srcId="{65507024-DDD0-41E4-97D0-4187296D633A}" destId="{AEE7E685-B4FD-4BD5-B54D-84CCD7E123EB}" srcOrd="10" destOrd="0" presId="urn:microsoft.com/office/officeart/2008/layout/LinedList"/>
    <dgm:cxn modelId="{421488CF-6CC3-4B5E-9A19-4F9B91815557}" type="presParOf" srcId="{AEE7E685-B4FD-4BD5-B54D-84CCD7E123EB}" destId="{F1F4D486-6502-4E05-AA52-FE9EFC3C7CEC}" srcOrd="0" destOrd="0" presId="urn:microsoft.com/office/officeart/2008/layout/LinedList"/>
    <dgm:cxn modelId="{AC3EBF6D-4C1A-4398-B19D-8CA021E883BE}" type="presParOf" srcId="{AEE7E685-B4FD-4BD5-B54D-84CCD7E123EB}" destId="{D3F1E673-8054-4BF1-8DA5-787B4A57E50D}" srcOrd="1" destOrd="0" presId="urn:microsoft.com/office/officeart/2008/layout/LinedList"/>
    <dgm:cxn modelId="{0DF65EB9-9065-4B32-9889-6BDDCF2A6B1D}" type="presParOf" srcId="{AEE7E685-B4FD-4BD5-B54D-84CCD7E123EB}" destId="{15A441B7-AE39-4FB3-84AD-F653DB2F5D68}" srcOrd="2" destOrd="0" presId="urn:microsoft.com/office/officeart/2008/layout/LinedList"/>
    <dgm:cxn modelId="{47D2D2F3-39E8-408A-835B-EAFB5BF7467A}" type="presParOf" srcId="{65507024-DDD0-41E4-97D0-4187296D633A}" destId="{12D25687-1F7A-4ECE-9E5A-FE13AF381F7A}" srcOrd="11" destOrd="0" presId="urn:microsoft.com/office/officeart/2008/layout/LinedList"/>
    <dgm:cxn modelId="{014E7016-5C89-4F56-A8E8-C1697EE3F745}" type="presParOf" srcId="{65507024-DDD0-41E4-97D0-4187296D633A}" destId="{707CE6B1-4C47-478C-B640-B7AE39B52C79}" srcOrd="12" destOrd="0" presId="urn:microsoft.com/office/officeart/2008/layout/LinedList"/>
    <dgm:cxn modelId="{7AC95BA3-BABF-4314-9370-953BB4E5B736}" type="presParOf" srcId="{9D4FFB01-5384-4196-81EC-42044366983A}" destId="{FBDF3B27-FBA2-4A89-B88B-0E7055DE08A7}" srcOrd="4" destOrd="0" presId="urn:microsoft.com/office/officeart/2008/layout/LinedList"/>
    <dgm:cxn modelId="{BFE52D41-7CF4-46FC-AB3A-EB5E400EB686}" type="presParOf" srcId="{9D4FFB01-5384-4196-81EC-42044366983A}" destId="{2A261B97-A895-4F1D-B342-9FAD49FED1C6}" srcOrd="5" destOrd="0" presId="urn:microsoft.com/office/officeart/2008/layout/LinedList"/>
    <dgm:cxn modelId="{F139A6D5-6C5A-4B34-9D06-E0166C0CBE27}" type="presParOf" srcId="{2A261B97-A895-4F1D-B342-9FAD49FED1C6}" destId="{E2E74F8B-58B4-4636-840A-FD03AA09E294}" srcOrd="0" destOrd="0" presId="urn:microsoft.com/office/officeart/2008/layout/LinedList"/>
    <dgm:cxn modelId="{49759A7F-3968-4A61-ABB3-BE730570A045}" type="presParOf" srcId="{2A261B97-A895-4F1D-B342-9FAD49FED1C6}" destId="{52810E7C-C96D-413A-A624-AA0D4A006A4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sp="http://schemas.microsoft.com/office/drawing/2008/diagram" xmlns:dgm="http://schemas.openxmlformats.org/drawingml/2006/diagram" xmlns:a="http://schemas.openxmlformats.org/drawingml/2006/main">
  <dgm:ptLst>
    <dgm:pt modelId="{A42984C3-201C-4FF7-9B91-505F5F059DC5}"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6A1C7F6A-B9BF-4E2E-90D0-01F0066A0876}">
      <dgm:prSet phldrT="[Text]" custT="1"/>
      <dgm:spPr/>
      <dgm:t>
        <a:bodyPr anchor="t"/>
        <a:lstStyle/>
        <a:p>
          <a:r>
            <a:rPr lang="en-US" sz="2800" b="1" dirty="0" smtClean="0"/>
            <a:t>A fiduciary </a:t>
          </a:r>
          <a:r>
            <a:rPr lang="en-US" sz="2800" b="1" i="0" dirty="0" smtClean="0">
              <a:solidFill>
                <a:schemeClr val="tx1"/>
              </a:solidFill>
            </a:rPr>
            <a:t>may not:</a:t>
          </a:r>
          <a:endParaRPr lang="en-US" sz="2800" b="1" i="0" dirty="0">
            <a:solidFill>
              <a:schemeClr val="tx1"/>
            </a:solidFill>
          </a:endParaRPr>
        </a:p>
      </dgm:t>
    </dgm:pt>
    <dgm:pt modelId="{F89EAEB4-22F7-48E6-8537-1EA8FD944C80}" type="parTrans" cxnId="{09E3EE9E-CF9F-47E9-9713-36025B2A4D0B}">
      <dgm:prSet/>
      <dgm:spPr/>
      <dgm:t>
        <a:bodyPr/>
        <a:lstStyle/>
        <a:p>
          <a:endParaRPr lang="en-US"/>
        </a:p>
      </dgm:t>
    </dgm:pt>
    <dgm:pt modelId="{86604014-827D-4A3D-BF90-B25B3C5A0693}" type="sibTrans" cxnId="{09E3EE9E-CF9F-47E9-9713-36025B2A4D0B}">
      <dgm:prSet/>
      <dgm:spPr/>
      <dgm:t>
        <a:bodyPr/>
        <a:lstStyle/>
        <a:p>
          <a:endParaRPr lang="en-US"/>
        </a:p>
      </dgm:t>
    </dgm:pt>
    <dgm:pt modelId="{DF32D7DD-0A9C-4C67-B492-E97A07FCE10D}">
      <dgm:prSet phldrT="[Text]"/>
      <dgm:spPr/>
      <dgm:t>
        <a:bodyPr/>
        <a:lstStyle/>
        <a:p>
          <a:r>
            <a:rPr lang="en-US" dirty="0" smtClean="0"/>
            <a:t>Deal with plan assets in his or her own interest.</a:t>
          </a:r>
          <a:endParaRPr lang="en-US" dirty="0"/>
        </a:p>
      </dgm:t>
    </dgm:pt>
    <dgm:pt modelId="{AF2C213E-112B-46AA-9FD1-2C0C5C6301D3}" type="parTrans" cxnId="{5D36D015-1E55-4128-81A3-BCFC13E19FB3}">
      <dgm:prSet/>
      <dgm:spPr/>
      <dgm:t>
        <a:bodyPr/>
        <a:lstStyle/>
        <a:p>
          <a:endParaRPr lang="en-US"/>
        </a:p>
      </dgm:t>
    </dgm:pt>
    <dgm:pt modelId="{C316B8BA-308B-40E1-90B9-FEA1D2348612}" type="sibTrans" cxnId="{5D36D015-1E55-4128-81A3-BCFC13E19FB3}">
      <dgm:prSet/>
      <dgm:spPr/>
      <dgm:t>
        <a:bodyPr/>
        <a:lstStyle/>
        <a:p>
          <a:endParaRPr lang="en-US"/>
        </a:p>
      </dgm:t>
    </dgm:pt>
    <dgm:pt modelId="{2240C5B0-1A3A-43EA-BF8A-D42A2B940456}">
      <dgm:prSet phldrT="[Text]"/>
      <dgm:spPr/>
      <dgm:t>
        <a:bodyPr/>
        <a:lstStyle/>
        <a:p>
          <a:r>
            <a:rPr lang="en-US" dirty="0" smtClean="0"/>
            <a:t>Act on behalf of a party whose interests are adverse to the plan or participants.</a:t>
          </a:r>
          <a:endParaRPr lang="en-US" dirty="0"/>
        </a:p>
      </dgm:t>
    </dgm:pt>
    <dgm:pt modelId="{EF2EB4EC-BB60-47E7-ACD0-3420E6F3FE5B}" type="parTrans" cxnId="{C1C83D2F-C5F1-4F5B-A1B7-E2436ADE7FAB}">
      <dgm:prSet/>
      <dgm:spPr/>
      <dgm:t>
        <a:bodyPr/>
        <a:lstStyle/>
        <a:p>
          <a:endParaRPr lang="en-US"/>
        </a:p>
      </dgm:t>
    </dgm:pt>
    <dgm:pt modelId="{D82B57B3-9405-4FBA-A66F-927BBBA42CA1}" type="sibTrans" cxnId="{C1C83D2F-C5F1-4F5B-A1B7-E2436ADE7FAB}">
      <dgm:prSet/>
      <dgm:spPr/>
      <dgm:t>
        <a:bodyPr/>
        <a:lstStyle/>
        <a:p>
          <a:endParaRPr lang="en-US"/>
        </a:p>
      </dgm:t>
    </dgm:pt>
    <dgm:pt modelId="{C55EAB0E-30C2-4CCE-B968-C4F5934B7057}">
      <dgm:prSet phldrT="[Text]"/>
      <dgm:spPr/>
      <dgm:t>
        <a:bodyPr/>
        <a:lstStyle/>
        <a:p>
          <a:r>
            <a:rPr lang="en-US" dirty="0" smtClean="0"/>
            <a:t>Pay unreasonable compensation for services performed.</a:t>
          </a:r>
          <a:endParaRPr lang="en-US" dirty="0"/>
        </a:p>
      </dgm:t>
    </dgm:pt>
    <dgm:pt modelId="{83705B5A-9F8B-4999-9458-5D8FC64D6C21}" type="parTrans" cxnId="{957A6014-E3EF-47F7-A714-C8FD0DB41ECA}">
      <dgm:prSet/>
      <dgm:spPr/>
      <dgm:t>
        <a:bodyPr/>
        <a:lstStyle/>
        <a:p>
          <a:endParaRPr lang="en-US"/>
        </a:p>
      </dgm:t>
    </dgm:pt>
    <dgm:pt modelId="{D0CCAC8A-17EE-4C9E-AB26-397C32D1FB76}" type="sibTrans" cxnId="{957A6014-E3EF-47F7-A714-C8FD0DB41ECA}">
      <dgm:prSet/>
      <dgm:spPr/>
      <dgm:t>
        <a:bodyPr/>
        <a:lstStyle/>
        <a:p>
          <a:endParaRPr lang="en-US"/>
        </a:p>
      </dgm:t>
    </dgm:pt>
    <dgm:pt modelId="{738E1DBB-16EF-48FF-AE96-5CE8992C801B}">
      <dgm:prSet phldrT="[Text]"/>
      <dgm:spPr/>
      <dgm:t>
        <a:bodyPr/>
        <a:lstStyle/>
        <a:p>
          <a:r>
            <a:rPr lang="en-US" dirty="0" smtClean="0"/>
            <a:t>Make a purchase for more than adequate consideration or a sale for less than adequate consideration.</a:t>
          </a:r>
          <a:endParaRPr lang="en-US" dirty="0"/>
        </a:p>
      </dgm:t>
    </dgm:pt>
    <dgm:pt modelId="{6B8C9EAE-8B21-41C2-BE97-0BFD0286FA09}" type="parTrans" cxnId="{0154496C-180B-455F-8F41-C6522B27C806}">
      <dgm:prSet/>
      <dgm:spPr/>
      <dgm:t>
        <a:bodyPr/>
        <a:lstStyle/>
        <a:p>
          <a:endParaRPr lang="en-US"/>
        </a:p>
      </dgm:t>
    </dgm:pt>
    <dgm:pt modelId="{76D4CF71-8E8C-408C-8DC2-A11C14F95FC1}" type="sibTrans" cxnId="{0154496C-180B-455F-8F41-C6522B27C806}">
      <dgm:prSet/>
      <dgm:spPr/>
      <dgm:t>
        <a:bodyPr/>
        <a:lstStyle/>
        <a:p>
          <a:endParaRPr lang="en-US"/>
        </a:p>
      </dgm:t>
    </dgm:pt>
    <dgm:pt modelId="{C0E96F14-31FA-4959-9B8B-DD0AEF502A7E}">
      <dgm:prSet phldrT="[Text]"/>
      <dgm:spPr/>
      <dgm:t>
        <a:bodyPr/>
        <a:lstStyle/>
        <a:p>
          <a:r>
            <a:rPr lang="en-US" dirty="0" smtClean="0"/>
            <a:t>Receive anything of value from any party in connection with a transaction involving plan assets.</a:t>
          </a:r>
          <a:endParaRPr lang="en-US" dirty="0"/>
        </a:p>
      </dgm:t>
    </dgm:pt>
    <dgm:pt modelId="{3591D756-F6A2-49F3-82F9-5DC3E700D813}" type="parTrans" cxnId="{BAEBB148-C0B5-47FE-A7A4-B0CFB16FAB1F}">
      <dgm:prSet/>
      <dgm:spPr/>
      <dgm:t>
        <a:bodyPr/>
        <a:lstStyle/>
        <a:p>
          <a:endParaRPr lang="en-US"/>
        </a:p>
      </dgm:t>
    </dgm:pt>
    <dgm:pt modelId="{DEE4820F-75A8-4971-8E6A-BE30A7991839}" type="sibTrans" cxnId="{BAEBB148-C0B5-47FE-A7A4-B0CFB16FAB1F}">
      <dgm:prSet/>
      <dgm:spPr/>
      <dgm:t>
        <a:bodyPr/>
        <a:lstStyle/>
        <a:p>
          <a:endParaRPr lang="en-US"/>
        </a:p>
      </dgm:t>
    </dgm:pt>
    <dgm:pt modelId="{7A085914-E573-4498-8A60-F58BA1962447}" type="pres">
      <dgm:prSet presAssocID="{A42984C3-201C-4FF7-9B91-505F5F059DC5}" presName="vert0" presStyleCnt="0">
        <dgm:presLayoutVars>
          <dgm:dir/>
          <dgm:animOne val="branch"/>
          <dgm:animLvl val="lvl"/>
        </dgm:presLayoutVars>
      </dgm:prSet>
      <dgm:spPr/>
      <dgm:t>
        <a:bodyPr/>
        <a:lstStyle/>
        <a:p>
          <a:endParaRPr lang="en-US"/>
        </a:p>
      </dgm:t>
    </dgm:pt>
    <dgm:pt modelId="{B3E0EADA-1A15-49E2-8AD1-C2034E397A8F}" type="pres">
      <dgm:prSet presAssocID="{6A1C7F6A-B9BF-4E2E-90D0-01F0066A0876}" presName="thickLine" presStyleLbl="alignNode1" presStyleIdx="0" presStyleCnt="1"/>
      <dgm:spPr/>
    </dgm:pt>
    <dgm:pt modelId="{A7AFF019-1E3B-4579-A5D8-38D4AC685F08}" type="pres">
      <dgm:prSet presAssocID="{6A1C7F6A-B9BF-4E2E-90D0-01F0066A0876}" presName="horz1" presStyleCnt="0"/>
      <dgm:spPr/>
    </dgm:pt>
    <dgm:pt modelId="{BEA5613F-1632-4BA4-A07E-FD2CBF078C59}" type="pres">
      <dgm:prSet presAssocID="{6A1C7F6A-B9BF-4E2E-90D0-01F0066A0876}" presName="tx1" presStyleLbl="revTx" presStyleIdx="0" presStyleCnt="6" custScaleX="111009"/>
      <dgm:spPr/>
      <dgm:t>
        <a:bodyPr/>
        <a:lstStyle/>
        <a:p>
          <a:endParaRPr lang="en-US"/>
        </a:p>
      </dgm:t>
    </dgm:pt>
    <dgm:pt modelId="{903330AB-DCAC-42A0-889F-F5447CBC67C0}" type="pres">
      <dgm:prSet presAssocID="{6A1C7F6A-B9BF-4E2E-90D0-01F0066A0876}" presName="vert1" presStyleCnt="0"/>
      <dgm:spPr/>
    </dgm:pt>
    <dgm:pt modelId="{6B1FE3F4-E6F6-47DE-9C97-6115F57852D7}" type="pres">
      <dgm:prSet presAssocID="{DF32D7DD-0A9C-4C67-B492-E97A07FCE10D}" presName="vertSpace2a" presStyleCnt="0"/>
      <dgm:spPr/>
    </dgm:pt>
    <dgm:pt modelId="{6BB4A0E1-29B1-41B9-939A-822FF9E515BC}" type="pres">
      <dgm:prSet presAssocID="{DF32D7DD-0A9C-4C67-B492-E97A07FCE10D}" presName="horz2" presStyleCnt="0"/>
      <dgm:spPr/>
    </dgm:pt>
    <dgm:pt modelId="{326A072B-22EA-4C06-A62A-44466E2F0E0D}" type="pres">
      <dgm:prSet presAssocID="{DF32D7DD-0A9C-4C67-B492-E97A07FCE10D}" presName="horzSpace2" presStyleCnt="0"/>
      <dgm:spPr/>
    </dgm:pt>
    <dgm:pt modelId="{44C1A47F-2A83-4018-95A8-A0CDAB1E1DED}" type="pres">
      <dgm:prSet presAssocID="{DF32D7DD-0A9C-4C67-B492-E97A07FCE10D}" presName="tx2" presStyleLbl="revTx" presStyleIdx="1" presStyleCnt="6"/>
      <dgm:spPr/>
      <dgm:t>
        <a:bodyPr/>
        <a:lstStyle/>
        <a:p>
          <a:endParaRPr lang="en-US"/>
        </a:p>
      </dgm:t>
    </dgm:pt>
    <dgm:pt modelId="{D5ADBF07-5AD7-4A5C-B82A-46E92931BFFC}" type="pres">
      <dgm:prSet presAssocID="{DF32D7DD-0A9C-4C67-B492-E97A07FCE10D}" presName="vert2" presStyleCnt="0"/>
      <dgm:spPr/>
    </dgm:pt>
    <dgm:pt modelId="{C46F65D5-CADF-4103-9D65-55E7BBC9D6CF}" type="pres">
      <dgm:prSet presAssocID="{DF32D7DD-0A9C-4C67-B492-E97A07FCE10D}" presName="thinLine2b" presStyleLbl="callout" presStyleIdx="0" presStyleCnt="5"/>
      <dgm:spPr/>
    </dgm:pt>
    <dgm:pt modelId="{1B6407D5-6C5C-419F-AE91-4ABA9FA4831D}" type="pres">
      <dgm:prSet presAssocID="{DF32D7DD-0A9C-4C67-B492-E97A07FCE10D}" presName="vertSpace2b" presStyleCnt="0"/>
      <dgm:spPr/>
    </dgm:pt>
    <dgm:pt modelId="{8ABFD687-8134-402E-AF90-3A6DC46102AC}" type="pres">
      <dgm:prSet presAssocID="{C55EAB0E-30C2-4CCE-B968-C4F5934B7057}" presName="horz2" presStyleCnt="0"/>
      <dgm:spPr/>
    </dgm:pt>
    <dgm:pt modelId="{034BD989-D417-47CB-95F3-3D80AD156E25}" type="pres">
      <dgm:prSet presAssocID="{C55EAB0E-30C2-4CCE-B968-C4F5934B7057}" presName="horzSpace2" presStyleCnt="0"/>
      <dgm:spPr/>
    </dgm:pt>
    <dgm:pt modelId="{F14A4DAF-C5EB-4FC3-8B20-CE46A76058C8}" type="pres">
      <dgm:prSet presAssocID="{C55EAB0E-30C2-4CCE-B968-C4F5934B7057}" presName="tx2" presStyleLbl="revTx" presStyleIdx="2" presStyleCnt="6"/>
      <dgm:spPr/>
      <dgm:t>
        <a:bodyPr/>
        <a:lstStyle/>
        <a:p>
          <a:endParaRPr lang="en-US"/>
        </a:p>
      </dgm:t>
    </dgm:pt>
    <dgm:pt modelId="{191681AC-B9FA-4CE5-9E25-02E911ADE7B4}" type="pres">
      <dgm:prSet presAssocID="{C55EAB0E-30C2-4CCE-B968-C4F5934B7057}" presName="vert2" presStyleCnt="0"/>
      <dgm:spPr/>
    </dgm:pt>
    <dgm:pt modelId="{D93EBA6D-C7D8-4CB0-8872-10B84E5437F2}" type="pres">
      <dgm:prSet presAssocID="{C55EAB0E-30C2-4CCE-B968-C4F5934B7057}" presName="thinLine2b" presStyleLbl="callout" presStyleIdx="1" presStyleCnt="5"/>
      <dgm:spPr/>
    </dgm:pt>
    <dgm:pt modelId="{2079A644-4F02-40BC-818B-103E3B9A810A}" type="pres">
      <dgm:prSet presAssocID="{C55EAB0E-30C2-4CCE-B968-C4F5934B7057}" presName="vertSpace2b" presStyleCnt="0"/>
      <dgm:spPr/>
    </dgm:pt>
    <dgm:pt modelId="{98FA76A5-32BE-49DA-AC93-4F2BE4CA83EC}" type="pres">
      <dgm:prSet presAssocID="{738E1DBB-16EF-48FF-AE96-5CE8992C801B}" presName="horz2" presStyleCnt="0"/>
      <dgm:spPr/>
    </dgm:pt>
    <dgm:pt modelId="{C3AF587D-488C-4F3C-BB09-72C8486B8337}" type="pres">
      <dgm:prSet presAssocID="{738E1DBB-16EF-48FF-AE96-5CE8992C801B}" presName="horzSpace2" presStyleCnt="0"/>
      <dgm:spPr/>
    </dgm:pt>
    <dgm:pt modelId="{B2F08A34-DCDE-4753-B300-5CCCBF72BB3D}" type="pres">
      <dgm:prSet presAssocID="{738E1DBB-16EF-48FF-AE96-5CE8992C801B}" presName="tx2" presStyleLbl="revTx" presStyleIdx="3" presStyleCnt="6"/>
      <dgm:spPr/>
      <dgm:t>
        <a:bodyPr/>
        <a:lstStyle/>
        <a:p>
          <a:endParaRPr lang="en-US"/>
        </a:p>
      </dgm:t>
    </dgm:pt>
    <dgm:pt modelId="{32C00A13-F6B7-42DD-8E21-86BE61F394AA}" type="pres">
      <dgm:prSet presAssocID="{738E1DBB-16EF-48FF-AE96-5CE8992C801B}" presName="vert2" presStyleCnt="0"/>
      <dgm:spPr/>
    </dgm:pt>
    <dgm:pt modelId="{D6B856C6-BA63-4694-A523-4857BEFCE457}" type="pres">
      <dgm:prSet presAssocID="{738E1DBB-16EF-48FF-AE96-5CE8992C801B}" presName="thinLine2b" presStyleLbl="callout" presStyleIdx="2" presStyleCnt="5"/>
      <dgm:spPr/>
    </dgm:pt>
    <dgm:pt modelId="{632A09B9-BC81-4262-B098-BD84266A149E}" type="pres">
      <dgm:prSet presAssocID="{738E1DBB-16EF-48FF-AE96-5CE8992C801B}" presName="vertSpace2b" presStyleCnt="0"/>
      <dgm:spPr/>
    </dgm:pt>
    <dgm:pt modelId="{43168EAA-5910-4CC9-A700-E9EAF58AB49F}" type="pres">
      <dgm:prSet presAssocID="{2240C5B0-1A3A-43EA-BF8A-D42A2B940456}" presName="horz2" presStyleCnt="0"/>
      <dgm:spPr/>
    </dgm:pt>
    <dgm:pt modelId="{8CBCC84C-583D-4548-AAB0-7610FA8541D0}" type="pres">
      <dgm:prSet presAssocID="{2240C5B0-1A3A-43EA-BF8A-D42A2B940456}" presName="horzSpace2" presStyleCnt="0"/>
      <dgm:spPr/>
    </dgm:pt>
    <dgm:pt modelId="{C6462C58-AADA-4059-86E5-2561B6E508FE}" type="pres">
      <dgm:prSet presAssocID="{2240C5B0-1A3A-43EA-BF8A-D42A2B940456}" presName="tx2" presStyleLbl="revTx" presStyleIdx="4" presStyleCnt="6"/>
      <dgm:spPr/>
      <dgm:t>
        <a:bodyPr/>
        <a:lstStyle/>
        <a:p>
          <a:endParaRPr lang="en-US"/>
        </a:p>
      </dgm:t>
    </dgm:pt>
    <dgm:pt modelId="{4A5140DB-DF7B-4A27-83EB-8E24637DBED8}" type="pres">
      <dgm:prSet presAssocID="{2240C5B0-1A3A-43EA-BF8A-D42A2B940456}" presName="vert2" presStyleCnt="0"/>
      <dgm:spPr/>
    </dgm:pt>
    <dgm:pt modelId="{6DC171BE-5EFA-495B-B431-0AA1D036F998}" type="pres">
      <dgm:prSet presAssocID="{2240C5B0-1A3A-43EA-BF8A-D42A2B940456}" presName="thinLine2b" presStyleLbl="callout" presStyleIdx="3" presStyleCnt="5"/>
      <dgm:spPr/>
    </dgm:pt>
    <dgm:pt modelId="{9155E28B-6F6E-4FC7-8A30-851A478ECCAA}" type="pres">
      <dgm:prSet presAssocID="{2240C5B0-1A3A-43EA-BF8A-D42A2B940456}" presName="vertSpace2b" presStyleCnt="0"/>
      <dgm:spPr/>
    </dgm:pt>
    <dgm:pt modelId="{EA1DD53D-F551-4E9B-98C5-6FEA4B8DCB53}" type="pres">
      <dgm:prSet presAssocID="{C0E96F14-31FA-4959-9B8B-DD0AEF502A7E}" presName="horz2" presStyleCnt="0"/>
      <dgm:spPr/>
    </dgm:pt>
    <dgm:pt modelId="{87D45168-1836-41E3-AFF6-3F0B60E47E39}" type="pres">
      <dgm:prSet presAssocID="{C0E96F14-31FA-4959-9B8B-DD0AEF502A7E}" presName="horzSpace2" presStyleCnt="0"/>
      <dgm:spPr/>
    </dgm:pt>
    <dgm:pt modelId="{E522C2D2-F6A6-43EE-8DD6-BB25D93922E6}" type="pres">
      <dgm:prSet presAssocID="{C0E96F14-31FA-4959-9B8B-DD0AEF502A7E}" presName="tx2" presStyleLbl="revTx" presStyleIdx="5" presStyleCnt="6"/>
      <dgm:spPr/>
      <dgm:t>
        <a:bodyPr/>
        <a:lstStyle/>
        <a:p>
          <a:endParaRPr lang="en-US"/>
        </a:p>
      </dgm:t>
    </dgm:pt>
    <dgm:pt modelId="{44B9998E-5B7B-4C4E-B4B8-ACE7D3E09737}" type="pres">
      <dgm:prSet presAssocID="{C0E96F14-31FA-4959-9B8B-DD0AEF502A7E}" presName="vert2" presStyleCnt="0"/>
      <dgm:spPr/>
    </dgm:pt>
    <dgm:pt modelId="{D1C5537D-424B-4F43-A586-ADB0A9299E15}" type="pres">
      <dgm:prSet presAssocID="{C0E96F14-31FA-4959-9B8B-DD0AEF502A7E}" presName="thinLine2b" presStyleLbl="callout" presStyleIdx="4" presStyleCnt="5"/>
      <dgm:spPr/>
    </dgm:pt>
    <dgm:pt modelId="{B32C7636-9CCE-4903-A5CF-CFBEE5BDA77B}" type="pres">
      <dgm:prSet presAssocID="{C0E96F14-31FA-4959-9B8B-DD0AEF502A7E}" presName="vertSpace2b" presStyleCnt="0"/>
      <dgm:spPr/>
    </dgm:pt>
  </dgm:ptLst>
  <dgm:cxnLst>
    <dgm:cxn modelId="{BF82141B-3C38-4E7D-BDEC-82C9B5CD2423}" type="presOf" srcId="{2240C5B0-1A3A-43EA-BF8A-D42A2B940456}" destId="{C6462C58-AADA-4059-86E5-2561B6E508FE}" srcOrd="0" destOrd="0" presId="urn:microsoft.com/office/officeart/2008/layout/LinedList"/>
    <dgm:cxn modelId="{BAEBB148-C0B5-47FE-A7A4-B0CFB16FAB1F}" srcId="{6A1C7F6A-B9BF-4E2E-90D0-01F0066A0876}" destId="{C0E96F14-31FA-4959-9B8B-DD0AEF502A7E}" srcOrd="4" destOrd="0" parTransId="{3591D756-F6A2-49F3-82F9-5DC3E700D813}" sibTransId="{DEE4820F-75A8-4971-8E6A-BE30A7991839}"/>
    <dgm:cxn modelId="{957A6014-E3EF-47F7-A714-C8FD0DB41ECA}" srcId="{6A1C7F6A-B9BF-4E2E-90D0-01F0066A0876}" destId="{C55EAB0E-30C2-4CCE-B968-C4F5934B7057}" srcOrd="1" destOrd="0" parTransId="{83705B5A-9F8B-4999-9458-5D8FC64D6C21}" sibTransId="{D0CCAC8A-17EE-4C9E-AB26-397C32D1FB76}"/>
    <dgm:cxn modelId="{5D36D015-1E55-4128-81A3-BCFC13E19FB3}" srcId="{6A1C7F6A-B9BF-4E2E-90D0-01F0066A0876}" destId="{DF32D7DD-0A9C-4C67-B492-E97A07FCE10D}" srcOrd="0" destOrd="0" parTransId="{AF2C213E-112B-46AA-9FD1-2C0C5C6301D3}" sibTransId="{C316B8BA-308B-40E1-90B9-FEA1D2348612}"/>
    <dgm:cxn modelId="{0154496C-180B-455F-8F41-C6522B27C806}" srcId="{6A1C7F6A-B9BF-4E2E-90D0-01F0066A0876}" destId="{738E1DBB-16EF-48FF-AE96-5CE8992C801B}" srcOrd="2" destOrd="0" parTransId="{6B8C9EAE-8B21-41C2-BE97-0BFD0286FA09}" sibTransId="{76D4CF71-8E8C-408C-8DC2-A11C14F95FC1}"/>
    <dgm:cxn modelId="{E17C1A31-B8D7-4F05-9FDF-3B5FB9A02B37}" type="presOf" srcId="{6A1C7F6A-B9BF-4E2E-90D0-01F0066A0876}" destId="{BEA5613F-1632-4BA4-A07E-FD2CBF078C59}" srcOrd="0" destOrd="0" presId="urn:microsoft.com/office/officeart/2008/layout/LinedList"/>
    <dgm:cxn modelId="{5ED79959-BEB2-408F-A062-0D70155F6B4E}" type="presOf" srcId="{DF32D7DD-0A9C-4C67-B492-E97A07FCE10D}" destId="{44C1A47F-2A83-4018-95A8-A0CDAB1E1DED}" srcOrd="0" destOrd="0" presId="urn:microsoft.com/office/officeart/2008/layout/LinedList"/>
    <dgm:cxn modelId="{02A6C111-8B98-4F75-967F-35DE62AD2544}" type="presOf" srcId="{C55EAB0E-30C2-4CCE-B968-C4F5934B7057}" destId="{F14A4DAF-C5EB-4FC3-8B20-CE46A76058C8}" srcOrd="0" destOrd="0" presId="urn:microsoft.com/office/officeart/2008/layout/LinedList"/>
    <dgm:cxn modelId="{12941AC5-8156-40BA-B6D6-24C1E68C7D34}" type="presOf" srcId="{A42984C3-201C-4FF7-9B91-505F5F059DC5}" destId="{7A085914-E573-4498-8A60-F58BA1962447}" srcOrd="0" destOrd="0" presId="urn:microsoft.com/office/officeart/2008/layout/LinedList"/>
    <dgm:cxn modelId="{CD393A3E-A4B8-456C-B305-0FA13E5F6B39}" type="presOf" srcId="{738E1DBB-16EF-48FF-AE96-5CE8992C801B}" destId="{B2F08A34-DCDE-4753-B300-5CCCBF72BB3D}" srcOrd="0" destOrd="0" presId="urn:microsoft.com/office/officeart/2008/layout/LinedList"/>
    <dgm:cxn modelId="{7A64275C-D51C-4861-A2AC-AEFB02327004}" type="presOf" srcId="{C0E96F14-31FA-4959-9B8B-DD0AEF502A7E}" destId="{E522C2D2-F6A6-43EE-8DD6-BB25D93922E6}" srcOrd="0" destOrd="0" presId="urn:microsoft.com/office/officeart/2008/layout/LinedList"/>
    <dgm:cxn modelId="{09E3EE9E-CF9F-47E9-9713-36025B2A4D0B}" srcId="{A42984C3-201C-4FF7-9B91-505F5F059DC5}" destId="{6A1C7F6A-B9BF-4E2E-90D0-01F0066A0876}" srcOrd="0" destOrd="0" parTransId="{F89EAEB4-22F7-48E6-8537-1EA8FD944C80}" sibTransId="{86604014-827D-4A3D-BF90-B25B3C5A0693}"/>
    <dgm:cxn modelId="{C1C83D2F-C5F1-4F5B-A1B7-E2436ADE7FAB}" srcId="{6A1C7F6A-B9BF-4E2E-90D0-01F0066A0876}" destId="{2240C5B0-1A3A-43EA-BF8A-D42A2B940456}" srcOrd="3" destOrd="0" parTransId="{EF2EB4EC-BB60-47E7-ACD0-3420E6F3FE5B}" sibTransId="{D82B57B3-9405-4FBA-A66F-927BBBA42CA1}"/>
    <dgm:cxn modelId="{25B66EE0-8479-42CA-A9B6-231A4680B143}" type="presParOf" srcId="{7A085914-E573-4498-8A60-F58BA1962447}" destId="{B3E0EADA-1A15-49E2-8AD1-C2034E397A8F}" srcOrd="0" destOrd="0" presId="urn:microsoft.com/office/officeart/2008/layout/LinedList"/>
    <dgm:cxn modelId="{7DAF0BE3-EDA0-4CA0-9D4F-B2B9999E7272}" type="presParOf" srcId="{7A085914-E573-4498-8A60-F58BA1962447}" destId="{A7AFF019-1E3B-4579-A5D8-38D4AC685F08}" srcOrd="1" destOrd="0" presId="urn:microsoft.com/office/officeart/2008/layout/LinedList"/>
    <dgm:cxn modelId="{3050DAA1-B1BB-4C76-BFAD-A501C5B77DE4}" type="presParOf" srcId="{A7AFF019-1E3B-4579-A5D8-38D4AC685F08}" destId="{BEA5613F-1632-4BA4-A07E-FD2CBF078C59}" srcOrd="0" destOrd="0" presId="urn:microsoft.com/office/officeart/2008/layout/LinedList"/>
    <dgm:cxn modelId="{A1320FCB-4AB9-4186-8FEC-87A5C2424EEA}" type="presParOf" srcId="{A7AFF019-1E3B-4579-A5D8-38D4AC685F08}" destId="{903330AB-DCAC-42A0-889F-F5447CBC67C0}" srcOrd="1" destOrd="0" presId="urn:microsoft.com/office/officeart/2008/layout/LinedList"/>
    <dgm:cxn modelId="{95C70235-254F-4C5A-BE3A-1633729B5F00}" type="presParOf" srcId="{903330AB-DCAC-42A0-889F-F5447CBC67C0}" destId="{6B1FE3F4-E6F6-47DE-9C97-6115F57852D7}" srcOrd="0" destOrd="0" presId="urn:microsoft.com/office/officeart/2008/layout/LinedList"/>
    <dgm:cxn modelId="{26E75ED3-62A3-45F8-AD7B-CF659DF75F4A}" type="presParOf" srcId="{903330AB-DCAC-42A0-889F-F5447CBC67C0}" destId="{6BB4A0E1-29B1-41B9-939A-822FF9E515BC}" srcOrd="1" destOrd="0" presId="urn:microsoft.com/office/officeart/2008/layout/LinedList"/>
    <dgm:cxn modelId="{5A579FB1-05BB-42E3-B59E-B892779DEF46}" type="presParOf" srcId="{6BB4A0E1-29B1-41B9-939A-822FF9E515BC}" destId="{326A072B-22EA-4C06-A62A-44466E2F0E0D}" srcOrd="0" destOrd="0" presId="urn:microsoft.com/office/officeart/2008/layout/LinedList"/>
    <dgm:cxn modelId="{91B2D95B-58C0-4172-B57F-185D60F96CBB}" type="presParOf" srcId="{6BB4A0E1-29B1-41B9-939A-822FF9E515BC}" destId="{44C1A47F-2A83-4018-95A8-A0CDAB1E1DED}" srcOrd="1" destOrd="0" presId="urn:microsoft.com/office/officeart/2008/layout/LinedList"/>
    <dgm:cxn modelId="{8F1F5E18-E3C4-4600-9E20-7CBD578D296A}" type="presParOf" srcId="{6BB4A0E1-29B1-41B9-939A-822FF9E515BC}" destId="{D5ADBF07-5AD7-4A5C-B82A-46E92931BFFC}" srcOrd="2" destOrd="0" presId="urn:microsoft.com/office/officeart/2008/layout/LinedList"/>
    <dgm:cxn modelId="{B5956E31-519D-4703-AE6D-5343FAD50665}" type="presParOf" srcId="{903330AB-DCAC-42A0-889F-F5447CBC67C0}" destId="{C46F65D5-CADF-4103-9D65-55E7BBC9D6CF}" srcOrd="2" destOrd="0" presId="urn:microsoft.com/office/officeart/2008/layout/LinedList"/>
    <dgm:cxn modelId="{979811DF-2321-4675-8D85-30ACD501E2DC}" type="presParOf" srcId="{903330AB-DCAC-42A0-889F-F5447CBC67C0}" destId="{1B6407D5-6C5C-419F-AE91-4ABA9FA4831D}" srcOrd="3" destOrd="0" presId="urn:microsoft.com/office/officeart/2008/layout/LinedList"/>
    <dgm:cxn modelId="{7614B44B-8CE3-4BAD-9A89-E3AF8ADC3175}" type="presParOf" srcId="{903330AB-DCAC-42A0-889F-F5447CBC67C0}" destId="{8ABFD687-8134-402E-AF90-3A6DC46102AC}" srcOrd="4" destOrd="0" presId="urn:microsoft.com/office/officeart/2008/layout/LinedList"/>
    <dgm:cxn modelId="{8373E821-0181-445E-A66E-B3DF322FA921}" type="presParOf" srcId="{8ABFD687-8134-402E-AF90-3A6DC46102AC}" destId="{034BD989-D417-47CB-95F3-3D80AD156E25}" srcOrd="0" destOrd="0" presId="urn:microsoft.com/office/officeart/2008/layout/LinedList"/>
    <dgm:cxn modelId="{4F699EA1-0180-4B14-A6C3-ABFD7512A46A}" type="presParOf" srcId="{8ABFD687-8134-402E-AF90-3A6DC46102AC}" destId="{F14A4DAF-C5EB-4FC3-8B20-CE46A76058C8}" srcOrd="1" destOrd="0" presId="urn:microsoft.com/office/officeart/2008/layout/LinedList"/>
    <dgm:cxn modelId="{B07077FE-ECC2-4030-9ECC-F59B3357C5CC}" type="presParOf" srcId="{8ABFD687-8134-402E-AF90-3A6DC46102AC}" destId="{191681AC-B9FA-4CE5-9E25-02E911ADE7B4}" srcOrd="2" destOrd="0" presId="urn:microsoft.com/office/officeart/2008/layout/LinedList"/>
    <dgm:cxn modelId="{87388F6D-AF03-4D5A-A69A-36E88A1DA74A}" type="presParOf" srcId="{903330AB-DCAC-42A0-889F-F5447CBC67C0}" destId="{D93EBA6D-C7D8-4CB0-8872-10B84E5437F2}" srcOrd="5" destOrd="0" presId="urn:microsoft.com/office/officeart/2008/layout/LinedList"/>
    <dgm:cxn modelId="{A2449B2B-2E1C-42EA-83CA-61120D33295E}" type="presParOf" srcId="{903330AB-DCAC-42A0-889F-F5447CBC67C0}" destId="{2079A644-4F02-40BC-818B-103E3B9A810A}" srcOrd="6" destOrd="0" presId="urn:microsoft.com/office/officeart/2008/layout/LinedList"/>
    <dgm:cxn modelId="{79DA5AE7-C370-46C0-9441-31ECFB11A9AC}" type="presParOf" srcId="{903330AB-DCAC-42A0-889F-F5447CBC67C0}" destId="{98FA76A5-32BE-49DA-AC93-4F2BE4CA83EC}" srcOrd="7" destOrd="0" presId="urn:microsoft.com/office/officeart/2008/layout/LinedList"/>
    <dgm:cxn modelId="{68A9EA9C-5889-4177-A7EC-FE2A8DDA0340}" type="presParOf" srcId="{98FA76A5-32BE-49DA-AC93-4F2BE4CA83EC}" destId="{C3AF587D-488C-4F3C-BB09-72C8486B8337}" srcOrd="0" destOrd="0" presId="urn:microsoft.com/office/officeart/2008/layout/LinedList"/>
    <dgm:cxn modelId="{29878901-4E03-48A4-B9AC-65CE0EEC5643}" type="presParOf" srcId="{98FA76A5-32BE-49DA-AC93-4F2BE4CA83EC}" destId="{B2F08A34-DCDE-4753-B300-5CCCBF72BB3D}" srcOrd="1" destOrd="0" presId="urn:microsoft.com/office/officeart/2008/layout/LinedList"/>
    <dgm:cxn modelId="{8612440D-FC65-4ECF-8626-1D29D99E70FF}" type="presParOf" srcId="{98FA76A5-32BE-49DA-AC93-4F2BE4CA83EC}" destId="{32C00A13-F6B7-42DD-8E21-86BE61F394AA}" srcOrd="2" destOrd="0" presId="urn:microsoft.com/office/officeart/2008/layout/LinedList"/>
    <dgm:cxn modelId="{B9D95B1F-B8C1-403C-8DF0-B1FAE4BCB38A}" type="presParOf" srcId="{903330AB-DCAC-42A0-889F-F5447CBC67C0}" destId="{D6B856C6-BA63-4694-A523-4857BEFCE457}" srcOrd="8" destOrd="0" presId="urn:microsoft.com/office/officeart/2008/layout/LinedList"/>
    <dgm:cxn modelId="{333DEA47-1ED6-4D22-9588-E52FFED4913B}" type="presParOf" srcId="{903330AB-DCAC-42A0-889F-F5447CBC67C0}" destId="{632A09B9-BC81-4262-B098-BD84266A149E}" srcOrd="9" destOrd="0" presId="urn:microsoft.com/office/officeart/2008/layout/LinedList"/>
    <dgm:cxn modelId="{990FCC54-55F6-4BD8-A1E9-E591449C9920}" type="presParOf" srcId="{903330AB-DCAC-42A0-889F-F5447CBC67C0}" destId="{43168EAA-5910-4CC9-A700-E9EAF58AB49F}" srcOrd="10" destOrd="0" presId="urn:microsoft.com/office/officeart/2008/layout/LinedList"/>
    <dgm:cxn modelId="{E80D12B4-11CE-4741-A5A7-4D8B4A95FB1E}" type="presParOf" srcId="{43168EAA-5910-4CC9-A700-E9EAF58AB49F}" destId="{8CBCC84C-583D-4548-AAB0-7610FA8541D0}" srcOrd="0" destOrd="0" presId="urn:microsoft.com/office/officeart/2008/layout/LinedList"/>
    <dgm:cxn modelId="{63FD2981-FD5D-43DD-9E7C-BFCD0F26D27C}" type="presParOf" srcId="{43168EAA-5910-4CC9-A700-E9EAF58AB49F}" destId="{C6462C58-AADA-4059-86E5-2561B6E508FE}" srcOrd="1" destOrd="0" presId="urn:microsoft.com/office/officeart/2008/layout/LinedList"/>
    <dgm:cxn modelId="{BEB03CCE-9CAA-4C63-A1E3-4668183C7F61}" type="presParOf" srcId="{43168EAA-5910-4CC9-A700-E9EAF58AB49F}" destId="{4A5140DB-DF7B-4A27-83EB-8E24637DBED8}" srcOrd="2" destOrd="0" presId="urn:microsoft.com/office/officeart/2008/layout/LinedList"/>
    <dgm:cxn modelId="{1E1E9417-9033-44FC-A7BD-974DB4FB18BD}" type="presParOf" srcId="{903330AB-DCAC-42A0-889F-F5447CBC67C0}" destId="{6DC171BE-5EFA-495B-B431-0AA1D036F998}" srcOrd="11" destOrd="0" presId="urn:microsoft.com/office/officeart/2008/layout/LinedList"/>
    <dgm:cxn modelId="{5552F0B3-3137-4586-8167-24E5D7EEE31E}" type="presParOf" srcId="{903330AB-DCAC-42A0-889F-F5447CBC67C0}" destId="{9155E28B-6F6E-4FC7-8A30-851A478ECCAA}" srcOrd="12" destOrd="0" presId="urn:microsoft.com/office/officeart/2008/layout/LinedList"/>
    <dgm:cxn modelId="{DD25836E-55DA-4060-9691-F57D656F2FFA}" type="presParOf" srcId="{903330AB-DCAC-42A0-889F-F5447CBC67C0}" destId="{EA1DD53D-F551-4E9B-98C5-6FEA4B8DCB53}" srcOrd="13" destOrd="0" presId="urn:microsoft.com/office/officeart/2008/layout/LinedList"/>
    <dgm:cxn modelId="{EC71DB2F-6D2A-4881-83B8-A945B95366D5}" type="presParOf" srcId="{EA1DD53D-F551-4E9B-98C5-6FEA4B8DCB53}" destId="{87D45168-1836-41E3-AFF6-3F0B60E47E39}" srcOrd="0" destOrd="0" presId="urn:microsoft.com/office/officeart/2008/layout/LinedList"/>
    <dgm:cxn modelId="{4E420E69-D3C6-445D-ACA9-68CAEE2E5AF1}" type="presParOf" srcId="{EA1DD53D-F551-4E9B-98C5-6FEA4B8DCB53}" destId="{E522C2D2-F6A6-43EE-8DD6-BB25D93922E6}" srcOrd="1" destOrd="0" presId="urn:microsoft.com/office/officeart/2008/layout/LinedList"/>
    <dgm:cxn modelId="{E0F75770-E977-4724-BAB0-1E69926A2E22}" type="presParOf" srcId="{EA1DD53D-F551-4E9B-98C5-6FEA4B8DCB53}" destId="{44B9998E-5B7B-4C4E-B4B8-ACE7D3E09737}" srcOrd="2" destOrd="0" presId="urn:microsoft.com/office/officeart/2008/layout/LinedList"/>
    <dgm:cxn modelId="{0B48A4C6-F00B-4EDB-A040-2ABE4780C44D}" type="presParOf" srcId="{903330AB-DCAC-42A0-889F-F5447CBC67C0}" destId="{D1C5537D-424B-4F43-A586-ADB0A9299E15}" srcOrd="14" destOrd="0" presId="urn:microsoft.com/office/officeart/2008/layout/LinedList"/>
    <dgm:cxn modelId="{9A55018D-427A-42F0-9CA5-CE8F891E8182}" type="presParOf" srcId="{903330AB-DCAC-42A0-889F-F5447CBC67C0}" destId="{B32C7636-9CCE-4903-A5CF-CFBEE5BDA77B}"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sp="http://schemas.microsoft.com/office/drawing/2008/diagram" xmlns:dgm="http://schemas.openxmlformats.org/drawingml/2006/diagram" xmlns:a="http://schemas.openxmlformats.org/drawingml/2006/main">
  <dgm:ptLst>
    <dgm:pt modelId="{8AC606A2-4248-4EE7-B29B-43DE8E853CB4}" type="doc">
      <dgm:prSet loTypeId="urn:microsoft.com/office/officeart/2008/layout/VerticalCurvedList" loCatId="list" qsTypeId="urn:microsoft.com/office/officeart/2005/8/quickstyle/simple1" qsCatId="simple" csTypeId="urn:microsoft.com/office/officeart/2005/8/colors/accent6_3" csCatId="accent6" phldr="1"/>
      <dgm:spPr/>
      <dgm:t>
        <a:bodyPr/>
        <a:lstStyle/>
        <a:p>
          <a:endParaRPr lang="en-US"/>
        </a:p>
      </dgm:t>
    </dgm:pt>
    <dgm:pt modelId="{F8414FE2-4054-4F02-99CD-4764A557AC08}">
      <dgm:prSet phldrT="[Text]" custT="1"/>
      <dgm:spPr>
        <a:solidFill>
          <a:srgbClr val="F68426"/>
        </a:solidFill>
      </dgm:spPr>
      <dgm:t>
        <a:bodyPr/>
        <a:lstStyle/>
        <a:p>
          <a:r>
            <a:rPr lang="en-US" sz="2000" b="1" dirty="0" smtClean="0"/>
            <a:t>If it is not documented, it never happened.</a:t>
          </a:r>
        </a:p>
      </dgm:t>
    </dgm:pt>
    <dgm:pt modelId="{E939757C-68A1-4313-BB9D-430E5D390FC3}" type="parTrans" cxnId="{2CC86D8E-A59E-4F62-98C5-34E40B00DE31}">
      <dgm:prSet/>
      <dgm:spPr/>
      <dgm:t>
        <a:bodyPr/>
        <a:lstStyle/>
        <a:p>
          <a:endParaRPr lang="en-US" sz="2000" b="1"/>
        </a:p>
      </dgm:t>
    </dgm:pt>
    <dgm:pt modelId="{A81FAC81-A7A0-441F-A443-6531D8BDA8BA}" type="sibTrans" cxnId="{2CC86D8E-A59E-4F62-98C5-34E40B00DE31}">
      <dgm:prSet/>
      <dgm:spPr/>
      <dgm:t>
        <a:bodyPr/>
        <a:lstStyle/>
        <a:p>
          <a:endParaRPr lang="en-US" sz="2000" b="1"/>
        </a:p>
      </dgm:t>
    </dgm:pt>
    <dgm:pt modelId="{620AD20D-7C6B-4B6A-B6A0-64564CAAF8CB}">
      <dgm:prSet custT="1"/>
      <dgm:spPr>
        <a:solidFill>
          <a:srgbClr val="DA4733"/>
        </a:solidFill>
      </dgm:spPr>
      <dgm:t>
        <a:bodyPr/>
        <a:lstStyle/>
        <a:p>
          <a:r>
            <a:rPr lang="en-US" sz="2000" b="1" dirty="0" smtClean="0"/>
            <a:t>Highest duty known to law.</a:t>
          </a:r>
          <a:endParaRPr lang="en-US" sz="2000" b="1" dirty="0"/>
        </a:p>
      </dgm:t>
    </dgm:pt>
    <dgm:pt modelId="{3F0748EB-ED25-402D-BBF7-A10C2C8CBEC8}" type="parTrans" cxnId="{2E538D6A-5610-4997-AB45-4ABC7E1043A0}">
      <dgm:prSet/>
      <dgm:spPr/>
      <dgm:t>
        <a:bodyPr/>
        <a:lstStyle/>
        <a:p>
          <a:endParaRPr lang="en-US" sz="2000" b="1"/>
        </a:p>
      </dgm:t>
    </dgm:pt>
    <dgm:pt modelId="{2FE32858-096E-4B5C-BA47-83FA9E6DF5E4}" type="sibTrans" cxnId="{2E538D6A-5610-4997-AB45-4ABC7E1043A0}">
      <dgm:prSet/>
      <dgm:spPr/>
      <dgm:t>
        <a:bodyPr/>
        <a:lstStyle/>
        <a:p>
          <a:endParaRPr lang="en-US" sz="2000" b="1"/>
        </a:p>
      </dgm:t>
    </dgm:pt>
    <dgm:pt modelId="{ADBA09D7-54C3-4946-883D-4EAA04E5C841}">
      <dgm:prSet custT="1"/>
      <dgm:spPr>
        <a:solidFill>
          <a:schemeClr val="accent6">
            <a:lumMod val="75000"/>
          </a:schemeClr>
        </a:solidFill>
      </dgm:spPr>
      <dgm:t>
        <a:bodyPr/>
        <a:lstStyle/>
        <a:p>
          <a:r>
            <a:rPr lang="en-US" sz="2000" b="1" dirty="0" smtClean="0"/>
            <a:t>Objective standard:</a:t>
          </a:r>
        </a:p>
      </dgm:t>
    </dgm:pt>
    <dgm:pt modelId="{A78F5B10-4F44-4E0B-B062-2F1826F731C0}" type="parTrans" cxnId="{4275675D-D6B0-48B0-887B-469E7E036714}">
      <dgm:prSet/>
      <dgm:spPr/>
      <dgm:t>
        <a:bodyPr/>
        <a:lstStyle/>
        <a:p>
          <a:endParaRPr lang="en-US" sz="2000" b="1"/>
        </a:p>
      </dgm:t>
    </dgm:pt>
    <dgm:pt modelId="{2AFE66F5-F60E-47DB-8EEE-48778843D910}" type="sibTrans" cxnId="{4275675D-D6B0-48B0-887B-469E7E036714}">
      <dgm:prSet/>
      <dgm:spPr/>
      <dgm:t>
        <a:bodyPr/>
        <a:lstStyle/>
        <a:p>
          <a:endParaRPr lang="en-US" sz="2000" b="1"/>
        </a:p>
      </dgm:t>
    </dgm:pt>
    <dgm:pt modelId="{1C9B536D-8DBF-4E5F-BC82-44C0B4C19612}">
      <dgm:prSet custT="1"/>
      <dgm:spPr>
        <a:solidFill>
          <a:schemeClr val="accent6">
            <a:lumMod val="75000"/>
          </a:schemeClr>
        </a:solidFill>
      </dgm:spPr>
      <dgm:t>
        <a:bodyPr/>
        <a:lstStyle/>
        <a:p>
          <a:r>
            <a:rPr lang="en-US" sz="2000" b="1" dirty="0" smtClean="0"/>
            <a:t>Prudent "expert" standard.</a:t>
          </a:r>
        </a:p>
      </dgm:t>
    </dgm:pt>
    <dgm:pt modelId="{D6AF21B2-3A47-471B-83E4-BD6AAA9FBE1A}" type="parTrans" cxnId="{4AE7DA52-1FF5-469F-92A9-4034E3D7CD97}">
      <dgm:prSet/>
      <dgm:spPr/>
      <dgm:t>
        <a:bodyPr/>
        <a:lstStyle/>
        <a:p>
          <a:endParaRPr lang="en-US"/>
        </a:p>
      </dgm:t>
    </dgm:pt>
    <dgm:pt modelId="{AE158272-2987-47C8-B823-2975D5D6118E}" type="sibTrans" cxnId="{4AE7DA52-1FF5-469F-92A9-4034E3D7CD97}">
      <dgm:prSet/>
      <dgm:spPr/>
      <dgm:t>
        <a:bodyPr/>
        <a:lstStyle/>
        <a:p>
          <a:endParaRPr lang="en-US"/>
        </a:p>
      </dgm:t>
    </dgm:pt>
    <dgm:pt modelId="{D3B8121B-4B9A-4626-9371-CBDA95BC179B}">
      <dgm:prSet custT="1"/>
      <dgm:spPr>
        <a:solidFill>
          <a:schemeClr val="accent6">
            <a:lumMod val="75000"/>
          </a:schemeClr>
        </a:solidFill>
      </dgm:spPr>
      <dgm:t>
        <a:bodyPr/>
        <a:lstStyle/>
        <a:p>
          <a:r>
            <a:rPr lang="en-US" sz="2000" b="1" dirty="0" smtClean="0"/>
            <a:t>If you don’t know, learn or hire an expert.</a:t>
          </a:r>
          <a:r>
            <a:rPr lang="en-US" sz="800" b="1" dirty="0" smtClean="0"/>
            <a:t/>
          </a:r>
          <a:br>
            <a:rPr lang="en-US" sz="800" b="1" dirty="0" smtClean="0"/>
          </a:br>
          <a:endParaRPr lang="en-US" sz="2000" b="1" dirty="0" smtClean="0"/>
        </a:p>
      </dgm:t>
    </dgm:pt>
    <dgm:pt modelId="{B97AB9B1-FFF2-4EAF-ADAF-5C0A7D805622}" type="parTrans" cxnId="{606A1F1C-D325-49C8-954D-DE2C27CB7298}">
      <dgm:prSet/>
      <dgm:spPr/>
      <dgm:t>
        <a:bodyPr/>
        <a:lstStyle/>
        <a:p>
          <a:endParaRPr lang="en-US"/>
        </a:p>
      </dgm:t>
    </dgm:pt>
    <dgm:pt modelId="{F4859BC5-3689-4C11-BBA2-154A99AD36DA}" type="sibTrans" cxnId="{606A1F1C-D325-49C8-954D-DE2C27CB7298}">
      <dgm:prSet/>
      <dgm:spPr/>
      <dgm:t>
        <a:bodyPr/>
        <a:lstStyle/>
        <a:p>
          <a:endParaRPr lang="en-US"/>
        </a:p>
      </dgm:t>
    </dgm:pt>
    <dgm:pt modelId="{E7A413BF-2575-4F8E-BA5E-560C6F1E0C20}">
      <dgm:prSet custT="1"/>
      <dgm:spPr>
        <a:solidFill>
          <a:schemeClr val="accent6">
            <a:lumMod val="75000"/>
          </a:schemeClr>
        </a:solidFill>
      </dgm:spPr>
      <dgm:t>
        <a:bodyPr/>
        <a:lstStyle/>
        <a:p>
          <a:r>
            <a:rPr lang="en-US" sz="2000" b="1" dirty="0" smtClean="0"/>
            <a:t>Good faith is not sufficient.</a:t>
          </a:r>
        </a:p>
      </dgm:t>
    </dgm:pt>
    <dgm:pt modelId="{93CB95DC-3E58-4F46-AE9F-0F07F3797EA4}" type="parTrans" cxnId="{48BDC3FC-F0F8-4E02-8D38-5E04FEACE17C}">
      <dgm:prSet/>
      <dgm:spPr/>
      <dgm:t>
        <a:bodyPr/>
        <a:lstStyle/>
        <a:p>
          <a:endParaRPr lang="en-US"/>
        </a:p>
      </dgm:t>
    </dgm:pt>
    <dgm:pt modelId="{CCB4EBEE-D61E-4FCB-AF35-5BFBA2D96B02}" type="sibTrans" cxnId="{48BDC3FC-F0F8-4E02-8D38-5E04FEACE17C}">
      <dgm:prSet/>
      <dgm:spPr/>
      <dgm:t>
        <a:bodyPr/>
        <a:lstStyle/>
        <a:p>
          <a:endParaRPr lang="en-US"/>
        </a:p>
      </dgm:t>
    </dgm:pt>
    <dgm:pt modelId="{035691B1-637D-49B8-A6A6-8D125DB5EDEE}" type="pres">
      <dgm:prSet presAssocID="{8AC606A2-4248-4EE7-B29B-43DE8E853CB4}" presName="Name0" presStyleCnt="0">
        <dgm:presLayoutVars>
          <dgm:chMax val="7"/>
          <dgm:chPref val="7"/>
          <dgm:dir/>
        </dgm:presLayoutVars>
      </dgm:prSet>
      <dgm:spPr/>
      <dgm:t>
        <a:bodyPr/>
        <a:lstStyle/>
        <a:p>
          <a:endParaRPr lang="en-US"/>
        </a:p>
      </dgm:t>
    </dgm:pt>
    <dgm:pt modelId="{4C3448EC-53F7-4156-BB4C-F14AC590367D}" type="pres">
      <dgm:prSet presAssocID="{8AC606A2-4248-4EE7-B29B-43DE8E853CB4}" presName="Name1" presStyleCnt="0"/>
      <dgm:spPr/>
    </dgm:pt>
    <dgm:pt modelId="{149CEB93-8725-4572-923B-F3C783F53544}" type="pres">
      <dgm:prSet presAssocID="{8AC606A2-4248-4EE7-B29B-43DE8E853CB4}" presName="cycle" presStyleCnt="0"/>
      <dgm:spPr/>
    </dgm:pt>
    <dgm:pt modelId="{79D68E35-9667-45E8-A723-4736F89ECFF2}" type="pres">
      <dgm:prSet presAssocID="{8AC606A2-4248-4EE7-B29B-43DE8E853CB4}" presName="srcNode" presStyleLbl="node1" presStyleIdx="0" presStyleCnt="3"/>
      <dgm:spPr/>
    </dgm:pt>
    <dgm:pt modelId="{12604D1B-B915-4559-BB94-6FE16602CE6A}" type="pres">
      <dgm:prSet presAssocID="{8AC606A2-4248-4EE7-B29B-43DE8E853CB4}" presName="conn" presStyleLbl="parChTrans1D2" presStyleIdx="0" presStyleCnt="1"/>
      <dgm:spPr/>
      <dgm:t>
        <a:bodyPr/>
        <a:lstStyle/>
        <a:p>
          <a:endParaRPr lang="en-US"/>
        </a:p>
      </dgm:t>
    </dgm:pt>
    <dgm:pt modelId="{99DBD7BD-44F4-492C-A2A9-5F0AFCB8B33D}" type="pres">
      <dgm:prSet presAssocID="{8AC606A2-4248-4EE7-B29B-43DE8E853CB4}" presName="extraNode" presStyleLbl="node1" presStyleIdx="0" presStyleCnt="3"/>
      <dgm:spPr/>
    </dgm:pt>
    <dgm:pt modelId="{178BB5A1-0367-456C-B443-FEF0CD42B59A}" type="pres">
      <dgm:prSet presAssocID="{8AC606A2-4248-4EE7-B29B-43DE8E853CB4}" presName="dstNode" presStyleLbl="node1" presStyleIdx="0" presStyleCnt="3"/>
      <dgm:spPr/>
    </dgm:pt>
    <dgm:pt modelId="{69EAB1A8-732B-48FE-8D3C-D470BD6773E8}" type="pres">
      <dgm:prSet presAssocID="{620AD20D-7C6B-4B6A-B6A0-64564CAAF8CB}" presName="text_1" presStyleLbl="node1" presStyleIdx="0" presStyleCnt="3" custScaleX="99039">
        <dgm:presLayoutVars>
          <dgm:bulletEnabled val="1"/>
        </dgm:presLayoutVars>
      </dgm:prSet>
      <dgm:spPr/>
      <dgm:t>
        <a:bodyPr/>
        <a:lstStyle/>
        <a:p>
          <a:endParaRPr lang="en-US"/>
        </a:p>
      </dgm:t>
    </dgm:pt>
    <dgm:pt modelId="{1EEE5A6C-12D7-49C7-9FB5-BD76C91120D3}" type="pres">
      <dgm:prSet presAssocID="{620AD20D-7C6B-4B6A-B6A0-64564CAAF8CB}" presName="accent_1" presStyleCnt="0"/>
      <dgm:spPr/>
    </dgm:pt>
    <dgm:pt modelId="{773F1563-BBF6-44DB-8437-E583E1A75B1E}" type="pres">
      <dgm:prSet presAssocID="{620AD20D-7C6B-4B6A-B6A0-64564CAAF8CB}" presName="accentRepeatNode" presStyleLbl="solidFgAcc1" presStyleIdx="0" presStyleCnt="3" custScaleX="75132" custScaleY="75132"/>
      <dgm:spPr/>
    </dgm:pt>
    <dgm:pt modelId="{1D978AD6-B6B4-43BE-A29B-3458A7A53CED}" type="pres">
      <dgm:prSet presAssocID="{ADBA09D7-54C3-4946-883D-4EAA04E5C841}" presName="text_2" presStyleLbl="node1" presStyleIdx="1" presStyleCnt="3" custScaleX="102082" custScaleY="177626" custLinFactNeighborX="-1335" custLinFactNeighborY="2064">
        <dgm:presLayoutVars>
          <dgm:bulletEnabled val="1"/>
        </dgm:presLayoutVars>
      </dgm:prSet>
      <dgm:spPr/>
      <dgm:t>
        <a:bodyPr/>
        <a:lstStyle/>
        <a:p>
          <a:endParaRPr lang="en-US"/>
        </a:p>
      </dgm:t>
    </dgm:pt>
    <dgm:pt modelId="{19088FF7-CFDA-490A-BC65-DE9599557D88}" type="pres">
      <dgm:prSet presAssocID="{ADBA09D7-54C3-4946-883D-4EAA04E5C841}" presName="accent_2" presStyleCnt="0"/>
      <dgm:spPr/>
    </dgm:pt>
    <dgm:pt modelId="{EF7BBE49-9009-44B2-A50A-F5D727F6E0F7}" type="pres">
      <dgm:prSet presAssocID="{ADBA09D7-54C3-4946-883D-4EAA04E5C841}" presName="accentRepeatNode" presStyleLbl="solidFgAcc1" presStyleIdx="1" presStyleCnt="3" custScaleX="75132" custScaleY="75132"/>
      <dgm:spPr/>
    </dgm:pt>
    <dgm:pt modelId="{BBD5F1B5-D8B4-40CB-BAA0-7FDE3C9F0430}" type="pres">
      <dgm:prSet presAssocID="{F8414FE2-4054-4F02-99CD-4764A557AC08}" presName="text_3" presStyleLbl="node1" presStyleIdx="2" presStyleCnt="3">
        <dgm:presLayoutVars>
          <dgm:bulletEnabled val="1"/>
        </dgm:presLayoutVars>
      </dgm:prSet>
      <dgm:spPr/>
      <dgm:t>
        <a:bodyPr/>
        <a:lstStyle/>
        <a:p>
          <a:endParaRPr lang="en-US"/>
        </a:p>
      </dgm:t>
    </dgm:pt>
    <dgm:pt modelId="{C78B9043-937F-4C80-8531-32C224D68E86}" type="pres">
      <dgm:prSet presAssocID="{F8414FE2-4054-4F02-99CD-4764A557AC08}" presName="accent_3" presStyleCnt="0"/>
      <dgm:spPr/>
    </dgm:pt>
    <dgm:pt modelId="{D951FDE1-A566-4C33-87AC-7FCC9E94AD0A}" type="pres">
      <dgm:prSet presAssocID="{F8414FE2-4054-4F02-99CD-4764A557AC08}" presName="accentRepeatNode" presStyleLbl="solidFgAcc1" presStyleIdx="2" presStyleCnt="3" custScaleX="75132" custScaleY="75132"/>
      <dgm:spPr/>
    </dgm:pt>
  </dgm:ptLst>
  <dgm:cxnLst>
    <dgm:cxn modelId="{3FB034CD-F651-4AE0-8EAE-A8BF78C91772}" type="presOf" srcId="{E7A413BF-2575-4F8E-BA5E-560C6F1E0C20}" destId="{1D978AD6-B6B4-43BE-A29B-3458A7A53CED}" srcOrd="0" destOrd="2" presId="urn:microsoft.com/office/officeart/2008/layout/VerticalCurvedList"/>
    <dgm:cxn modelId="{2E538D6A-5610-4997-AB45-4ABC7E1043A0}" srcId="{8AC606A2-4248-4EE7-B29B-43DE8E853CB4}" destId="{620AD20D-7C6B-4B6A-B6A0-64564CAAF8CB}" srcOrd="0" destOrd="0" parTransId="{3F0748EB-ED25-402D-BBF7-A10C2C8CBEC8}" sibTransId="{2FE32858-096E-4B5C-BA47-83FA9E6DF5E4}"/>
    <dgm:cxn modelId="{2B8F8EBC-F668-4501-A932-1F6DE293B6A5}" type="presOf" srcId="{D3B8121B-4B9A-4626-9371-CBDA95BC179B}" destId="{1D978AD6-B6B4-43BE-A29B-3458A7A53CED}" srcOrd="0" destOrd="3" presId="urn:microsoft.com/office/officeart/2008/layout/VerticalCurvedList"/>
    <dgm:cxn modelId="{C9760F0D-A215-4D0A-BEDE-548314553EED}" type="presOf" srcId="{2FE32858-096E-4B5C-BA47-83FA9E6DF5E4}" destId="{12604D1B-B915-4559-BB94-6FE16602CE6A}" srcOrd="0" destOrd="0" presId="urn:microsoft.com/office/officeart/2008/layout/VerticalCurvedList"/>
    <dgm:cxn modelId="{606A1F1C-D325-49C8-954D-DE2C27CB7298}" srcId="{ADBA09D7-54C3-4946-883D-4EAA04E5C841}" destId="{D3B8121B-4B9A-4626-9371-CBDA95BC179B}" srcOrd="2" destOrd="0" parTransId="{B97AB9B1-FFF2-4EAF-ADAF-5C0A7D805622}" sibTransId="{F4859BC5-3689-4C11-BBA2-154A99AD36DA}"/>
    <dgm:cxn modelId="{BD89E233-5D64-490C-A178-A6D0395D62F3}" type="presOf" srcId="{ADBA09D7-54C3-4946-883D-4EAA04E5C841}" destId="{1D978AD6-B6B4-43BE-A29B-3458A7A53CED}" srcOrd="0" destOrd="0" presId="urn:microsoft.com/office/officeart/2008/layout/VerticalCurvedList"/>
    <dgm:cxn modelId="{98B3C608-95D6-4429-825F-2E026F896794}" type="presOf" srcId="{F8414FE2-4054-4F02-99CD-4764A557AC08}" destId="{BBD5F1B5-D8B4-40CB-BAA0-7FDE3C9F0430}" srcOrd="0" destOrd="0" presId="urn:microsoft.com/office/officeart/2008/layout/VerticalCurvedList"/>
    <dgm:cxn modelId="{4AE7DA52-1FF5-469F-92A9-4034E3D7CD97}" srcId="{ADBA09D7-54C3-4946-883D-4EAA04E5C841}" destId="{1C9B536D-8DBF-4E5F-BC82-44C0B4C19612}" srcOrd="0" destOrd="0" parTransId="{D6AF21B2-3A47-471B-83E4-BD6AAA9FBE1A}" sibTransId="{AE158272-2987-47C8-B823-2975D5D6118E}"/>
    <dgm:cxn modelId="{2CC86D8E-A59E-4F62-98C5-34E40B00DE31}" srcId="{8AC606A2-4248-4EE7-B29B-43DE8E853CB4}" destId="{F8414FE2-4054-4F02-99CD-4764A557AC08}" srcOrd="2" destOrd="0" parTransId="{E939757C-68A1-4313-BB9D-430E5D390FC3}" sibTransId="{A81FAC81-A7A0-441F-A443-6531D8BDA8BA}"/>
    <dgm:cxn modelId="{CA6A6205-3B92-46E3-9501-5CE1EE6E8DC7}" type="presOf" srcId="{620AD20D-7C6B-4B6A-B6A0-64564CAAF8CB}" destId="{69EAB1A8-732B-48FE-8D3C-D470BD6773E8}" srcOrd="0" destOrd="0" presId="urn:microsoft.com/office/officeart/2008/layout/VerticalCurvedList"/>
    <dgm:cxn modelId="{C8FFB272-6109-4981-853A-687C0CABA265}" type="presOf" srcId="{8AC606A2-4248-4EE7-B29B-43DE8E853CB4}" destId="{035691B1-637D-49B8-A6A6-8D125DB5EDEE}" srcOrd="0" destOrd="0" presId="urn:microsoft.com/office/officeart/2008/layout/VerticalCurvedList"/>
    <dgm:cxn modelId="{2D0E6B54-0A02-4FAB-8046-859574852A64}" type="presOf" srcId="{1C9B536D-8DBF-4E5F-BC82-44C0B4C19612}" destId="{1D978AD6-B6B4-43BE-A29B-3458A7A53CED}" srcOrd="0" destOrd="1" presId="urn:microsoft.com/office/officeart/2008/layout/VerticalCurvedList"/>
    <dgm:cxn modelId="{48BDC3FC-F0F8-4E02-8D38-5E04FEACE17C}" srcId="{ADBA09D7-54C3-4946-883D-4EAA04E5C841}" destId="{E7A413BF-2575-4F8E-BA5E-560C6F1E0C20}" srcOrd="1" destOrd="0" parTransId="{93CB95DC-3E58-4F46-AE9F-0F07F3797EA4}" sibTransId="{CCB4EBEE-D61E-4FCB-AF35-5BFBA2D96B02}"/>
    <dgm:cxn modelId="{4275675D-D6B0-48B0-887B-469E7E036714}" srcId="{8AC606A2-4248-4EE7-B29B-43DE8E853CB4}" destId="{ADBA09D7-54C3-4946-883D-4EAA04E5C841}" srcOrd="1" destOrd="0" parTransId="{A78F5B10-4F44-4E0B-B062-2F1826F731C0}" sibTransId="{2AFE66F5-F60E-47DB-8EEE-48778843D910}"/>
    <dgm:cxn modelId="{A26192A0-7FD8-4267-8880-549F858EB191}" type="presParOf" srcId="{035691B1-637D-49B8-A6A6-8D125DB5EDEE}" destId="{4C3448EC-53F7-4156-BB4C-F14AC590367D}" srcOrd="0" destOrd="0" presId="urn:microsoft.com/office/officeart/2008/layout/VerticalCurvedList"/>
    <dgm:cxn modelId="{01642FF1-705D-40EB-BB3A-EC06F47FB1DF}" type="presParOf" srcId="{4C3448EC-53F7-4156-BB4C-F14AC590367D}" destId="{149CEB93-8725-4572-923B-F3C783F53544}" srcOrd="0" destOrd="0" presId="urn:microsoft.com/office/officeart/2008/layout/VerticalCurvedList"/>
    <dgm:cxn modelId="{A67B44D0-6C4C-45AA-95DC-250CB329AC8B}" type="presParOf" srcId="{149CEB93-8725-4572-923B-F3C783F53544}" destId="{79D68E35-9667-45E8-A723-4736F89ECFF2}" srcOrd="0" destOrd="0" presId="urn:microsoft.com/office/officeart/2008/layout/VerticalCurvedList"/>
    <dgm:cxn modelId="{F03DF32A-EE0E-46B5-BD2E-B2D938F43491}" type="presParOf" srcId="{149CEB93-8725-4572-923B-F3C783F53544}" destId="{12604D1B-B915-4559-BB94-6FE16602CE6A}" srcOrd="1" destOrd="0" presId="urn:microsoft.com/office/officeart/2008/layout/VerticalCurvedList"/>
    <dgm:cxn modelId="{56D7E431-4E99-43C7-8B20-6EB23C333060}" type="presParOf" srcId="{149CEB93-8725-4572-923B-F3C783F53544}" destId="{99DBD7BD-44F4-492C-A2A9-5F0AFCB8B33D}" srcOrd="2" destOrd="0" presId="urn:microsoft.com/office/officeart/2008/layout/VerticalCurvedList"/>
    <dgm:cxn modelId="{43AA5326-01B3-4A2E-8871-3F274F4663B5}" type="presParOf" srcId="{149CEB93-8725-4572-923B-F3C783F53544}" destId="{178BB5A1-0367-456C-B443-FEF0CD42B59A}" srcOrd="3" destOrd="0" presId="urn:microsoft.com/office/officeart/2008/layout/VerticalCurvedList"/>
    <dgm:cxn modelId="{5AAFF451-6EE4-44D7-A8DE-93FBBED8BEC0}" type="presParOf" srcId="{4C3448EC-53F7-4156-BB4C-F14AC590367D}" destId="{69EAB1A8-732B-48FE-8D3C-D470BD6773E8}" srcOrd="1" destOrd="0" presId="urn:microsoft.com/office/officeart/2008/layout/VerticalCurvedList"/>
    <dgm:cxn modelId="{41757126-7AFB-4E1D-8298-75E8EBB1F96E}" type="presParOf" srcId="{4C3448EC-53F7-4156-BB4C-F14AC590367D}" destId="{1EEE5A6C-12D7-49C7-9FB5-BD76C91120D3}" srcOrd="2" destOrd="0" presId="urn:microsoft.com/office/officeart/2008/layout/VerticalCurvedList"/>
    <dgm:cxn modelId="{2BB1BA9F-8FE0-4BF8-A5B5-57848321D804}" type="presParOf" srcId="{1EEE5A6C-12D7-49C7-9FB5-BD76C91120D3}" destId="{773F1563-BBF6-44DB-8437-E583E1A75B1E}" srcOrd="0" destOrd="0" presId="urn:microsoft.com/office/officeart/2008/layout/VerticalCurvedList"/>
    <dgm:cxn modelId="{85293818-7748-414F-B652-D27E01741D15}" type="presParOf" srcId="{4C3448EC-53F7-4156-BB4C-F14AC590367D}" destId="{1D978AD6-B6B4-43BE-A29B-3458A7A53CED}" srcOrd="3" destOrd="0" presId="urn:microsoft.com/office/officeart/2008/layout/VerticalCurvedList"/>
    <dgm:cxn modelId="{9D8BDCFD-A655-4527-85C9-F8CA43ADBB07}" type="presParOf" srcId="{4C3448EC-53F7-4156-BB4C-F14AC590367D}" destId="{19088FF7-CFDA-490A-BC65-DE9599557D88}" srcOrd="4" destOrd="0" presId="urn:microsoft.com/office/officeart/2008/layout/VerticalCurvedList"/>
    <dgm:cxn modelId="{9882C2A9-28E2-4383-A41F-04A628F5E4A3}" type="presParOf" srcId="{19088FF7-CFDA-490A-BC65-DE9599557D88}" destId="{EF7BBE49-9009-44B2-A50A-F5D727F6E0F7}" srcOrd="0" destOrd="0" presId="urn:microsoft.com/office/officeart/2008/layout/VerticalCurvedList"/>
    <dgm:cxn modelId="{6D8A14AD-8D8E-471A-800F-C55868820B5E}" type="presParOf" srcId="{4C3448EC-53F7-4156-BB4C-F14AC590367D}" destId="{BBD5F1B5-D8B4-40CB-BAA0-7FDE3C9F0430}" srcOrd="5" destOrd="0" presId="urn:microsoft.com/office/officeart/2008/layout/VerticalCurvedList"/>
    <dgm:cxn modelId="{1BD23FC6-2905-40A7-9BBF-F4967BD07287}" type="presParOf" srcId="{4C3448EC-53F7-4156-BB4C-F14AC590367D}" destId="{C78B9043-937F-4C80-8531-32C224D68E86}" srcOrd="6" destOrd="0" presId="urn:microsoft.com/office/officeart/2008/layout/VerticalCurvedList"/>
    <dgm:cxn modelId="{1009B2B2-3F3C-48A6-B22D-EFA42B31CBF6}" type="presParOf" srcId="{C78B9043-937F-4C80-8531-32C224D68E86}" destId="{D951FDE1-A566-4C33-87AC-7FCC9E94AD0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15D66D-9585-4514-9E39-30C8AC59B571}">
      <dsp:nvSpPr>
        <dsp:cNvPr id="0" name=""/>
        <dsp:cNvSpPr/>
      </dsp:nvSpPr>
      <dsp:spPr>
        <a:xfrm>
          <a:off x="3122" y="487597"/>
          <a:ext cx="1877727" cy="57873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smtClean="0"/>
            <a:t>Federal Law</a:t>
          </a:r>
          <a:endParaRPr lang="en-US" sz="1600" b="1" kern="1200" dirty="0"/>
        </a:p>
      </dsp:txBody>
      <dsp:txXfrm>
        <a:off x="3122" y="487597"/>
        <a:ext cx="1877727" cy="578730"/>
      </dsp:txXfrm>
    </dsp:sp>
    <dsp:sp modelId="{6DF67D08-C220-40F3-A380-B56DEE2FA11C}">
      <dsp:nvSpPr>
        <dsp:cNvPr id="0" name=""/>
        <dsp:cNvSpPr/>
      </dsp:nvSpPr>
      <dsp:spPr>
        <a:xfrm>
          <a:off x="3122" y="1066327"/>
          <a:ext cx="1877727" cy="317047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t>Internal Revenue Code</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ERISA </a:t>
          </a:r>
          <a:r>
            <a:rPr lang="en-US" sz="1600" kern="1200" dirty="0" smtClean="0"/>
            <a:t>(</a:t>
          </a:r>
          <a:r>
            <a:rPr lang="en-US" sz="1600" i="1" kern="1200" dirty="0" smtClean="0"/>
            <a:t>not directly applicable, but excellent resource</a:t>
          </a:r>
          <a:r>
            <a:rPr lang="en-US" sz="1600" kern="1200" dirty="0" smtClean="0"/>
            <a:t>)</a:t>
          </a:r>
          <a:endParaRPr lang="en-US" sz="1600" kern="1200" dirty="0"/>
        </a:p>
      </dsp:txBody>
      <dsp:txXfrm>
        <a:off x="3122" y="1066327"/>
        <a:ext cx="1877727" cy="3170475"/>
      </dsp:txXfrm>
    </dsp:sp>
    <dsp:sp modelId="{FEA51023-2B27-41AA-90F2-A033168EBF02}">
      <dsp:nvSpPr>
        <dsp:cNvPr id="0" name=""/>
        <dsp:cNvSpPr/>
      </dsp:nvSpPr>
      <dsp:spPr>
        <a:xfrm>
          <a:off x="2133592" y="496289"/>
          <a:ext cx="1877727" cy="578730"/>
        </a:xfrm>
        <a:prstGeom prst="rect">
          <a:avLst/>
        </a:prstGeom>
        <a:solidFill>
          <a:schemeClr val="accent6">
            <a:lumMod val="75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smtClean="0"/>
            <a:t>State Law</a:t>
          </a:r>
          <a:endParaRPr lang="en-US" sz="1600" b="1" kern="1200" dirty="0"/>
        </a:p>
      </dsp:txBody>
      <dsp:txXfrm>
        <a:off x="2133592" y="496289"/>
        <a:ext cx="1877727" cy="578730"/>
      </dsp:txXfrm>
    </dsp:sp>
    <dsp:sp modelId="{37E0F39E-4B7D-4DAB-86C6-E7F277E15441}">
      <dsp:nvSpPr>
        <dsp:cNvPr id="0" name=""/>
        <dsp:cNvSpPr/>
      </dsp:nvSpPr>
      <dsp:spPr>
        <a:xfrm>
          <a:off x="2143731" y="1066327"/>
          <a:ext cx="1877727" cy="3170475"/>
        </a:xfrm>
        <a:prstGeom prst="rect">
          <a:avLst/>
        </a:prstGeom>
        <a:solidFill>
          <a:schemeClr val="accent6">
            <a:lumMod val="40000"/>
            <a:lumOff val="60000"/>
            <a:alpha val="90000"/>
          </a:schemeClr>
        </a:solidFill>
        <a:ln w="25400" cap="flat" cmpd="sng" algn="ctr">
          <a:solidFill>
            <a:schemeClr val="accent6">
              <a:lumMod val="40000"/>
              <a:lumOff val="6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t>Statutory fiduciary rules</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State Constitution</a:t>
          </a:r>
          <a:endParaRPr lang="en-US" sz="1600" b="1" kern="1200" dirty="0"/>
        </a:p>
      </dsp:txBody>
      <dsp:txXfrm>
        <a:off x="2143731" y="1066327"/>
        <a:ext cx="1877727" cy="3170475"/>
      </dsp:txXfrm>
    </dsp:sp>
    <dsp:sp modelId="{3A0A0893-2573-4019-8539-0AF06DFED5C7}">
      <dsp:nvSpPr>
        <dsp:cNvPr id="0" name=""/>
        <dsp:cNvSpPr/>
      </dsp:nvSpPr>
      <dsp:spPr>
        <a:xfrm>
          <a:off x="4267197" y="496289"/>
          <a:ext cx="1877727" cy="578730"/>
        </a:xfrm>
        <a:prstGeom prst="rect">
          <a:avLst/>
        </a:prstGeom>
        <a:solidFill>
          <a:srgbClr val="00B05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smtClean="0"/>
            <a:t>Common Law</a:t>
          </a:r>
          <a:endParaRPr lang="en-US" sz="1600" b="1" kern="1200" dirty="0"/>
        </a:p>
      </dsp:txBody>
      <dsp:txXfrm>
        <a:off x="4267197" y="496289"/>
        <a:ext cx="1877727" cy="578730"/>
      </dsp:txXfrm>
    </dsp:sp>
    <dsp:sp modelId="{AEBBE5A0-39B4-4B10-85A5-46FB274F03D8}">
      <dsp:nvSpPr>
        <dsp:cNvPr id="0" name=""/>
        <dsp:cNvSpPr/>
      </dsp:nvSpPr>
      <dsp:spPr>
        <a:xfrm>
          <a:off x="4284340" y="1066327"/>
          <a:ext cx="1877727" cy="3170475"/>
        </a:xfrm>
        <a:prstGeom prst="rect">
          <a:avLst/>
        </a:prstGeom>
        <a:solidFill>
          <a:schemeClr val="accent3">
            <a:lumMod val="40000"/>
            <a:lumOff val="60000"/>
            <a:alpha val="90000"/>
          </a:schemeClr>
        </a:solidFill>
        <a:ln w="25400" cap="flat" cmpd="sng" algn="ctr">
          <a:solidFill>
            <a:schemeClr val="accent3">
              <a:lumMod val="40000"/>
              <a:lumOff val="6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t>Restatement (Third) of Trusts </a:t>
          </a:r>
          <a:r>
            <a:rPr lang="en-US" sz="1600" b="0" kern="1200" dirty="0" smtClean="0"/>
            <a:t>(</a:t>
          </a:r>
          <a:r>
            <a:rPr lang="en-US" sz="1600" b="0" i="1" kern="1200" dirty="0" smtClean="0"/>
            <a:t>collection </a:t>
          </a:r>
          <a:r>
            <a:rPr lang="en-US" sz="1600" i="1" kern="1200" dirty="0" smtClean="0"/>
            <a:t>of common law</a:t>
          </a:r>
          <a:r>
            <a:rPr lang="en-US" sz="1600" kern="1200" dirty="0" smtClean="0"/>
            <a:t>)</a:t>
          </a:r>
          <a:endParaRPr lang="en-US" sz="1600" kern="1200" dirty="0"/>
        </a:p>
        <a:p>
          <a:pPr marL="171450" lvl="1" indent="-171450" algn="l" defTabSz="711200">
            <a:lnSpc>
              <a:spcPct val="90000"/>
            </a:lnSpc>
            <a:spcBef>
              <a:spcPct val="0"/>
            </a:spcBef>
            <a:spcAft>
              <a:spcPct val="15000"/>
            </a:spcAft>
            <a:buChar char="••"/>
          </a:pPr>
          <a:r>
            <a:rPr lang="en-US" sz="1600" b="1" kern="1200" dirty="0" smtClean="0"/>
            <a:t>Uniform Management of Public Employee Retirement Systems Act (UMPERSA)</a:t>
          </a:r>
          <a:r>
            <a:rPr lang="en-US" sz="1600" kern="1200" dirty="0" smtClean="0"/>
            <a:t> (</a:t>
          </a:r>
          <a:r>
            <a:rPr lang="en-US" sz="1600" i="1" kern="1200" dirty="0" smtClean="0"/>
            <a:t>even if not adopted by State - excellent resource</a:t>
          </a:r>
          <a:r>
            <a:rPr lang="en-US" sz="1600" kern="1200" dirty="0" smtClean="0"/>
            <a:t>)</a:t>
          </a:r>
          <a:endParaRPr lang="en-US" sz="1600" kern="1200" dirty="0"/>
        </a:p>
      </dsp:txBody>
      <dsp:txXfrm>
        <a:off x="4284340" y="1066327"/>
        <a:ext cx="1877727" cy="3170475"/>
      </dsp:txXfrm>
    </dsp:sp>
    <dsp:sp modelId="{9F0D5A1F-71C4-4BB9-830E-8FCA48B299D8}">
      <dsp:nvSpPr>
        <dsp:cNvPr id="0" name=""/>
        <dsp:cNvSpPr/>
      </dsp:nvSpPr>
      <dsp:spPr>
        <a:xfrm>
          <a:off x="6424949" y="487597"/>
          <a:ext cx="1877727" cy="578730"/>
        </a:xfrm>
        <a:prstGeom prst="rect">
          <a:avLst/>
        </a:prstGeom>
        <a:solidFill>
          <a:schemeClr val="accent5">
            <a:lumMod val="7500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smtClean="0"/>
            <a:t>Plan and Plan-Related Documents</a:t>
          </a:r>
          <a:endParaRPr lang="en-US" sz="1600" b="1" kern="1200" dirty="0"/>
        </a:p>
      </dsp:txBody>
      <dsp:txXfrm>
        <a:off x="6424949" y="487597"/>
        <a:ext cx="1877727" cy="578730"/>
      </dsp:txXfrm>
    </dsp:sp>
    <dsp:sp modelId="{8F4DD8D3-90C8-4A1A-9ABF-E7DA2CDE9EED}">
      <dsp:nvSpPr>
        <dsp:cNvPr id="0" name=""/>
        <dsp:cNvSpPr/>
      </dsp:nvSpPr>
      <dsp:spPr>
        <a:xfrm>
          <a:off x="6424949" y="1066327"/>
          <a:ext cx="1877727" cy="3170475"/>
        </a:xfrm>
        <a:prstGeom prst="rect">
          <a:avLst/>
        </a:prstGeom>
        <a:solidFill>
          <a:schemeClr val="accent5">
            <a:lumMod val="40000"/>
            <a:lumOff val="60000"/>
            <a:alpha val="90000"/>
          </a:schemeClr>
        </a:solidFill>
        <a:ln w="25400" cap="flat" cmpd="sng" algn="ctr">
          <a:solidFill>
            <a:schemeClr val="accent5">
              <a:lumMod val="40000"/>
              <a:lumOff val="6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t>Statutes</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Administrative Code</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Trust Documents</a:t>
          </a:r>
          <a:endParaRPr lang="en-US" sz="1600" b="1" kern="1200" dirty="0"/>
        </a:p>
      </dsp:txBody>
      <dsp:txXfrm>
        <a:off x="6424949" y="1066327"/>
        <a:ext cx="1877727" cy="31704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01E26-0DD6-4188-8643-8D669195B1C5}">
      <dsp:nvSpPr>
        <dsp:cNvPr id="0" name=""/>
        <dsp:cNvSpPr/>
      </dsp:nvSpPr>
      <dsp:spPr>
        <a:xfrm>
          <a:off x="0" y="2306"/>
          <a:ext cx="8305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4F9BA8-9D09-402A-B561-C1A34B66F139}">
      <dsp:nvSpPr>
        <dsp:cNvPr id="0" name=""/>
        <dsp:cNvSpPr/>
      </dsp:nvSpPr>
      <dsp:spPr>
        <a:xfrm>
          <a:off x="0" y="2306"/>
          <a:ext cx="1661160" cy="1573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lvl="0" algn="l" defTabSz="1066800">
            <a:lnSpc>
              <a:spcPct val="90000"/>
            </a:lnSpc>
            <a:spcBef>
              <a:spcPct val="0"/>
            </a:spcBef>
            <a:spcAft>
              <a:spcPct val="35000"/>
            </a:spcAft>
          </a:pPr>
          <a:r>
            <a:rPr lang="en-US" sz="2400" b="1" kern="1200" dirty="0" smtClean="0"/>
            <a:t>Duty of Loyalty</a:t>
          </a:r>
          <a:endParaRPr lang="en-US" sz="2400" b="1" kern="1200" dirty="0"/>
        </a:p>
      </dsp:txBody>
      <dsp:txXfrm>
        <a:off x="0" y="2306"/>
        <a:ext cx="1661160" cy="1573262"/>
      </dsp:txXfrm>
    </dsp:sp>
    <dsp:sp modelId="{1CF7E962-451F-42CE-B4D6-5CE79AD98549}">
      <dsp:nvSpPr>
        <dsp:cNvPr id="0" name=""/>
        <dsp:cNvSpPr/>
      </dsp:nvSpPr>
      <dsp:spPr>
        <a:xfrm>
          <a:off x="1785746" y="20801"/>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act solely in the interest of participants and beneficiaries.</a:t>
          </a:r>
          <a:endParaRPr lang="en-US" sz="1300" kern="1200" dirty="0"/>
        </a:p>
      </dsp:txBody>
      <dsp:txXfrm>
        <a:off x="1785746" y="20801"/>
        <a:ext cx="6520053" cy="369885"/>
      </dsp:txXfrm>
    </dsp:sp>
    <dsp:sp modelId="{8F80A399-5F43-4618-A122-86459077CC69}">
      <dsp:nvSpPr>
        <dsp:cNvPr id="0" name=""/>
        <dsp:cNvSpPr/>
      </dsp:nvSpPr>
      <dsp:spPr>
        <a:xfrm>
          <a:off x="1661159" y="390686"/>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B98978-360E-49FB-AFAA-C09982E7FCD4}">
      <dsp:nvSpPr>
        <dsp:cNvPr id="0" name=""/>
        <dsp:cNvSpPr/>
      </dsp:nvSpPr>
      <dsp:spPr>
        <a:xfrm>
          <a:off x="1785746" y="409180"/>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act for the exclusive purpose of providing benefits or paying reasonable plan expenses.</a:t>
          </a:r>
          <a:endParaRPr lang="en-US" sz="1300" kern="1200" dirty="0"/>
        </a:p>
      </dsp:txBody>
      <dsp:txXfrm>
        <a:off x="1785746" y="409180"/>
        <a:ext cx="6520053" cy="369885"/>
      </dsp:txXfrm>
    </dsp:sp>
    <dsp:sp modelId="{4962E60C-BCEB-42A7-98C7-E102D83A3C23}">
      <dsp:nvSpPr>
        <dsp:cNvPr id="0" name=""/>
        <dsp:cNvSpPr/>
      </dsp:nvSpPr>
      <dsp:spPr>
        <a:xfrm>
          <a:off x="1661159" y="779066"/>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CFE925-2EB6-481F-8406-977B589110E4}">
      <dsp:nvSpPr>
        <dsp:cNvPr id="0" name=""/>
        <dsp:cNvSpPr/>
      </dsp:nvSpPr>
      <dsp:spPr>
        <a:xfrm>
          <a:off x="1785746" y="797560"/>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act independently and without conflicts of interest.</a:t>
          </a:r>
          <a:endParaRPr lang="en-US" sz="1300" kern="1200" dirty="0"/>
        </a:p>
      </dsp:txBody>
      <dsp:txXfrm>
        <a:off x="1785746" y="797560"/>
        <a:ext cx="6520053" cy="369885"/>
      </dsp:txXfrm>
    </dsp:sp>
    <dsp:sp modelId="{5F523AED-C592-4F1B-B35E-3AD4FBBDA1B6}">
      <dsp:nvSpPr>
        <dsp:cNvPr id="0" name=""/>
        <dsp:cNvSpPr/>
      </dsp:nvSpPr>
      <dsp:spPr>
        <a:xfrm>
          <a:off x="1661159" y="1167446"/>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3CCEA9-379E-4BF9-9CE3-AC4952119E8C}">
      <dsp:nvSpPr>
        <dsp:cNvPr id="0" name=""/>
        <dsp:cNvSpPr/>
      </dsp:nvSpPr>
      <dsp:spPr>
        <a:xfrm>
          <a:off x="1785746" y="1185940"/>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act impartially among differing interests.</a:t>
          </a:r>
          <a:endParaRPr lang="en-US" sz="1300" kern="1200" dirty="0"/>
        </a:p>
      </dsp:txBody>
      <dsp:txXfrm>
        <a:off x="1785746" y="1185940"/>
        <a:ext cx="6520053" cy="369885"/>
      </dsp:txXfrm>
    </dsp:sp>
    <dsp:sp modelId="{70CFF36C-48B7-4D65-A475-BB72EB31C849}">
      <dsp:nvSpPr>
        <dsp:cNvPr id="0" name=""/>
        <dsp:cNvSpPr/>
      </dsp:nvSpPr>
      <dsp:spPr>
        <a:xfrm>
          <a:off x="1661159" y="1555826"/>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9BB9B9-FCB6-4CF9-BD73-9A862067A4E2}">
      <dsp:nvSpPr>
        <dsp:cNvPr id="0" name=""/>
        <dsp:cNvSpPr/>
      </dsp:nvSpPr>
      <dsp:spPr>
        <a:xfrm>
          <a:off x="0" y="1575568"/>
          <a:ext cx="8305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F3F10A-78E2-436D-BFEB-446F1D2E7B8C}">
      <dsp:nvSpPr>
        <dsp:cNvPr id="0" name=""/>
        <dsp:cNvSpPr/>
      </dsp:nvSpPr>
      <dsp:spPr>
        <a:xfrm>
          <a:off x="0" y="1575568"/>
          <a:ext cx="1661160" cy="1573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lvl="0" algn="l" defTabSz="1066800">
            <a:lnSpc>
              <a:spcPct val="90000"/>
            </a:lnSpc>
            <a:spcBef>
              <a:spcPct val="0"/>
            </a:spcBef>
            <a:spcAft>
              <a:spcPct val="35000"/>
            </a:spcAft>
          </a:pPr>
          <a:r>
            <a:rPr lang="en-US" sz="2400" b="1" kern="1200" dirty="0" smtClean="0"/>
            <a:t>Duty of Prudence</a:t>
          </a:r>
          <a:endParaRPr lang="en-US" sz="2400" b="1" kern="1200" dirty="0"/>
        </a:p>
      </dsp:txBody>
      <dsp:txXfrm>
        <a:off x="0" y="1575568"/>
        <a:ext cx="1661160" cy="1573262"/>
      </dsp:txXfrm>
    </dsp:sp>
    <dsp:sp modelId="{355D38FB-6A79-4390-9333-248A1DFF46C4}">
      <dsp:nvSpPr>
        <dsp:cNvPr id="0" name=""/>
        <dsp:cNvSpPr/>
      </dsp:nvSpPr>
      <dsp:spPr>
        <a:xfrm>
          <a:off x="1785746" y="1594063"/>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act with care, skill, prudence, and diligence of prudent person familiar with like matters.</a:t>
          </a:r>
          <a:endParaRPr lang="en-US" sz="1300" kern="1200" dirty="0"/>
        </a:p>
      </dsp:txBody>
      <dsp:txXfrm>
        <a:off x="1785746" y="1594063"/>
        <a:ext cx="6520053" cy="369885"/>
      </dsp:txXfrm>
    </dsp:sp>
    <dsp:sp modelId="{4506BBE4-D965-426F-A0EA-1E25D7D61595}">
      <dsp:nvSpPr>
        <dsp:cNvPr id="0" name=""/>
        <dsp:cNvSpPr/>
      </dsp:nvSpPr>
      <dsp:spPr>
        <a:xfrm>
          <a:off x="1661159" y="1963948"/>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39D302-5AC9-44D1-885F-1156963BE17B}">
      <dsp:nvSpPr>
        <dsp:cNvPr id="0" name=""/>
        <dsp:cNvSpPr/>
      </dsp:nvSpPr>
      <dsp:spPr>
        <a:xfrm>
          <a:off x="1785746" y="1982443"/>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be informed.</a:t>
          </a:r>
          <a:endParaRPr lang="en-US" sz="1300" kern="1200" dirty="0"/>
        </a:p>
      </dsp:txBody>
      <dsp:txXfrm>
        <a:off x="1785746" y="1982443"/>
        <a:ext cx="6520053" cy="369885"/>
      </dsp:txXfrm>
    </dsp:sp>
    <dsp:sp modelId="{D7470FD3-4833-44D2-B4FF-18F196A7A238}">
      <dsp:nvSpPr>
        <dsp:cNvPr id="0" name=""/>
        <dsp:cNvSpPr/>
      </dsp:nvSpPr>
      <dsp:spPr>
        <a:xfrm>
          <a:off x="1661159" y="2352328"/>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A740B2-2B74-41BB-A39A-0EF7A19A9B76}">
      <dsp:nvSpPr>
        <dsp:cNvPr id="0" name=""/>
        <dsp:cNvSpPr/>
      </dsp:nvSpPr>
      <dsp:spPr>
        <a:xfrm>
          <a:off x="1785746" y="2370822"/>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delegate responsibilities outside of expertise.</a:t>
          </a:r>
          <a:endParaRPr lang="en-US" sz="1300" kern="1200" dirty="0"/>
        </a:p>
      </dsp:txBody>
      <dsp:txXfrm>
        <a:off x="1785746" y="2370822"/>
        <a:ext cx="6520053" cy="369885"/>
      </dsp:txXfrm>
    </dsp:sp>
    <dsp:sp modelId="{5A77D2A1-4E85-4F5E-BF71-7D7ADFAD81E5}">
      <dsp:nvSpPr>
        <dsp:cNvPr id="0" name=""/>
        <dsp:cNvSpPr/>
      </dsp:nvSpPr>
      <dsp:spPr>
        <a:xfrm>
          <a:off x="1661159" y="2740708"/>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F1E673-8054-4BF1-8DA5-787B4A57E50D}">
      <dsp:nvSpPr>
        <dsp:cNvPr id="0" name=""/>
        <dsp:cNvSpPr/>
      </dsp:nvSpPr>
      <dsp:spPr>
        <a:xfrm>
          <a:off x="1785746" y="2759202"/>
          <a:ext cx="6520053" cy="369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577850">
            <a:lnSpc>
              <a:spcPct val="90000"/>
            </a:lnSpc>
            <a:spcBef>
              <a:spcPct val="0"/>
            </a:spcBef>
            <a:spcAft>
              <a:spcPct val="35000"/>
            </a:spcAft>
          </a:pPr>
          <a:r>
            <a:rPr lang="en-US" sz="1300" kern="1200" dirty="0" smtClean="0"/>
            <a:t>Duty to diversify investments.</a:t>
          </a:r>
          <a:endParaRPr lang="en-US" sz="1300" kern="1200" dirty="0"/>
        </a:p>
      </dsp:txBody>
      <dsp:txXfrm>
        <a:off x="1785746" y="2759202"/>
        <a:ext cx="6520053" cy="369885"/>
      </dsp:txXfrm>
    </dsp:sp>
    <dsp:sp modelId="{12D25687-1F7A-4ECE-9E5A-FE13AF381F7A}">
      <dsp:nvSpPr>
        <dsp:cNvPr id="0" name=""/>
        <dsp:cNvSpPr/>
      </dsp:nvSpPr>
      <dsp:spPr>
        <a:xfrm>
          <a:off x="1661159" y="3129088"/>
          <a:ext cx="6644640"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DF3B27-FBA2-4A89-B88B-0E7055DE08A7}">
      <dsp:nvSpPr>
        <dsp:cNvPr id="0" name=""/>
        <dsp:cNvSpPr/>
      </dsp:nvSpPr>
      <dsp:spPr>
        <a:xfrm>
          <a:off x="0" y="3148831"/>
          <a:ext cx="8305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E74F8B-58B4-4636-840A-FD03AA09E294}">
      <dsp:nvSpPr>
        <dsp:cNvPr id="0" name=""/>
        <dsp:cNvSpPr/>
      </dsp:nvSpPr>
      <dsp:spPr>
        <a:xfrm>
          <a:off x="0" y="3148831"/>
          <a:ext cx="1661160" cy="1573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lvl="0" algn="l" defTabSz="1066800">
            <a:lnSpc>
              <a:spcPct val="90000"/>
            </a:lnSpc>
            <a:spcBef>
              <a:spcPct val="0"/>
            </a:spcBef>
            <a:spcAft>
              <a:spcPct val="35000"/>
            </a:spcAft>
          </a:pPr>
          <a:r>
            <a:rPr lang="en-US" sz="2400" b="1" kern="1200" dirty="0" smtClean="0"/>
            <a:t>Duty to Follow Plan Document</a:t>
          </a:r>
          <a:endParaRPr lang="en-US" sz="2400" b="1" kern="1200" dirty="0"/>
        </a:p>
      </dsp:txBody>
      <dsp:txXfrm>
        <a:off x="0" y="3148831"/>
        <a:ext cx="1661160" cy="15732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0EADA-1A15-49E2-8AD1-C2034E397A8F}">
      <dsp:nvSpPr>
        <dsp:cNvPr id="0" name=""/>
        <dsp:cNvSpPr/>
      </dsp:nvSpPr>
      <dsp:spPr>
        <a:xfrm>
          <a:off x="0" y="0"/>
          <a:ext cx="8305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A5613F-1632-4BA4-A07E-FD2CBF078C59}">
      <dsp:nvSpPr>
        <dsp:cNvPr id="0" name=""/>
        <dsp:cNvSpPr/>
      </dsp:nvSpPr>
      <dsp:spPr>
        <a:xfrm>
          <a:off x="0" y="0"/>
          <a:ext cx="1802618" cy="472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b="1" kern="1200" dirty="0" smtClean="0"/>
            <a:t>A fiduciary </a:t>
          </a:r>
          <a:r>
            <a:rPr lang="en-US" sz="2800" b="1" i="0" kern="1200" dirty="0" smtClean="0">
              <a:solidFill>
                <a:schemeClr val="tx1"/>
              </a:solidFill>
            </a:rPr>
            <a:t>may not:</a:t>
          </a:r>
          <a:endParaRPr lang="en-US" sz="2800" b="1" i="0" kern="1200" dirty="0">
            <a:solidFill>
              <a:schemeClr val="tx1"/>
            </a:solidFill>
          </a:endParaRPr>
        </a:p>
      </dsp:txBody>
      <dsp:txXfrm>
        <a:off x="0" y="0"/>
        <a:ext cx="1802618" cy="4724399"/>
      </dsp:txXfrm>
    </dsp:sp>
    <dsp:sp modelId="{44C1A47F-2A83-4018-95A8-A0CDAB1E1DED}">
      <dsp:nvSpPr>
        <dsp:cNvPr id="0" name=""/>
        <dsp:cNvSpPr/>
      </dsp:nvSpPr>
      <dsp:spPr>
        <a:xfrm>
          <a:off x="1924406" y="44521"/>
          <a:ext cx="6373606" cy="89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t>Deal with plan assets in his or her own interest.</a:t>
          </a:r>
          <a:endParaRPr lang="en-US" sz="2100" kern="1200" dirty="0"/>
        </a:p>
      </dsp:txBody>
      <dsp:txXfrm>
        <a:off x="1924406" y="44521"/>
        <a:ext cx="6373606" cy="890438"/>
      </dsp:txXfrm>
    </dsp:sp>
    <dsp:sp modelId="{C46F65D5-CADF-4103-9D65-55E7BBC9D6CF}">
      <dsp:nvSpPr>
        <dsp:cNvPr id="0" name=""/>
        <dsp:cNvSpPr/>
      </dsp:nvSpPr>
      <dsp:spPr>
        <a:xfrm>
          <a:off x="1802618" y="934960"/>
          <a:ext cx="6495395"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4A4DAF-C5EB-4FC3-8B20-CE46A76058C8}">
      <dsp:nvSpPr>
        <dsp:cNvPr id="0" name=""/>
        <dsp:cNvSpPr/>
      </dsp:nvSpPr>
      <dsp:spPr>
        <a:xfrm>
          <a:off x="1924406" y="979482"/>
          <a:ext cx="6373606" cy="89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t>Pay unreasonable compensation for services performed.</a:t>
          </a:r>
          <a:endParaRPr lang="en-US" sz="2100" kern="1200" dirty="0"/>
        </a:p>
      </dsp:txBody>
      <dsp:txXfrm>
        <a:off x="1924406" y="979482"/>
        <a:ext cx="6373606" cy="890438"/>
      </dsp:txXfrm>
    </dsp:sp>
    <dsp:sp modelId="{D93EBA6D-C7D8-4CB0-8872-10B84E5437F2}">
      <dsp:nvSpPr>
        <dsp:cNvPr id="0" name=""/>
        <dsp:cNvSpPr/>
      </dsp:nvSpPr>
      <dsp:spPr>
        <a:xfrm>
          <a:off x="1802618" y="1869921"/>
          <a:ext cx="6495395"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F08A34-DCDE-4753-B300-5CCCBF72BB3D}">
      <dsp:nvSpPr>
        <dsp:cNvPr id="0" name=""/>
        <dsp:cNvSpPr/>
      </dsp:nvSpPr>
      <dsp:spPr>
        <a:xfrm>
          <a:off x="1924406" y="1914443"/>
          <a:ext cx="6373606" cy="89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t>Make a purchase for more than adequate consideration or a sale for less than adequate consideration.</a:t>
          </a:r>
          <a:endParaRPr lang="en-US" sz="2100" kern="1200" dirty="0"/>
        </a:p>
      </dsp:txBody>
      <dsp:txXfrm>
        <a:off x="1924406" y="1914443"/>
        <a:ext cx="6373606" cy="890438"/>
      </dsp:txXfrm>
    </dsp:sp>
    <dsp:sp modelId="{D6B856C6-BA63-4694-A523-4857BEFCE457}">
      <dsp:nvSpPr>
        <dsp:cNvPr id="0" name=""/>
        <dsp:cNvSpPr/>
      </dsp:nvSpPr>
      <dsp:spPr>
        <a:xfrm>
          <a:off x="1802618" y="2804881"/>
          <a:ext cx="6495395"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462C58-AADA-4059-86E5-2561B6E508FE}">
      <dsp:nvSpPr>
        <dsp:cNvPr id="0" name=""/>
        <dsp:cNvSpPr/>
      </dsp:nvSpPr>
      <dsp:spPr>
        <a:xfrm>
          <a:off x="1924406" y="2849403"/>
          <a:ext cx="6373606" cy="89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t>Act on behalf of a party whose interests are adverse to the plan or participants.</a:t>
          </a:r>
          <a:endParaRPr lang="en-US" sz="2100" kern="1200" dirty="0"/>
        </a:p>
      </dsp:txBody>
      <dsp:txXfrm>
        <a:off x="1924406" y="2849403"/>
        <a:ext cx="6373606" cy="890438"/>
      </dsp:txXfrm>
    </dsp:sp>
    <dsp:sp modelId="{6DC171BE-5EFA-495B-B431-0AA1D036F998}">
      <dsp:nvSpPr>
        <dsp:cNvPr id="0" name=""/>
        <dsp:cNvSpPr/>
      </dsp:nvSpPr>
      <dsp:spPr>
        <a:xfrm>
          <a:off x="1802618" y="3739842"/>
          <a:ext cx="6495395"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22C2D2-F6A6-43EE-8DD6-BB25D93922E6}">
      <dsp:nvSpPr>
        <dsp:cNvPr id="0" name=""/>
        <dsp:cNvSpPr/>
      </dsp:nvSpPr>
      <dsp:spPr>
        <a:xfrm>
          <a:off x="1924406" y="3784364"/>
          <a:ext cx="6373606" cy="89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t>Receive anything of value from any party in connection with a transaction involving plan assets.</a:t>
          </a:r>
          <a:endParaRPr lang="en-US" sz="2100" kern="1200" dirty="0"/>
        </a:p>
      </dsp:txBody>
      <dsp:txXfrm>
        <a:off x="1924406" y="3784364"/>
        <a:ext cx="6373606" cy="890438"/>
      </dsp:txXfrm>
    </dsp:sp>
    <dsp:sp modelId="{D1C5537D-424B-4F43-A586-ADB0A9299E15}">
      <dsp:nvSpPr>
        <dsp:cNvPr id="0" name=""/>
        <dsp:cNvSpPr/>
      </dsp:nvSpPr>
      <dsp:spPr>
        <a:xfrm>
          <a:off x="1802618" y="4674803"/>
          <a:ext cx="6495395"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604D1B-B915-4559-BB94-6FE16602CE6A}">
      <dsp:nvSpPr>
        <dsp:cNvPr id="0" name=""/>
        <dsp:cNvSpPr/>
      </dsp:nvSpPr>
      <dsp:spPr>
        <a:xfrm>
          <a:off x="-4630323" y="-704407"/>
          <a:ext cx="5472816" cy="5472816"/>
        </a:xfrm>
        <a:prstGeom prst="blockArc">
          <a:avLst>
            <a:gd name="adj1" fmla="val 18900000"/>
            <a:gd name="adj2" fmla="val 2700000"/>
            <a:gd name="adj3" fmla="val 395"/>
          </a:avLst>
        </a:prstGeom>
        <a:noFill/>
        <a:ln w="25400" cap="flat" cmpd="sng" algn="ctr">
          <a:solidFill>
            <a:schemeClr val="accent6">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EAB1A8-732B-48FE-8D3C-D470BD6773E8}">
      <dsp:nvSpPr>
        <dsp:cNvPr id="0" name=""/>
        <dsp:cNvSpPr/>
      </dsp:nvSpPr>
      <dsp:spPr>
        <a:xfrm>
          <a:off x="563633" y="406400"/>
          <a:ext cx="7140274" cy="812800"/>
        </a:xfrm>
        <a:prstGeom prst="rect">
          <a:avLst/>
        </a:prstGeom>
        <a:solidFill>
          <a:srgbClr val="DA47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t>Highest duty known to law.</a:t>
          </a:r>
          <a:endParaRPr lang="en-US" sz="2000" b="1" kern="1200" dirty="0"/>
        </a:p>
      </dsp:txBody>
      <dsp:txXfrm>
        <a:off x="563633" y="406400"/>
        <a:ext cx="7140274" cy="812800"/>
      </dsp:txXfrm>
    </dsp:sp>
    <dsp:sp modelId="{773F1563-BBF6-44DB-8437-E583E1A75B1E}">
      <dsp:nvSpPr>
        <dsp:cNvPr id="0" name=""/>
        <dsp:cNvSpPr/>
      </dsp:nvSpPr>
      <dsp:spPr>
        <a:xfrm>
          <a:off x="147321" y="431129"/>
          <a:ext cx="763341" cy="763341"/>
        </a:xfrm>
        <a:prstGeom prst="ellips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78AD6-B6B4-43BE-A29B-3458A7A53CED}">
      <dsp:nvSpPr>
        <dsp:cNvPr id="0" name=""/>
        <dsp:cNvSpPr/>
      </dsp:nvSpPr>
      <dsp:spPr>
        <a:xfrm>
          <a:off x="660165" y="1326904"/>
          <a:ext cx="7058057" cy="1443744"/>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50800" rIns="50800" bIns="50800" numCol="1" spcCol="1270" anchor="t" anchorCtr="0">
          <a:noAutofit/>
        </a:bodyPr>
        <a:lstStyle/>
        <a:p>
          <a:pPr lvl="0" algn="l" defTabSz="889000">
            <a:lnSpc>
              <a:spcPct val="90000"/>
            </a:lnSpc>
            <a:spcBef>
              <a:spcPct val="0"/>
            </a:spcBef>
            <a:spcAft>
              <a:spcPct val="35000"/>
            </a:spcAft>
          </a:pPr>
          <a:r>
            <a:rPr lang="en-US" sz="2000" b="1" kern="1200" dirty="0" smtClean="0"/>
            <a:t>Objective standard:</a:t>
          </a:r>
        </a:p>
        <a:p>
          <a:pPr marL="228600" lvl="1" indent="-228600" algn="l" defTabSz="889000">
            <a:lnSpc>
              <a:spcPct val="90000"/>
            </a:lnSpc>
            <a:spcBef>
              <a:spcPct val="0"/>
            </a:spcBef>
            <a:spcAft>
              <a:spcPct val="15000"/>
            </a:spcAft>
            <a:buChar char="••"/>
          </a:pPr>
          <a:r>
            <a:rPr lang="en-US" sz="2000" b="1" kern="1200" dirty="0" smtClean="0"/>
            <a:t>Prudent "expert" standard.</a:t>
          </a:r>
        </a:p>
        <a:p>
          <a:pPr marL="228600" lvl="1" indent="-228600" algn="l" defTabSz="889000">
            <a:lnSpc>
              <a:spcPct val="90000"/>
            </a:lnSpc>
            <a:spcBef>
              <a:spcPct val="0"/>
            </a:spcBef>
            <a:spcAft>
              <a:spcPct val="15000"/>
            </a:spcAft>
            <a:buChar char="••"/>
          </a:pPr>
          <a:r>
            <a:rPr lang="en-US" sz="2000" b="1" kern="1200" dirty="0" smtClean="0"/>
            <a:t>Good faith is not sufficient.</a:t>
          </a:r>
        </a:p>
        <a:p>
          <a:pPr marL="228600" lvl="1" indent="-228600" algn="l" defTabSz="889000">
            <a:lnSpc>
              <a:spcPct val="90000"/>
            </a:lnSpc>
            <a:spcBef>
              <a:spcPct val="0"/>
            </a:spcBef>
            <a:spcAft>
              <a:spcPct val="15000"/>
            </a:spcAft>
            <a:buChar char="••"/>
          </a:pPr>
          <a:r>
            <a:rPr lang="en-US" sz="2000" b="1" kern="1200" dirty="0" smtClean="0"/>
            <a:t>If you don’t know, learn or hire an expert.</a:t>
          </a:r>
          <a:r>
            <a:rPr lang="en-US" sz="800" b="1" kern="1200" dirty="0" smtClean="0"/>
            <a:t/>
          </a:r>
          <a:br>
            <a:rPr lang="en-US" sz="800" b="1" kern="1200" dirty="0" smtClean="0"/>
          </a:br>
          <a:endParaRPr lang="en-US" sz="2000" b="1" kern="1200" dirty="0" smtClean="0"/>
        </a:p>
      </dsp:txBody>
      <dsp:txXfrm>
        <a:off x="660165" y="1326904"/>
        <a:ext cx="7058057" cy="1443744"/>
      </dsp:txXfrm>
    </dsp:sp>
    <dsp:sp modelId="{EF7BBE49-9009-44B2-A50A-F5D727F6E0F7}">
      <dsp:nvSpPr>
        <dsp:cNvPr id="0" name=""/>
        <dsp:cNvSpPr/>
      </dsp:nvSpPr>
      <dsp:spPr>
        <a:xfrm>
          <a:off x="442774" y="1650329"/>
          <a:ext cx="763341" cy="763341"/>
        </a:xfrm>
        <a:prstGeom prst="ellipse">
          <a:avLst/>
        </a:prstGeom>
        <a:solidFill>
          <a:schemeClr val="lt1">
            <a:hueOff val="0"/>
            <a:satOff val="0"/>
            <a:lumOff val="0"/>
            <a:alphaOff val="0"/>
          </a:schemeClr>
        </a:solidFill>
        <a:ln w="25400" cap="flat" cmpd="sng" algn="ctr">
          <a:solidFill>
            <a:schemeClr val="accent6">
              <a:shade val="80000"/>
              <a:hueOff val="-190846"/>
              <a:satOff val="8505"/>
              <a:lumOff val="11889"/>
              <a:alphaOff val="0"/>
            </a:schemeClr>
          </a:solidFill>
          <a:prstDash val="solid"/>
        </a:ln>
        <a:effectLst/>
      </dsp:spPr>
      <dsp:style>
        <a:lnRef idx="2">
          <a:scrgbClr r="0" g="0" b="0"/>
        </a:lnRef>
        <a:fillRef idx="1">
          <a:scrgbClr r="0" g="0" b="0"/>
        </a:fillRef>
        <a:effectRef idx="0">
          <a:scrgbClr r="0" g="0" b="0"/>
        </a:effectRef>
        <a:fontRef idx="minor"/>
      </dsp:style>
    </dsp:sp>
    <dsp:sp modelId="{BBD5F1B5-D8B4-40CB-BAA0-7FDE3C9F0430}">
      <dsp:nvSpPr>
        <dsp:cNvPr id="0" name=""/>
        <dsp:cNvSpPr/>
      </dsp:nvSpPr>
      <dsp:spPr>
        <a:xfrm>
          <a:off x="528991" y="2844800"/>
          <a:ext cx="7209558" cy="812800"/>
        </a:xfrm>
        <a:prstGeom prst="rect">
          <a:avLst/>
        </a:prstGeom>
        <a:solidFill>
          <a:srgbClr val="F6842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50800" rIns="50800" bIns="50800" numCol="1" spcCol="1270" anchor="ctr" anchorCtr="0">
          <a:noAutofit/>
        </a:bodyPr>
        <a:lstStyle/>
        <a:p>
          <a:pPr lvl="0" algn="l" defTabSz="889000">
            <a:lnSpc>
              <a:spcPct val="90000"/>
            </a:lnSpc>
            <a:spcBef>
              <a:spcPct val="0"/>
            </a:spcBef>
            <a:spcAft>
              <a:spcPct val="35000"/>
            </a:spcAft>
          </a:pPr>
          <a:r>
            <a:rPr lang="en-US" sz="2000" b="1" kern="1200" dirty="0" smtClean="0"/>
            <a:t>If it is not documented, it never happened.</a:t>
          </a:r>
        </a:p>
      </dsp:txBody>
      <dsp:txXfrm>
        <a:off x="528991" y="2844800"/>
        <a:ext cx="7209558" cy="812800"/>
      </dsp:txXfrm>
    </dsp:sp>
    <dsp:sp modelId="{D951FDE1-A566-4C33-87AC-7FCC9E94AD0A}">
      <dsp:nvSpPr>
        <dsp:cNvPr id="0" name=""/>
        <dsp:cNvSpPr/>
      </dsp:nvSpPr>
      <dsp:spPr>
        <a:xfrm>
          <a:off x="147321" y="2869529"/>
          <a:ext cx="763341" cy="763341"/>
        </a:xfrm>
        <a:prstGeom prst="ellipse">
          <a:avLst/>
        </a:prstGeom>
        <a:solidFill>
          <a:schemeClr val="lt1">
            <a:hueOff val="0"/>
            <a:satOff val="0"/>
            <a:lumOff val="0"/>
            <a:alphaOff val="0"/>
          </a:schemeClr>
        </a:solidFill>
        <a:ln w="25400" cap="flat" cmpd="sng" algn="ctr">
          <a:solidFill>
            <a:schemeClr val="accent6">
              <a:shade val="80000"/>
              <a:hueOff val="-381692"/>
              <a:satOff val="17009"/>
              <a:lumOff val="23779"/>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0" cy="464820"/>
          </a:xfrm>
          <a:prstGeom prst="rect">
            <a:avLst/>
          </a:prstGeom>
        </p:spPr>
        <p:txBody>
          <a:bodyPr vert="horz" lIns="91440" tIns="45720" rIns="91440" bIns="45720" rtlCol="0"/>
          <a:lstStyle>
            <a:lvl1pPr algn="r">
              <a:defRPr sz="1200"/>
            </a:lvl1pPr>
          </a:lstStyle>
          <a:p>
            <a:fld id="{2A44D747-41A5-4A88-B589-B2504765324B}" type="datetimeFigureOut">
              <a:rPr lang="en-US" smtClean="0"/>
              <a:t>7/27/2018</a:t>
            </a:fld>
            <a:endParaRPr lang="en-US" dirty="0"/>
          </a:p>
        </p:txBody>
      </p:sp>
      <p:sp>
        <p:nvSpPr>
          <p:cNvPr id="4" name="Footer Placeholder 3"/>
          <p:cNvSpPr>
            <a:spLocks noGrp="1"/>
          </p:cNvSpPr>
          <p:nvPr>
            <p:ph type="ftr" sz="quarter" idx="2"/>
          </p:nvPr>
        </p:nvSpPr>
        <p:spPr>
          <a:xfrm>
            <a:off x="0" y="8829968"/>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8"/>
            <a:ext cx="2971800" cy="464820"/>
          </a:xfrm>
          <a:prstGeom prst="rect">
            <a:avLst/>
          </a:prstGeom>
        </p:spPr>
        <p:txBody>
          <a:bodyPr vert="horz" lIns="91440" tIns="45720" rIns="91440" bIns="45720" rtlCol="0" anchor="b"/>
          <a:lstStyle>
            <a:lvl1pPr algn="r">
              <a:defRPr sz="1200"/>
            </a:lvl1pPr>
          </a:lstStyle>
          <a:p>
            <a:fld id="{CF5841D1-8589-4C22-8F93-D65248F99B94}" type="slidenum">
              <a:rPr lang="en-US" smtClean="0"/>
              <a:t>‹#›</a:t>
            </a:fld>
            <a:endParaRPr lang="en-US" dirty="0"/>
          </a:p>
        </p:txBody>
      </p:sp>
    </p:spTree>
    <p:extLst>
      <p:ext uri="{BB962C8B-B14F-4D97-AF65-F5344CB8AC3E}">
        <p14:creationId xmlns:p14="http://schemas.microsoft.com/office/powerpoint/2010/main" val="3477046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64820"/>
          </a:xfrm>
          <a:prstGeom prst="rect">
            <a:avLst/>
          </a:prstGeom>
        </p:spPr>
        <p:txBody>
          <a:bodyPr vert="horz" lIns="91440" tIns="45720" rIns="91440" bIns="45720" rtlCol="0"/>
          <a:lstStyle>
            <a:lvl1pPr algn="r">
              <a:defRPr sz="1200"/>
            </a:lvl1pPr>
          </a:lstStyle>
          <a:p>
            <a:fld id="{5556DCB6-CFCC-4E60-83AD-916A4DBA902C}" type="datetimeFigureOut">
              <a:rPr lang="en-US" smtClean="0"/>
              <a:t>7/27/2018</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8"/>
            <a:ext cx="2971800" cy="464820"/>
          </a:xfrm>
          <a:prstGeom prst="rect">
            <a:avLst/>
          </a:prstGeom>
        </p:spPr>
        <p:txBody>
          <a:bodyPr vert="horz" lIns="91440" tIns="45720" rIns="91440" bIns="45720" rtlCol="0" anchor="b"/>
          <a:lstStyle>
            <a:lvl1pPr algn="r">
              <a:defRPr sz="1200"/>
            </a:lvl1pPr>
          </a:lstStyle>
          <a:p>
            <a:fld id="{22EA9AD3-CA02-4550-AEF4-B5BBF177C7DA}" type="slidenum">
              <a:rPr lang="en-US" smtClean="0"/>
              <a:t>‹#›</a:t>
            </a:fld>
            <a:endParaRPr lang="en-US" dirty="0"/>
          </a:p>
        </p:txBody>
      </p:sp>
    </p:spTree>
    <p:extLst>
      <p:ext uri="{BB962C8B-B14F-4D97-AF65-F5344CB8AC3E}">
        <p14:creationId xmlns:p14="http://schemas.microsoft.com/office/powerpoint/2010/main" val="2529962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864206-35DA-49E9-A590-1B8890602F27}" type="slidenum">
              <a:rPr lang="en-US"/>
              <a:pPr/>
              <a:t>18</a:t>
            </a:fld>
            <a:endParaRPr lang="en-US" dirty="0"/>
          </a:p>
        </p:txBody>
      </p:sp>
      <p:sp>
        <p:nvSpPr>
          <p:cNvPr id="79874" name="Rectangle 2"/>
          <p:cNvSpPr>
            <a:spLocks noGrp="1" noRot="1" noChangeAspect="1" noChangeArrowheads="1" noTextEdit="1"/>
          </p:cNvSpPr>
          <p:nvPr>
            <p:ph type="sldImg"/>
          </p:nvPr>
        </p:nvSpPr>
        <p:spPr>
          <a:xfrm>
            <a:off x="1104900" y="696913"/>
            <a:ext cx="4648200" cy="3486150"/>
          </a:xfrm>
          <a:ln/>
        </p:spPr>
      </p:sp>
      <p:sp>
        <p:nvSpPr>
          <p:cNvPr id="79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14648878"/>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F577BE-42CA-4A2B-9FFC-90F3C8F0AAE9}" type="slidenum">
              <a:rPr lang="en-US"/>
              <a:pPr/>
              <a:t>25</a:t>
            </a:fld>
            <a:endParaRPr lang="en-US" dirty="0"/>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548147335"/>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815925-A927-4B76-AE41-D092BC92196A}" type="slidenum">
              <a:rPr lang="en-US"/>
              <a:pPr/>
              <a:t>32</a:t>
            </a:fld>
            <a:endParaRPr lang="en-US" dirty="0"/>
          </a:p>
        </p:txBody>
      </p:sp>
      <p:sp>
        <p:nvSpPr>
          <p:cNvPr id="76802" name="Rectangle 2"/>
          <p:cNvSpPr>
            <a:spLocks noGrp="1" noRot="1" noChangeAspect="1" noChangeArrowheads="1" noTextEdit="1"/>
          </p:cNvSpPr>
          <p:nvPr>
            <p:ph type="sldImg"/>
          </p:nvPr>
        </p:nvSpPr>
        <p:spPr>
          <a:xfrm>
            <a:off x="1104900" y="696913"/>
            <a:ext cx="4648200" cy="3486150"/>
          </a:xfrm>
          <a:ln/>
        </p:spPr>
      </p:sp>
      <p:sp>
        <p:nvSpPr>
          <p:cNvPr id="7680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231265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5105400" y="4267200"/>
            <a:ext cx="3886200" cy="1676400"/>
          </a:xfrm>
        </p:spPr>
        <p:txBody>
          <a:bodyPr>
            <a:normAutofit/>
          </a:bodyPr>
          <a:lstStyle>
            <a:lvl1pPr marL="0" indent="0" algn="r">
              <a:buNone/>
              <a:defRPr sz="1800">
                <a:solidFill>
                  <a:srgbClr val="50505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5B5A77-DAFA-4779-B098-E348F2286D8D}" type="datetime1">
              <a:rPr lang="en-US" smtClean="0"/>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8AF98F-3394-462D-BE62-CCEF13BEB39D}" type="slidenum">
              <a:rPr lang="en-US" smtClean="0"/>
              <a:t>‹#›</a:t>
            </a:fld>
            <a:endParaRPr lang="en-US" dirty="0"/>
          </a:p>
        </p:txBody>
      </p:sp>
      <p:sp>
        <p:nvSpPr>
          <p:cNvPr id="2" name="Title 1"/>
          <p:cNvSpPr>
            <a:spLocks noGrp="1"/>
          </p:cNvSpPr>
          <p:nvPr>
            <p:ph type="ctrTitle"/>
          </p:nvPr>
        </p:nvSpPr>
        <p:spPr>
          <a:xfrm>
            <a:off x="609600" y="914400"/>
            <a:ext cx="7924800" cy="1165225"/>
          </a:xfrm>
          <a:prstGeom prst="rect">
            <a:avLst/>
          </a:prstGeom>
        </p:spPr>
        <p:txBody>
          <a:bodyPr lIns="0" tIns="0" rIns="0" bIns="0" anchor="b" anchorCtr="0">
            <a:noAutofit/>
          </a:bodyPr>
          <a:lstStyle>
            <a:lvl1pPr algn="l">
              <a:lnSpc>
                <a:spcPts val="5500"/>
              </a:lnSpc>
              <a:defRPr sz="4000">
                <a:latin typeface="Arial" pitchFamily="34" charset="0"/>
                <a:cs typeface="Arial" pitchFamily="34" charset="0"/>
              </a:defRPr>
            </a:lvl1pPr>
          </a:lstStyle>
          <a:p>
            <a:r>
              <a:rPr lang="en-US" smtClean="0"/>
              <a:t>Click to edit Master title style</a:t>
            </a:r>
            <a:endParaRPr lang="en-US" dirty="0"/>
          </a:p>
        </p:txBody>
      </p:sp>
      <p:grpSp>
        <p:nvGrpSpPr>
          <p:cNvPr id="10" name="Group 9"/>
          <p:cNvGrpSpPr/>
          <p:nvPr/>
        </p:nvGrpSpPr>
        <p:grpSpPr>
          <a:xfrm>
            <a:off x="0" y="6024517"/>
            <a:ext cx="9144000" cy="780562"/>
            <a:chOff x="0" y="6024517"/>
            <a:chExt cx="9144000" cy="780562"/>
          </a:xfrm>
        </p:grpSpPr>
        <p:cxnSp>
          <p:nvCxnSpPr>
            <p:cNvPr id="11" name="Straight Connector 10"/>
            <p:cNvCxnSpPr/>
            <p:nvPr/>
          </p:nvCxnSpPr>
          <p:spPr>
            <a:xfrm>
              <a:off x="0" y="6024517"/>
              <a:ext cx="9144000" cy="0"/>
            </a:xfrm>
            <a:prstGeom prst="line">
              <a:avLst/>
            </a:prstGeom>
            <a:noFill/>
            <a:ln w="9525" cap="flat" cmpd="sng" algn="ctr">
              <a:solidFill>
                <a:srgbClr val="484848"/>
              </a:solidFill>
              <a:prstDash val="dot"/>
            </a:ln>
            <a:effectLst/>
          </p:spPr>
        </p:cxnSp>
        <p:cxnSp>
          <p:nvCxnSpPr>
            <p:cNvPr id="12" name="Straight Connector 11"/>
            <p:cNvCxnSpPr/>
            <p:nvPr/>
          </p:nvCxnSpPr>
          <p:spPr>
            <a:xfrm>
              <a:off x="0" y="6805079"/>
              <a:ext cx="9144000" cy="0"/>
            </a:xfrm>
            <a:prstGeom prst="line">
              <a:avLst/>
            </a:prstGeom>
            <a:noFill/>
            <a:ln w="9525" cap="flat" cmpd="sng" algn="ctr">
              <a:solidFill>
                <a:srgbClr val="484848"/>
              </a:solidFill>
              <a:prstDash val="dot"/>
            </a:ln>
            <a:effectLst/>
          </p:spPr>
        </p:cxnSp>
        <p:cxnSp>
          <p:nvCxnSpPr>
            <p:cNvPr id="13" name="Straight Connector 12"/>
            <p:cNvCxnSpPr/>
            <p:nvPr/>
          </p:nvCxnSpPr>
          <p:spPr>
            <a:xfrm flipV="1">
              <a:off x="7562334" y="6024517"/>
              <a:ext cx="0" cy="780562"/>
            </a:xfrm>
            <a:prstGeom prst="line">
              <a:avLst/>
            </a:prstGeom>
            <a:noFill/>
            <a:ln w="9525" cap="flat" cmpd="sng" algn="ctr">
              <a:solidFill>
                <a:srgbClr val="484848"/>
              </a:solidFill>
              <a:prstDash val="dot"/>
            </a:ln>
            <a:effectLst/>
          </p:spPr>
        </p:cxnSp>
        <p:cxnSp>
          <p:nvCxnSpPr>
            <p:cNvPr id="14" name="Straight Connector 13"/>
            <p:cNvCxnSpPr/>
            <p:nvPr/>
          </p:nvCxnSpPr>
          <p:spPr>
            <a:xfrm>
              <a:off x="2179012" y="6431976"/>
              <a:ext cx="5383322" cy="0"/>
            </a:xfrm>
            <a:prstGeom prst="line">
              <a:avLst/>
            </a:prstGeom>
            <a:noFill/>
            <a:ln w="9525" cap="flat" cmpd="sng" algn="ctr">
              <a:solidFill>
                <a:srgbClr val="484848"/>
              </a:solidFill>
              <a:prstDash val="dot"/>
            </a:ln>
            <a:effectLst/>
          </p:spPr>
        </p:cxnSp>
        <p:cxnSp>
          <p:nvCxnSpPr>
            <p:cNvPr id="15" name="Straight Connector 14"/>
            <p:cNvCxnSpPr/>
            <p:nvPr/>
          </p:nvCxnSpPr>
          <p:spPr>
            <a:xfrm flipV="1">
              <a:off x="2179012" y="6024517"/>
              <a:ext cx="0" cy="780562"/>
            </a:xfrm>
            <a:prstGeom prst="line">
              <a:avLst/>
            </a:prstGeom>
            <a:noFill/>
            <a:ln w="9525" cap="flat" cmpd="sng" algn="ctr">
              <a:solidFill>
                <a:srgbClr val="484848"/>
              </a:solidFill>
              <a:prstDash val="dot"/>
            </a:ln>
            <a:effectLst/>
          </p:spPr>
        </p:cxnSp>
      </p:grpSp>
      <p:pic>
        <p:nvPicPr>
          <p:cNvPr id="17"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42119197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17" name="Rectangle 16"/>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199" y="228600"/>
            <a:ext cx="8305801" cy="751328"/>
          </a:xfrm>
          <a:prstGeom prst="rect">
            <a:avLst/>
          </a:prstGeom>
        </p:spPr>
        <p:txBody>
          <a:bodyPr/>
          <a:lstStyle>
            <a:lvl1pPr>
              <a:lnSpc>
                <a:spcPts val="3400"/>
              </a:lnSpc>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19200"/>
            <a:ext cx="4040188" cy="652697"/>
          </a:xfrm>
        </p:spPr>
        <p:txBody>
          <a:bodyPr tIns="0" rIns="0" bIns="0" anchor="b">
            <a:noAutofit/>
          </a:bodyPr>
          <a:lstStyle>
            <a:lvl1pPr marL="0" indent="0">
              <a:lnSpc>
                <a:spcPts val="2700"/>
              </a:lnSpc>
              <a:spcAft>
                <a:spcPts val="0"/>
              </a:spcAft>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937857"/>
            <a:ext cx="4040188" cy="4005744"/>
          </a:xfrm>
        </p:spPr>
        <p:txBody>
          <a:bodyPr/>
          <a:lstStyle>
            <a:lvl1pPr>
              <a:defRPr sz="2600"/>
            </a:lvl1pPr>
            <a:lvl2pPr>
              <a:defRPr sz="2400"/>
            </a:lvl2pPr>
            <a:lvl3pPr>
              <a:defRPr sz="2200"/>
            </a:lvl3pPr>
            <a:lvl4pPr>
              <a:defRPr sz="20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1937857"/>
            <a:ext cx="4041775" cy="4005744"/>
          </a:xfrm>
        </p:spPr>
        <p:txBody>
          <a:bodyPr/>
          <a:lstStyle>
            <a:lvl1pPr>
              <a:defRPr sz="2600"/>
            </a:lvl1pPr>
            <a:lvl2pPr>
              <a:defRPr sz="2400"/>
            </a:lvl2pPr>
            <a:lvl3pPr>
              <a:defRPr sz="2200"/>
            </a:lvl3pPr>
            <a:lvl4pPr>
              <a:defRPr sz="20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D0161C-490A-4600-9E7E-9CE5AAF864BE}" type="datetime1">
              <a:rPr lang="en-US" smtClean="0"/>
              <a:t>7/27/2018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8AF98F-3394-462D-BE62-CCEF13BEB39D}" type="slidenum">
              <a:rPr lang="en-US" smtClean="0"/>
              <a:t>‹#›</a:t>
            </a:fld>
            <a:endParaRPr lang="en-US" dirty="0"/>
          </a:p>
        </p:txBody>
      </p:sp>
      <p:sp>
        <p:nvSpPr>
          <p:cNvPr id="10" name="Text Placeholder 2"/>
          <p:cNvSpPr>
            <a:spLocks noGrp="1"/>
          </p:cNvSpPr>
          <p:nvPr>
            <p:ph type="body" idx="13"/>
          </p:nvPr>
        </p:nvSpPr>
        <p:spPr>
          <a:xfrm>
            <a:off x="4648200" y="1219200"/>
            <a:ext cx="4040188" cy="652697"/>
          </a:xfrm>
        </p:spPr>
        <p:txBody>
          <a:bodyPr tIns="0" rIns="0" bIns="0" anchor="b">
            <a:noAutofit/>
          </a:bodyPr>
          <a:lstStyle>
            <a:lvl1pPr marL="0" indent="0">
              <a:lnSpc>
                <a:spcPts val="2700"/>
              </a:lnSpc>
              <a:spcAft>
                <a:spcPts val="0"/>
              </a:spcAft>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8"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20291860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199" y="228600"/>
            <a:ext cx="8305801" cy="751328"/>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EF499B-AE7F-4B79-88DC-C2FAD50A33A4}" type="datetime1">
              <a:rPr lang="en-US" smtClean="0"/>
              <a:t>7/27/2018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8AF98F-3394-462D-BE62-CCEF13BEB39D}" type="slidenum">
              <a:rPr lang="en-US" smtClean="0"/>
              <a:t>‹#›</a:t>
            </a:fld>
            <a:endParaRPr lang="en-US" dirty="0"/>
          </a:p>
        </p:txBody>
      </p:sp>
      <p:grpSp>
        <p:nvGrpSpPr>
          <p:cNvPr id="6" name="Group 5"/>
          <p:cNvGrpSpPr/>
          <p:nvPr/>
        </p:nvGrpSpPr>
        <p:grpSpPr>
          <a:xfrm>
            <a:off x="0" y="201416"/>
            <a:ext cx="9144000" cy="777415"/>
            <a:chOff x="0" y="201416"/>
            <a:chExt cx="9144000" cy="777415"/>
          </a:xfrm>
        </p:grpSpPr>
        <p:cxnSp>
          <p:nvCxnSpPr>
            <p:cNvPr id="7" name="Straight Connector 6"/>
            <p:cNvCxnSpPr/>
            <p:nvPr/>
          </p:nvCxnSpPr>
          <p:spPr>
            <a:xfrm flipV="1">
              <a:off x="291616" y="201416"/>
              <a:ext cx="0" cy="761545"/>
            </a:xfrm>
            <a:prstGeom prst="line">
              <a:avLst/>
            </a:prstGeom>
            <a:noFill/>
            <a:ln w="9525" cap="flat" cmpd="sng" algn="ctr">
              <a:solidFill>
                <a:sysClr val="windowText" lastClr="000000">
                  <a:lumMod val="85000"/>
                  <a:lumOff val="15000"/>
                </a:sysClr>
              </a:solidFill>
              <a:prstDash val="dot"/>
            </a:ln>
            <a:effectLst/>
          </p:spPr>
        </p:cxnSp>
        <p:cxnSp>
          <p:nvCxnSpPr>
            <p:cNvPr id="8" name="Straight Connector 7"/>
            <p:cNvCxnSpPr/>
            <p:nvPr/>
          </p:nvCxnSpPr>
          <p:spPr>
            <a:xfrm>
              <a:off x="8861790" y="217286"/>
              <a:ext cx="0" cy="761545"/>
            </a:xfrm>
            <a:prstGeom prst="line">
              <a:avLst/>
            </a:prstGeom>
            <a:noFill/>
            <a:ln w="9525" cap="flat" cmpd="sng" algn="ctr">
              <a:solidFill>
                <a:sysClr val="windowText" lastClr="000000">
                  <a:lumMod val="85000"/>
                  <a:lumOff val="15000"/>
                </a:sysClr>
              </a:solidFill>
              <a:prstDash val="dot"/>
            </a:ln>
            <a:effectLst/>
          </p:spPr>
        </p:cxnSp>
        <p:cxnSp>
          <p:nvCxnSpPr>
            <p:cNvPr id="9" name="Straight Connector 8"/>
            <p:cNvCxnSpPr/>
            <p:nvPr/>
          </p:nvCxnSpPr>
          <p:spPr>
            <a:xfrm>
              <a:off x="0" y="978831"/>
              <a:ext cx="9144000" cy="0"/>
            </a:xfrm>
            <a:prstGeom prst="line">
              <a:avLst/>
            </a:prstGeom>
            <a:noFill/>
            <a:ln w="9525" cap="flat" cmpd="sng" algn="ctr">
              <a:solidFill>
                <a:sysClr val="windowText" lastClr="000000">
                  <a:lumMod val="85000"/>
                  <a:lumOff val="15000"/>
                </a:sysClr>
              </a:solidFill>
              <a:prstDash val="dot"/>
            </a:ln>
            <a:effectLst/>
          </p:spPr>
        </p:cxnSp>
        <p:cxnSp>
          <p:nvCxnSpPr>
            <p:cNvPr id="10" name="Straight Connector 9"/>
            <p:cNvCxnSpPr/>
            <p:nvPr/>
          </p:nvCxnSpPr>
          <p:spPr>
            <a:xfrm>
              <a:off x="0" y="201416"/>
              <a:ext cx="9144000" cy="15870"/>
            </a:xfrm>
            <a:prstGeom prst="line">
              <a:avLst/>
            </a:prstGeom>
            <a:noFill/>
            <a:ln w="9525" cap="flat" cmpd="sng" algn="ctr">
              <a:solidFill>
                <a:sysClr val="windowText" lastClr="000000">
                  <a:lumMod val="85000"/>
                  <a:lumOff val="15000"/>
                </a:sysClr>
              </a:solidFill>
              <a:prstDash val="dot"/>
            </a:ln>
            <a:effectLst/>
          </p:spPr>
        </p:cxnSp>
        <p:cxnSp>
          <p:nvCxnSpPr>
            <p:cNvPr id="11" name="Straight Connector 10"/>
            <p:cNvCxnSpPr/>
            <p:nvPr/>
          </p:nvCxnSpPr>
          <p:spPr>
            <a:xfrm>
              <a:off x="286919" y="549840"/>
              <a:ext cx="8570162" cy="0"/>
            </a:xfrm>
            <a:prstGeom prst="line">
              <a:avLst/>
            </a:prstGeom>
            <a:noFill/>
            <a:ln w="9525" cap="flat" cmpd="sng" algn="ctr">
              <a:solidFill>
                <a:sysClr val="windowText" lastClr="000000">
                  <a:lumMod val="85000"/>
                  <a:lumOff val="15000"/>
                </a:sysClr>
              </a:solidFill>
              <a:prstDash val="dot"/>
            </a:ln>
            <a:effectLst/>
          </p:spPr>
        </p:cxnSp>
      </p:grpSp>
    </p:spTree>
    <p:extLst>
      <p:ext uri="{BB962C8B-B14F-4D97-AF65-F5344CB8AC3E}">
        <p14:creationId xmlns:p14="http://schemas.microsoft.com/office/powerpoint/2010/main" val="36243191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7A3F6A87-7880-4B59-B63A-804EBF46C8A4}" type="datetime1">
              <a:rPr lang="en-US" smtClean="0"/>
              <a:t>7/27/2018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8AF98F-3394-462D-BE62-CCEF13BEB39D}" type="slidenum">
              <a:rPr lang="en-US" smtClean="0"/>
              <a:t>‹#›</a:t>
            </a:fld>
            <a:endParaRPr lang="en-US" dirty="0"/>
          </a:p>
        </p:txBody>
      </p:sp>
      <p:grpSp>
        <p:nvGrpSpPr>
          <p:cNvPr id="9" name="Group 8"/>
          <p:cNvGrpSpPr/>
          <p:nvPr/>
        </p:nvGrpSpPr>
        <p:grpSpPr>
          <a:xfrm>
            <a:off x="0" y="6024517"/>
            <a:ext cx="9144000" cy="780562"/>
            <a:chOff x="0" y="6024517"/>
            <a:chExt cx="9144000" cy="780562"/>
          </a:xfrm>
        </p:grpSpPr>
        <p:cxnSp>
          <p:nvCxnSpPr>
            <p:cNvPr id="10" name="Straight Connector 9"/>
            <p:cNvCxnSpPr/>
            <p:nvPr/>
          </p:nvCxnSpPr>
          <p:spPr>
            <a:xfrm>
              <a:off x="0" y="6024517"/>
              <a:ext cx="9144000" cy="0"/>
            </a:xfrm>
            <a:prstGeom prst="line">
              <a:avLst/>
            </a:prstGeom>
            <a:noFill/>
            <a:ln w="9525" cap="flat" cmpd="sng" algn="ctr">
              <a:solidFill>
                <a:srgbClr val="484848"/>
              </a:solidFill>
              <a:prstDash val="dot"/>
            </a:ln>
            <a:effectLst/>
          </p:spPr>
        </p:cxnSp>
        <p:cxnSp>
          <p:nvCxnSpPr>
            <p:cNvPr id="11" name="Straight Connector 10"/>
            <p:cNvCxnSpPr/>
            <p:nvPr/>
          </p:nvCxnSpPr>
          <p:spPr>
            <a:xfrm>
              <a:off x="0" y="6805079"/>
              <a:ext cx="9144000" cy="0"/>
            </a:xfrm>
            <a:prstGeom prst="line">
              <a:avLst/>
            </a:prstGeom>
            <a:noFill/>
            <a:ln w="9525" cap="flat" cmpd="sng" algn="ctr">
              <a:solidFill>
                <a:srgbClr val="484848"/>
              </a:solidFill>
              <a:prstDash val="dot"/>
            </a:ln>
            <a:effectLst/>
          </p:spPr>
        </p:cxnSp>
        <p:cxnSp>
          <p:nvCxnSpPr>
            <p:cNvPr id="12" name="Straight Connector 11"/>
            <p:cNvCxnSpPr/>
            <p:nvPr/>
          </p:nvCxnSpPr>
          <p:spPr>
            <a:xfrm flipV="1">
              <a:off x="7562334" y="6024517"/>
              <a:ext cx="0" cy="780562"/>
            </a:xfrm>
            <a:prstGeom prst="line">
              <a:avLst/>
            </a:prstGeom>
            <a:noFill/>
            <a:ln w="9525" cap="flat" cmpd="sng" algn="ctr">
              <a:solidFill>
                <a:srgbClr val="484848"/>
              </a:solidFill>
              <a:prstDash val="dot"/>
            </a:ln>
            <a:effectLst/>
          </p:spPr>
        </p:cxnSp>
        <p:cxnSp>
          <p:nvCxnSpPr>
            <p:cNvPr id="13" name="Straight Connector 12"/>
            <p:cNvCxnSpPr/>
            <p:nvPr/>
          </p:nvCxnSpPr>
          <p:spPr>
            <a:xfrm>
              <a:off x="2179012" y="6431976"/>
              <a:ext cx="5383322" cy="0"/>
            </a:xfrm>
            <a:prstGeom prst="line">
              <a:avLst/>
            </a:prstGeom>
            <a:noFill/>
            <a:ln w="9525" cap="flat" cmpd="sng" algn="ctr">
              <a:solidFill>
                <a:srgbClr val="484848"/>
              </a:solidFill>
              <a:prstDash val="dot"/>
            </a:ln>
            <a:effectLst/>
          </p:spPr>
        </p:cxnSp>
        <p:cxnSp>
          <p:nvCxnSpPr>
            <p:cNvPr id="14" name="Straight Connector 13"/>
            <p:cNvCxnSpPr/>
            <p:nvPr/>
          </p:nvCxnSpPr>
          <p:spPr>
            <a:xfrm flipV="1">
              <a:off x="2179012" y="6024517"/>
              <a:ext cx="0" cy="780562"/>
            </a:xfrm>
            <a:prstGeom prst="line">
              <a:avLst/>
            </a:prstGeom>
            <a:noFill/>
            <a:ln w="9525" cap="flat" cmpd="sng" algn="ctr">
              <a:solidFill>
                <a:srgbClr val="484848"/>
              </a:solidFill>
              <a:prstDash val="dot"/>
            </a:ln>
            <a:effectLst/>
          </p:spPr>
        </p:cxnSp>
      </p:grpSp>
      <p:pic>
        <p:nvPicPr>
          <p:cNvPr id="15"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23147089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5" name="Rectangle 4"/>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C9978EE3-D269-483A-9D8C-F30172FBC465}" type="datetime1">
              <a:rPr lang="en-US" smtClean="0"/>
              <a:t>7/27/2018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8AF98F-3394-462D-BE62-CCEF13BEB39D}" type="slidenum">
              <a:rPr lang="en-US" smtClean="0"/>
              <a:t>‹#›</a:t>
            </a:fld>
            <a:endParaRPr lang="en-US" dirty="0"/>
          </a:p>
        </p:txBody>
      </p:sp>
      <p:pic>
        <p:nvPicPr>
          <p:cNvPr id="15"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38812671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7" name="Rectangle 6"/>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5105400" y="4267200"/>
            <a:ext cx="3886200" cy="1676400"/>
          </a:xfrm>
        </p:spPr>
        <p:txBody>
          <a:bodyPr>
            <a:normAutofit/>
          </a:bodyPr>
          <a:lstStyle>
            <a:lvl1pPr marL="0" indent="0" algn="r">
              <a:buNone/>
              <a:defRPr sz="1800">
                <a:solidFill>
                  <a:srgbClr val="50505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C976EF-6B51-41D5-B46E-CF74244F6FB7}" type="datetime1">
              <a:rPr lang="en-US" smtClean="0"/>
              <a:t>7/27/2018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8AF98F-3394-462D-BE62-CCEF13BEB39D}" type="slidenum">
              <a:rPr lang="en-US" smtClean="0"/>
              <a:t>‹#›</a:t>
            </a:fld>
            <a:endParaRPr lang="en-US" dirty="0"/>
          </a:p>
        </p:txBody>
      </p:sp>
      <p:sp>
        <p:nvSpPr>
          <p:cNvPr id="2" name="Title 1"/>
          <p:cNvSpPr>
            <a:spLocks noGrp="1"/>
          </p:cNvSpPr>
          <p:nvPr>
            <p:ph type="ctrTitle"/>
          </p:nvPr>
        </p:nvSpPr>
        <p:spPr>
          <a:xfrm>
            <a:off x="609600" y="914400"/>
            <a:ext cx="7924800" cy="1165225"/>
          </a:xfrm>
          <a:prstGeom prst="rect">
            <a:avLst/>
          </a:prstGeom>
        </p:spPr>
        <p:txBody>
          <a:bodyPr lIns="0" tIns="0" rIns="0" bIns="0" anchor="b" anchorCtr="0">
            <a:noAutofit/>
          </a:bodyPr>
          <a:lstStyle>
            <a:lvl1pPr algn="l">
              <a:lnSpc>
                <a:spcPts val="5500"/>
              </a:lnSpc>
              <a:defRPr sz="4000">
                <a:latin typeface="Arial" pitchFamily="34" charset="0"/>
                <a:cs typeface="Arial" pitchFamily="34" charset="0"/>
              </a:defRPr>
            </a:lvl1pPr>
          </a:lstStyle>
          <a:p>
            <a:r>
              <a:rPr lang="en-US" smtClean="0"/>
              <a:t>Click to edit Master title style</a:t>
            </a:r>
            <a:endParaRPr lang="en-US" dirty="0"/>
          </a:p>
        </p:txBody>
      </p:sp>
      <p:pic>
        <p:nvPicPr>
          <p:cNvPr id="17"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40571463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8AF98F-3394-462D-BE62-CCEF13BEB39D}" type="slidenum">
              <a:rPr lang="en-US" smtClean="0"/>
              <a:t>‹#›</a:t>
            </a:fld>
            <a:endParaRPr lang="en-US" dirty="0"/>
          </a:p>
        </p:txBody>
      </p:sp>
      <p:sp>
        <p:nvSpPr>
          <p:cNvPr id="7" name="Date Placeholder 3"/>
          <p:cNvSpPr>
            <a:spLocks noGrp="1"/>
          </p:cNvSpPr>
          <p:nvPr>
            <p:ph type="dt" sz="half" idx="2"/>
          </p:nvPr>
        </p:nvSpPr>
        <p:spPr>
          <a:xfrm>
            <a:off x="2362200" y="6046532"/>
            <a:ext cx="2133600" cy="365125"/>
          </a:xfrm>
          <a:prstGeom prst="rect">
            <a:avLst/>
          </a:prstGeom>
        </p:spPr>
        <p:txBody>
          <a:bodyPr vert="horz" lIns="91440" tIns="45720" rIns="91440" bIns="45720" rtlCol="0" anchor="ctr"/>
          <a:lstStyle>
            <a:lvl1pPr algn="l">
              <a:defRPr sz="1000">
                <a:solidFill>
                  <a:srgbClr val="505050"/>
                </a:solidFill>
              </a:defRPr>
            </a:lvl1pPr>
          </a:lstStyle>
          <a:p>
            <a:fld id="{4CB45FEB-53CF-48AF-BA60-6CA9F5C6266D}" type="datetime1">
              <a:rPr lang="en-US" smtClean="0"/>
              <a:t>7/27/2018</a:t>
            </a:fld>
            <a:endParaRPr lang="en-US" dirty="0"/>
          </a:p>
        </p:txBody>
      </p:sp>
      <p:sp>
        <p:nvSpPr>
          <p:cNvPr id="8" name="Title Placeholder 1"/>
          <p:cNvSpPr>
            <a:spLocks noGrp="1"/>
          </p:cNvSpPr>
          <p:nvPr>
            <p:ph type="title"/>
          </p:nvPr>
        </p:nvSpPr>
        <p:spPr>
          <a:xfrm>
            <a:off x="457200" y="228600"/>
            <a:ext cx="8229600" cy="819346"/>
          </a:xfrm>
          <a:prstGeom prst="rect">
            <a:avLst/>
          </a:prstGeom>
        </p:spPr>
        <p:txBody>
          <a:bodyPr vert="horz" lIns="0" tIns="0" rIns="0" bIns="0" rtlCol="0" anchor="b" anchorCtr="0">
            <a:normAutofit/>
          </a:bodyPr>
          <a:lstStyle/>
          <a:p>
            <a:r>
              <a:rPr lang="en-US" smtClean="0"/>
              <a:t>Click to edit Master title style</a:t>
            </a:r>
            <a:endParaRPr lang="en-US" dirty="0"/>
          </a:p>
        </p:txBody>
      </p:sp>
      <p:grpSp>
        <p:nvGrpSpPr>
          <p:cNvPr id="9" name="Group 8"/>
          <p:cNvGrpSpPr/>
          <p:nvPr/>
        </p:nvGrpSpPr>
        <p:grpSpPr>
          <a:xfrm>
            <a:off x="0" y="201416"/>
            <a:ext cx="9144000" cy="777415"/>
            <a:chOff x="0" y="201416"/>
            <a:chExt cx="9144000" cy="777415"/>
          </a:xfrm>
        </p:grpSpPr>
        <p:cxnSp>
          <p:nvCxnSpPr>
            <p:cNvPr id="10" name="Straight Connector 9"/>
            <p:cNvCxnSpPr/>
            <p:nvPr/>
          </p:nvCxnSpPr>
          <p:spPr>
            <a:xfrm flipV="1">
              <a:off x="291616" y="201416"/>
              <a:ext cx="0" cy="761545"/>
            </a:xfrm>
            <a:prstGeom prst="line">
              <a:avLst/>
            </a:prstGeom>
            <a:noFill/>
            <a:ln w="9525" cap="flat" cmpd="sng" algn="ctr">
              <a:solidFill>
                <a:sysClr val="windowText" lastClr="000000">
                  <a:lumMod val="85000"/>
                  <a:lumOff val="15000"/>
                </a:sysClr>
              </a:solidFill>
              <a:prstDash val="dot"/>
            </a:ln>
            <a:effectLst/>
          </p:spPr>
        </p:cxnSp>
        <p:cxnSp>
          <p:nvCxnSpPr>
            <p:cNvPr id="11" name="Straight Connector 10"/>
            <p:cNvCxnSpPr/>
            <p:nvPr/>
          </p:nvCxnSpPr>
          <p:spPr>
            <a:xfrm>
              <a:off x="8861790" y="217286"/>
              <a:ext cx="0" cy="761545"/>
            </a:xfrm>
            <a:prstGeom prst="line">
              <a:avLst/>
            </a:prstGeom>
            <a:noFill/>
            <a:ln w="9525" cap="flat" cmpd="sng" algn="ctr">
              <a:solidFill>
                <a:sysClr val="windowText" lastClr="000000">
                  <a:lumMod val="85000"/>
                  <a:lumOff val="15000"/>
                </a:sysClr>
              </a:solidFill>
              <a:prstDash val="dot"/>
            </a:ln>
            <a:effectLst/>
          </p:spPr>
        </p:cxnSp>
        <p:cxnSp>
          <p:nvCxnSpPr>
            <p:cNvPr id="12" name="Straight Connector 11"/>
            <p:cNvCxnSpPr/>
            <p:nvPr/>
          </p:nvCxnSpPr>
          <p:spPr>
            <a:xfrm>
              <a:off x="0" y="978831"/>
              <a:ext cx="9144000" cy="0"/>
            </a:xfrm>
            <a:prstGeom prst="line">
              <a:avLst/>
            </a:prstGeom>
            <a:noFill/>
            <a:ln w="9525" cap="flat" cmpd="sng" algn="ctr">
              <a:solidFill>
                <a:sysClr val="windowText" lastClr="000000">
                  <a:lumMod val="85000"/>
                  <a:lumOff val="15000"/>
                </a:sysClr>
              </a:solidFill>
              <a:prstDash val="dot"/>
            </a:ln>
            <a:effectLst/>
          </p:spPr>
        </p:cxnSp>
        <p:cxnSp>
          <p:nvCxnSpPr>
            <p:cNvPr id="13" name="Straight Connector 12"/>
            <p:cNvCxnSpPr/>
            <p:nvPr/>
          </p:nvCxnSpPr>
          <p:spPr>
            <a:xfrm>
              <a:off x="0" y="201416"/>
              <a:ext cx="9144000" cy="15870"/>
            </a:xfrm>
            <a:prstGeom prst="line">
              <a:avLst/>
            </a:prstGeom>
            <a:noFill/>
            <a:ln w="9525" cap="flat" cmpd="sng" algn="ctr">
              <a:solidFill>
                <a:sysClr val="windowText" lastClr="000000">
                  <a:lumMod val="85000"/>
                  <a:lumOff val="15000"/>
                </a:sysClr>
              </a:solidFill>
              <a:prstDash val="dot"/>
            </a:ln>
            <a:effectLst/>
          </p:spPr>
        </p:cxnSp>
        <p:cxnSp>
          <p:nvCxnSpPr>
            <p:cNvPr id="14" name="Straight Connector 13"/>
            <p:cNvCxnSpPr/>
            <p:nvPr/>
          </p:nvCxnSpPr>
          <p:spPr>
            <a:xfrm>
              <a:off x="286919" y="549840"/>
              <a:ext cx="8570162" cy="0"/>
            </a:xfrm>
            <a:prstGeom prst="line">
              <a:avLst/>
            </a:prstGeom>
            <a:noFill/>
            <a:ln w="9525" cap="flat" cmpd="sng" algn="ctr">
              <a:solidFill>
                <a:sysClr val="windowText" lastClr="000000">
                  <a:lumMod val="85000"/>
                  <a:lumOff val="15000"/>
                </a:sysClr>
              </a:solidFill>
              <a:prstDash val="dot"/>
            </a:ln>
            <a:effectLst/>
          </p:spPr>
        </p:cxnSp>
      </p:grpSp>
    </p:spTree>
    <p:extLst>
      <p:ext uri="{BB962C8B-B14F-4D97-AF65-F5344CB8AC3E}">
        <p14:creationId xmlns:p14="http://schemas.microsoft.com/office/powerpoint/2010/main" val="16741928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5" name="Rectangle 14"/>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8AF98F-3394-462D-BE62-CCEF13BEB39D}" type="slidenum">
              <a:rPr lang="en-US" smtClean="0"/>
              <a:t>‹#›</a:t>
            </a:fld>
            <a:endParaRPr lang="en-US" dirty="0"/>
          </a:p>
        </p:txBody>
      </p:sp>
      <p:sp>
        <p:nvSpPr>
          <p:cNvPr id="7" name="Date Placeholder 3"/>
          <p:cNvSpPr>
            <a:spLocks noGrp="1"/>
          </p:cNvSpPr>
          <p:nvPr>
            <p:ph type="dt" sz="half" idx="2"/>
          </p:nvPr>
        </p:nvSpPr>
        <p:spPr>
          <a:xfrm>
            <a:off x="2362200" y="6046532"/>
            <a:ext cx="2133600" cy="365125"/>
          </a:xfrm>
          <a:prstGeom prst="rect">
            <a:avLst/>
          </a:prstGeom>
        </p:spPr>
        <p:txBody>
          <a:bodyPr vert="horz" lIns="91440" tIns="45720" rIns="91440" bIns="45720" rtlCol="0" anchor="ctr"/>
          <a:lstStyle>
            <a:lvl1pPr algn="l">
              <a:defRPr sz="1000">
                <a:solidFill>
                  <a:srgbClr val="505050"/>
                </a:solidFill>
              </a:defRPr>
            </a:lvl1pPr>
          </a:lstStyle>
          <a:p>
            <a:fld id="{1A5D6EBE-E662-4D5A-9D52-E6AC8DE55915}" type="datetime1">
              <a:rPr lang="en-US" smtClean="0"/>
              <a:t>7/27/2018</a:t>
            </a:fld>
            <a:endParaRPr lang="en-US" dirty="0"/>
          </a:p>
        </p:txBody>
      </p:sp>
      <p:sp>
        <p:nvSpPr>
          <p:cNvPr id="8" name="Title Placeholder 1"/>
          <p:cNvSpPr>
            <a:spLocks noGrp="1"/>
          </p:cNvSpPr>
          <p:nvPr>
            <p:ph type="title"/>
          </p:nvPr>
        </p:nvSpPr>
        <p:spPr>
          <a:xfrm>
            <a:off x="457200" y="228600"/>
            <a:ext cx="8229600" cy="819346"/>
          </a:xfrm>
          <a:prstGeom prst="rect">
            <a:avLst/>
          </a:prstGeom>
        </p:spPr>
        <p:txBody>
          <a:bodyPr vert="horz" lIns="0" tIns="0" rIns="0" bIns="0" rtlCol="0" anchor="b" anchorCtr="0">
            <a:normAutofit/>
          </a:bodyPr>
          <a:lstStyle/>
          <a:p>
            <a:r>
              <a:rPr lang="en-US" smtClean="0"/>
              <a:t>Click to edit Master title style</a:t>
            </a:r>
            <a:endParaRPr lang="en-US" dirty="0"/>
          </a:p>
        </p:txBody>
      </p:sp>
      <p:pic>
        <p:nvPicPr>
          <p:cNvPr id="17"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16716978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2" name="Rectangle 21"/>
          <p:cNvSpPr/>
          <p:nvPr/>
        </p:nvSpPr>
        <p:spPr>
          <a:xfrm>
            <a:off x="0" y="-122238"/>
            <a:ext cx="91440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3475693E-37F7-414B-A34D-BEAC8E1E8EE6}" type="datetime1">
              <a:rPr lang="en-US" smtClean="0"/>
              <a:t>7/27/2018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8AF98F-3394-462D-BE62-CCEF13BEB39D}" type="slidenum">
              <a:rPr lang="en-US" smtClean="0"/>
              <a:t>‹#›</a:t>
            </a:fld>
            <a:endParaRPr lang="en-US" dirty="0"/>
          </a:p>
        </p:txBody>
      </p:sp>
      <p:sp>
        <p:nvSpPr>
          <p:cNvPr id="6" name="Text Placeholder 2"/>
          <p:cNvSpPr>
            <a:spLocks noGrp="1"/>
          </p:cNvSpPr>
          <p:nvPr>
            <p:ph idx="1"/>
          </p:nvPr>
        </p:nvSpPr>
        <p:spPr>
          <a:xfrm>
            <a:off x="2362200" y="1219200"/>
            <a:ext cx="6400800" cy="4724399"/>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0" name="Straight Connector 9"/>
          <p:cNvCxnSpPr/>
          <p:nvPr/>
        </p:nvCxnSpPr>
        <p:spPr>
          <a:xfrm flipV="1">
            <a:off x="2362200" y="201416"/>
            <a:ext cx="0" cy="761545"/>
          </a:xfrm>
          <a:prstGeom prst="line">
            <a:avLst/>
          </a:prstGeom>
          <a:noFill/>
          <a:ln w="6350" cap="flat" cmpd="sng" algn="ctr">
            <a:solidFill>
              <a:sysClr val="windowText" lastClr="000000">
                <a:lumMod val="85000"/>
                <a:lumOff val="15000"/>
              </a:sysClr>
            </a:solidFill>
            <a:prstDash val="dot"/>
          </a:ln>
          <a:effectLst/>
        </p:spPr>
      </p:cxnSp>
      <p:cxnSp>
        <p:nvCxnSpPr>
          <p:cNvPr id="11" name="Straight Connector 10"/>
          <p:cNvCxnSpPr/>
          <p:nvPr/>
        </p:nvCxnSpPr>
        <p:spPr>
          <a:xfrm>
            <a:off x="8861790" y="217286"/>
            <a:ext cx="0" cy="761545"/>
          </a:xfrm>
          <a:prstGeom prst="line">
            <a:avLst/>
          </a:prstGeom>
          <a:noFill/>
          <a:ln w="6350" cap="flat" cmpd="sng" algn="ctr">
            <a:solidFill>
              <a:sysClr val="windowText" lastClr="000000">
                <a:lumMod val="85000"/>
                <a:lumOff val="15000"/>
              </a:sysClr>
            </a:solidFill>
            <a:prstDash val="dot"/>
          </a:ln>
          <a:effectLst/>
        </p:spPr>
      </p:cxnSp>
      <p:cxnSp>
        <p:nvCxnSpPr>
          <p:cNvPr id="12" name="Straight Connector 11"/>
          <p:cNvCxnSpPr/>
          <p:nvPr/>
        </p:nvCxnSpPr>
        <p:spPr>
          <a:xfrm>
            <a:off x="2362201" y="978831"/>
            <a:ext cx="6781799" cy="0"/>
          </a:xfrm>
          <a:prstGeom prst="line">
            <a:avLst/>
          </a:prstGeom>
          <a:noFill/>
          <a:ln w="6350" cap="flat" cmpd="sng" algn="ctr">
            <a:solidFill>
              <a:sysClr val="windowText" lastClr="000000">
                <a:lumMod val="85000"/>
                <a:lumOff val="15000"/>
              </a:sysClr>
            </a:solidFill>
            <a:prstDash val="dot"/>
          </a:ln>
          <a:effectLst/>
        </p:spPr>
      </p:cxnSp>
      <p:cxnSp>
        <p:nvCxnSpPr>
          <p:cNvPr id="13" name="Straight Connector 12"/>
          <p:cNvCxnSpPr/>
          <p:nvPr/>
        </p:nvCxnSpPr>
        <p:spPr>
          <a:xfrm>
            <a:off x="2362201" y="209351"/>
            <a:ext cx="6781799" cy="7935"/>
          </a:xfrm>
          <a:prstGeom prst="line">
            <a:avLst/>
          </a:prstGeom>
          <a:noFill/>
          <a:ln w="6350" cap="flat" cmpd="sng" algn="ctr">
            <a:solidFill>
              <a:sysClr val="windowText" lastClr="000000">
                <a:lumMod val="85000"/>
                <a:lumOff val="15000"/>
              </a:sysClr>
            </a:solidFill>
            <a:prstDash val="dot"/>
          </a:ln>
          <a:effectLst/>
        </p:spPr>
      </p:cxnSp>
      <p:cxnSp>
        <p:nvCxnSpPr>
          <p:cNvPr id="14" name="Straight Connector 13"/>
          <p:cNvCxnSpPr/>
          <p:nvPr/>
        </p:nvCxnSpPr>
        <p:spPr>
          <a:xfrm>
            <a:off x="2362200" y="555951"/>
            <a:ext cx="6499590" cy="0"/>
          </a:xfrm>
          <a:prstGeom prst="line">
            <a:avLst/>
          </a:prstGeom>
          <a:noFill/>
          <a:ln w="6350" cap="flat" cmpd="sng" algn="ctr">
            <a:solidFill>
              <a:sysClr val="windowText" lastClr="000000">
                <a:lumMod val="85000"/>
                <a:lumOff val="15000"/>
              </a:sysClr>
            </a:solidFill>
            <a:prstDash val="dot"/>
          </a:ln>
          <a:effectLst/>
        </p:spPr>
      </p:cxnSp>
      <p:sp>
        <p:nvSpPr>
          <p:cNvPr id="21" name="Text Placeholder 2"/>
          <p:cNvSpPr>
            <a:spLocks noGrp="1"/>
          </p:cNvSpPr>
          <p:nvPr>
            <p:ph idx="13"/>
          </p:nvPr>
        </p:nvSpPr>
        <p:spPr>
          <a:xfrm>
            <a:off x="2362200" y="228600"/>
            <a:ext cx="6400800" cy="762000"/>
          </a:xfrm>
          <a:prstGeom prst="rect">
            <a:avLst/>
          </a:prstGeom>
        </p:spPr>
        <p:txBody>
          <a:bodyPr vert="horz" lIns="0" tIns="0" rIns="0" bIns="0" rtlCol="0" anchor="b" anchorCtr="0">
            <a:normAutofit/>
          </a:bodyPr>
          <a:lstStyle>
            <a:lvl1pPr marL="0" indent="0">
              <a:lnSpc>
                <a:spcPts val="3400"/>
              </a:lnSpc>
              <a:buNone/>
              <a:defRPr sz="3200"/>
            </a:lvl1pPr>
          </a:lstStyle>
          <a:p>
            <a:pPr lvl="0"/>
            <a:r>
              <a:rPr lang="en-US" smtClean="0"/>
              <a:t>Click to edit Master text styles</a:t>
            </a:r>
          </a:p>
        </p:txBody>
      </p:sp>
      <p:pic>
        <p:nvPicPr>
          <p:cNvPr id="16" name="Picture 3" descr="C:\Users\felten\Desktop\2013 FIRM matls\IM_rebrandingMatls\Nov-2013\PowerPoint - internal matls\InternalSd-BLDImg_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66" y="-132166"/>
            <a:ext cx="2192865" cy="6160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8159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22313" y="4102100"/>
            <a:ext cx="7772400" cy="1362075"/>
          </a:xfrm>
          <a:prstGeom prst="rect">
            <a:avLst/>
          </a:prstGeom>
        </p:spPr>
        <p:txBody>
          <a:bodyPr anchor="t"/>
          <a:lstStyle>
            <a:lvl1pPr algn="l">
              <a:lnSpc>
                <a:spcPct val="100000"/>
              </a:lnSpc>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36220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Date Placeholder 3"/>
          <p:cNvSpPr>
            <a:spLocks noGrp="1"/>
          </p:cNvSpPr>
          <p:nvPr>
            <p:ph type="dt" sz="half" idx="2"/>
          </p:nvPr>
        </p:nvSpPr>
        <p:spPr>
          <a:xfrm>
            <a:off x="2362200" y="6046532"/>
            <a:ext cx="2133600" cy="365125"/>
          </a:xfrm>
          <a:prstGeom prst="rect">
            <a:avLst/>
          </a:prstGeom>
        </p:spPr>
        <p:txBody>
          <a:bodyPr vert="horz" lIns="91440" tIns="45720" rIns="91440" bIns="45720" rtlCol="0" anchor="ctr"/>
          <a:lstStyle>
            <a:lvl1pPr algn="l">
              <a:defRPr sz="1000">
                <a:solidFill>
                  <a:srgbClr val="505050"/>
                </a:solidFill>
              </a:defRPr>
            </a:lvl1pPr>
          </a:lstStyle>
          <a:p>
            <a:fld id="{A3956A0E-B448-4786-A64D-6BE7E5A7D673}" type="datetime1">
              <a:rPr lang="en-US" smtClean="0"/>
              <a:t>7/27/2018</a:t>
            </a:fld>
            <a:endParaRPr lang="en-US" dirty="0"/>
          </a:p>
        </p:txBody>
      </p:sp>
      <p:sp>
        <p:nvSpPr>
          <p:cNvPr id="15" name="Footer Placeholder 4"/>
          <p:cNvSpPr>
            <a:spLocks noGrp="1"/>
          </p:cNvSpPr>
          <p:nvPr>
            <p:ph type="ftr" sz="quarter" idx="3"/>
          </p:nvPr>
        </p:nvSpPr>
        <p:spPr>
          <a:xfrm>
            <a:off x="2362199" y="6431976"/>
            <a:ext cx="5162725" cy="349824"/>
          </a:xfrm>
          <a:prstGeom prst="rect">
            <a:avLst/>
          </a:prstGeom>
        </p:spPr>
        <p:txBody>
          <a:bodyPr vert="horz" lIns="91440" tIns="45720" rIns="91440" bIns="45720" rtlCol="0" anchor="ctr"/>
          <a:lstStyle>
            <a:lvl1pPr algn="l">
              <a:defRPr sz="1000">
                <a:solidFill>
                  <a:srgbClr val="505050"/>
                </a:solidFill>
                <a:latin typeface="Arial" pitchFamily="34" charset="0"/>
                <a:cs typeface="Arial" pitchFamily="34" charset="0"/>
              </a:defRPr>
            </a:lvl1pPr>
          </a:lstStyle>
          <a:p>
            <a:endParaRPr lang="en-US" dirty="0"/>
          </a:p>
        </p:txBody>
      </p:sp>
      <p:sp>
        <p:nvSpPr>
          <p:cNvPr id="16" name="Slide Number Placeholder 5"/>
          <p:cNvSpPr>
            <a:spLocks noGrp="1"/>
          </p:cNvSpPr>
          <p:nvPr>
            <p:ph type="sldNum" sz="quarter" idx="4"/>
          </p:nvPr>
        </p:nvSpPr>
        <p:spPr>
          <a:xfrm>
            <a:off x="5410199" y="6060559"/>
            <a:ext cx="2114725" cy="365125"/>
          </a:xfrm>
          <a:prstGeom prst="rect">
            <a:avLst/>
          </a:prstGeom>
        </p:spPr>
        <p:txBody>
          <a:bodyPr vert="horz" lIns="91440" tIns="45720" rIns="91440" bIns="45720" rtlCol="0" anchor="ctr"/>
          <a:lstStyle>
            <a:lvl1pPr algn="r">
              <a:defRPr sz="1000">
                <a:solidFill>
                  <a:srgbClr val="505050"/>
                </a:solidFill>
                <a:latin typeface="Arial" pitchFamily="34" charset="0"/>
                <a:cs typeface="Arial" pitchFamily="34" charset="0"/>
              </a:defRPr>
            </a:lvl1pPr>
          </a:lstStyle>
          <a:p>
            <a:fld id="{168AF98F-3394-462D-BE62-CCEF13BEB39D}" type="slidenum">
              <a:rPr lang="en-US" smtClean="0"/>
              <a:t>‹#›</a:t>
            </a:fld>
            <a:endParaRPr lang="en-US" dirty="0"/>
          </a:p>
        </p:txBody>
      </p:sp>
      <p:grpSp>
        <p:nvGrpSpPr>
          <p:cNvPr id="11" name="Group 10"/>
          <p:cNvGrpSpPr/>
          <p:nvPr/>
        </p:nvGrpSpPr>
        <p:grpSpPr>
          <a:xfrm>
            <a:off x="0" y="6024517"/>
            <a:ext cx="9144000" cy="780562"/>
            <a:chOff x="0" y="6024517"/>
            <a:chExt cx="9144000" cy="780562"/>
          </a:xfrm>
        </p:grpSpPr>
        <p:cxnSp>
          <p:nvCxnSpPr>
            <p:cNvPr id="12" name="Straight Connector 11"/>
            <p:cNvCxnSpPr/>
            <p:nvPr/>
          </p:nvCxnSpPr>
          <p:spPr>
            <a:xfrm>
              <a:off x="0" y="6024517"/>
              <a:ext cx="9144000" cy="0"/>
            </a:xfrm>
            <a:prstGeom prst="line">
              <a:avLst/>
            </a:prstGeom>
            <a:noFill/>
            <a:ln w="9525" cap="flat" cmpd="sng" algn="ctr">
              <a:solidFill>
                <a:srgbClr val="484848"/>
              </a:solidFill>
              <a:prstDash val="dot"/>
            </a:ln>
            <a:effectLst/>
          </p:spPr>
        </p:cxnSp>
        <p:cxnSp>
          <p:nvCxnSpPr>
            <p:cNvPr id="13" name="Straight Connector 12"/>
            <p:cNvCxnSpPr/>
            <p:nvPr/>
          </p:nvCxnSpPr>
          <p:spPr>
            <a:xfrm>
              <a:off x="0" y="6805079"/>
              <a:ext cx="9144000" cy="0"/>
            </a:xfrm>
            <a:prstGeom prst="line">
              <a:avLst/>
            </a:prstGeom>
            <a:noFill/>
            <a:ln w="9525" cap="flat" cmpd="sng" algn="ctr">
              <a:solidFill>
                <a:srgbClr val="484848"/>
              </a:solidFill>
              <a:prstDash val="dot"/>
            </a:ln>
            <a:effectLst/>
          </p:spPr>
        </p:cxnSp>
        <p:cxnSp>
          <p:nvCxnSpPr>
            <p:cNvPr id="17" name="Straight Connector 16"/>
            <p:cNvCxnSpPr/>
            <p:nvPr/>
          </p:nvCxnSpPr>
          <p:spPr>
            <a:xfrm flipV="1">
              <a:off x="7562334" y="6024517"/>
              <a:ext cx="0" cy="780562"/>
            </a:xfrm>
            <a:prstGeom prst="line">
              <a:avLst/>
            </a:prstGeom>
            <a:noFill/>
            <a:ln w="9525" cap="flat" cmpd="sng" algn="ctr">
              <a:solidFill>
                <a:srgbClr val="484848"/>
              </a:solidFill>
              <a:prstDash val="dot"/>
            </a:ln>
            <a:effectLst/>
          </p:spPr>
        </p:cxnSp>
        <p:cxnSp>
          <p:nvCxnSpPr>
            <p:cNvPr id="18" name="Straight Connector 17"/>
            <p:cNvCxnSpPr/>
            <p:nvPr/>
          </p:nvCxnSpPr>
          <p:spPr>
            <a:xfrm>
              <a:off x="2179012" y="6431976"/>
              <a:ext cx="5383322" cy="0"/>
            </a:xfrm>
            <a:prstGeom prst="line">
              <a:avLst/>
            </a:prstGeom>
            <a:noFill/>
            <a:ln w="9525" cap="flat" cmpd="sng" algn="ctr">
              <a:solidFill>
                <a:srgbClr val="484848"/>
              </a:solidFill>
              <a:prstDash val="dot"/>
            </a:ln>
            <a:effectLst/>
          </p:spPr>
        </p:cxnSp>
        <p:cxnSp>
          <p:nvCxnSpPr>
            <p:cNvPr id="19" name="Straight Connector 18"/>
            <p:cNvCxnSpPr/>
            <p:nvPr/>
          </p:nvCxnSpPr>
          <p:spPr>
            <a:xfrm flipV="1">
              <a:off x="2179012" y="6024517"/>
              <a:ext cx="0" cy="780562"/>
            </a:xfrm>
            <a:prstGeom prst="line">
              <a:avLst/>
            </a:prstGeom>
            <a:noFill/>
            <a:ln w="9525" cap="flat" cmpd="sng" algn="ctr">
              <a:solidFill>
                <a:srgbClr val="484848"/>
              </a:solidFill>
              <a:prstDash val="dot"/>
            </a:ln>
            <a:effectLst/>
          </p:spPr>
        </p:cxnSp>
      </p:grpSp>
      <p:pic>
        <p:nvPicPr>
          <p:cNvPr id="20"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3037038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228600"/>
            <a:ext cx="8305801" cy="751328"/>
          </a:xfrm>
          <a:prstGeom prst="rect">
            <a:avLst/>
          </a:prstGeom>
        </p:spPr>
        <p:txBody>
          <a:bodyPr/>
          <a:lstStyle>
            <a:lvl1pPr>
              <a:lnSpc>
                <a:spcPts val="3400"/>
              </a:lnSpc>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16152"/>
            <a:ext cx="4038600" cy="4724400"/>
          </a:xfr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16152"/>
            <a:ext cx="4038600" cy="4724400"/>
          </a:xfr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E55095-36AD-4EB0-BCE7-BD935500AA09}" type="datetime1">
              <a:rPr lang="en-US" smtClean="0"/>
              <a:t>7/27/2018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8AF98F-3394-462D-BE62-CCEF13BEB39D}" type="slidenum">
              <a:rPr lang="en-US" smtClean="0"/>
              <a:t>‹#›</a:t>
            </a:fld>
            <a:endParaRPr lang="en-US" dirty="0"/>
          </a:p>
        </p:txBody>
      </p:sp>
      <p:grpSp>
        <p:nvGrpSpPr>
          <p:cNvPr id="8" name="Group 7"/>
          <p:cNvGrpSpPr/>
          <p:nvPr/>
        </p:nvGrpSpPr>
        <p:grpSpPr>
          <a:xfrm>
            <a:off x="0" y="201416"/>
            <a:ext cx="9144000" cy="777415"/>
            <a:chOff x="0" y="201416"/>
            <a:chExt cx="9144000" cy="777415"/>
          </a:xfrm>
        </p:grpSpPr>
        <p:cxnSp>
          <p:nvCxnSpPr>
            <p:cNvPr id="9" name="Straight Connector 8"/>
            <p:cNvCxnSpPr/>
            <p:nvPr/>
          </p:nvCxnSpPr>
          <p:spPr>
            <a:xfrm flipV="1">
              <a:off x="291616" y="201416"/>
              <a:ext cx="0" cy="761545"/>
            </a:xfrm>
            <a:prstGeom prst="line">
              <a:avLst/>
            </a:prstGeom>
            <a:noFill/>
            <a:ln w="9525" cap="flat" cmpd="sng" algn="ctr">
              <a:solidFill>
                <a:sysClr val="windowText" lastClr="000000">
                  <a:lumMod val="85000"/>
                  <a:lumOff val="15000"/>
                </a:sysClr>
              </a:solidFill>
              <a:prstDash val="dot"/>
            </a:ln>
            <a:effectLst/>
          </p:spPr>
        </p:cxnSp>
        <p:cxnSp>
          <p:nvCxnSpPr>
            <p:cNvPr id="10" name="Straight Connector 9"/>
            <p:cNvCxnSpPr/>
            <p:nvPr/>
          </p:nvCxnSpPr>
          <p:spPr>
            <a:xfrm>
              <a:off x="8861790" y="217286"/>
              <a:ext cx="0" cy="761545"/>
            </a:xfrm>
            <a:prstGeom prst="line">
              <a:avLst/>
            </a:prstGeom>
            <a:noFill/>
            <a:ln w="9525" cap="flat" cmpd="sng" algn="ctr">
              <a:solidFill>
                <a:sysClr val="windowText" lastClr="000000">
                  <a:lumMod val="85000"/>
                  <a:lumOff val="15000"/>
                </a:sysClr>
              </a:solidFill>
              <a:prstDash val="dot"/>
            </a:ln>
            <a:effectLst/>
          </p:spPr>
        </p:cxnSp>
        <p:cxnSp>
          <p:nvCxnSpPr>
            <p:cNvPr id="11" name="Straight Connector 10"/>
            <p:cNvCxnSpPr/>
            <p:nvPr/>
          </p:nvCxnSpPr>
          <p:spPr>
            <a:xfrm>
              <a:off x="0" y="978831"/>
              <a:ext cx="9144000" cy="0"/>
            </a:xfrm>
            <a:prstGeom prst="line">
              <a:avLst/>
            </a:prstGeom>
            <a:noFill/>
            <a:ln w="9525" cap="flat" cmpd="sng" algn="ctr">
              <a:solidFill>
                <a:sysClr val="windowText" lastClr="000000">
                  <a:lumMod val="85000"/>
                  <a:lumOff val="15000"/>
                </a:sysClr>
              </a:solidFill>
              <a:prstDash val="dot"/>
            </a:ln>
            <a:effectLst/>
          </p:spPr>
        </p:cxnSp>
        <p:cxnSp>
          <p:nvCxnSpPr>
            <p:cNvPr id="12" name="Straight Connector 11"/>
            <p:cNvCxnSpPr/>
            <p:nvPr/>
          </p:nvCxnSpPr>
          <p:spPr>
            <a:xfrm>
              <a:off x="0" y="201416"/>
              <a:ext cx="9144000" cy="15870"/>
            </a:xfrm>
            <a:prstGeom prst="line">
              <a:avLst/>
            </a:prstGeom>
            <a:noFill/>
            <a:ln w="9525" cap="flat" cmpd="sng" algn="ctr">
              <a:solidFill>
                <a:sysClr val="windowText" lastClr="000000">
                  <a:lumMod val="85000"/>
                  <a:lumOff val="15000"/>
                </a:sysClr>
              </a:solidFill>
              <a:prstDash val="dot"/>
            </a:ln>
            <a:effectLst/>
          </p:spPr>
        </p:cxnSp>
        <p:cxnSp>
          <p:nvCxnSpPr>
            <p:cNvPr id="13" name="Straight Connector 12"/>
            <p:cNvCxnSpPr/>
            <p:nvPr/>
          </p:nvCxnSpPr>
          <p:spPr>
            <a:xfrm>
              <a:off x="286919" y="549840"/>
              <a:ext cx="8570162" cy="0"/>
            </a:xfrm>
            <a:prstGeom prst="line">
              <a:avLst/>
            </a:prstGeom>
            <a:noFill/>
            <a:ln w="9525" cap="flat" cmpd="sng" algn="ctr">
              <a:solidFill>
                <a:sysClr val="windowText" lastClr="000000">
                  <a:lumMod val="85000"/>
                  <a:lumOff val="15000"/>
                </a:sysClr>
              </a:solidFill>
              <a:prstDash val="dot"/>
            </a:ln>
            <a:effectLst/>
          </p:spPr>
        </p:cxnSp>
      </p:grpSp>
    </p:spTree>
    <p:extLst>
      <p:ext uri="{BB962C8B-B14F-4D97-AF65-F5344CB8AC3E}">
        <p14:creationId xmlns:p14="http://schemas.microsoft.com/office/powerpoint/2010/main" val="38722014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14" name="Rectangle 13"/>
          <p:cNvSpPr/>
          <p:nvPr/>
        </p:nvSpPr>
        <p:spPr>
          <a:xfrm>
            <a:off x="-76200" y="-76200"/>
            <a:ext cx="9296400" cy="70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199" y="228600"/>
            <a:ext cx="8305801" cy="751328"/>
          </a:xfrm>
          <a:prstGeom prst="rect">
            <a:avLst/>
          </a:prstGeom>
        </p:spPr>
        <p:txBody>
          <a:bodyPr/>
          <a:lstStyle>
            <a:lvl1pPr>
              <a:lnSpc>
                <a:spcPts val="3400"/>
              </a:lnSpc>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16152"/>
            <a:ext cx="4038600" cy="4724400"/>
          </a:xfr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16152"/>
            <a:ext cx="4038600" cy="4724400"/>
          </a:xfr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D4EF22-D8AB-4FBE-B5A9-DA300C8759D8}" type="datetime1">
              <a:rPr lang="en-US" smtClean="0"/>
              <a:t>7/27/2018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8AF98F-3394-462D-BE62-CCEF13BEB39D}" type="slidenum">
              <a:rPr lang="en-US" smtClean="0"/>
              <a:t>‹#›</a:t>
            </a:fld>
            <a:endParaRPr lang="en-US" dirty="0"/>
          </a:p>
        </p:txBody>
      </p:sp>
      <p:pic>
        <p:nvPicPr>
          <p:cNvPr id="15" name="Picture 4" descr="C:\Users\felten\Desktop\2014\2014_Rebrand_FINALS\New Logo 2014_Files\RegisteredMark\ICE-Logo_DARK_GRAY_RGB_300REG-5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6276640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199" y="228600"/>
            <a:ext cx="8305801" cy="751328"/>
          </a:xfrm>
          <a:prstGeom prst="rect">
            <a:avLst/>
          </a:prstGeom>
        </p:spPr>
        <p:txBody>
          <a:bodyPr/>
          <a:lstStyle>
            <a:lvl1pPr>
              <a:lnSpc>
                <a:spcPts val="3400"/>
              </a:lnSpc>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19200"/>
            <a:ext cx="4040188" cy="652697"/>
          </a:xfrm>
        </p:spPr>
        <p:txBody>
          <a:bodyPr tIns="0" rIns="0" bIns="0" anchor="b">
            <a:noAutofit/>
          </a:bodyPr>
          <a:lstStyle>
            <a:lvl1pPr marL="0" indent="0">
              <a:lnSpc>
                <a:spcPts val="2700"/>
              </a:lnSpc>
              <a:spcAft>
                <a:spcPts val="0"/>
              </a:spcAft>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937857"/>
            <a:ext cx="4040188" cy="4005744"/>
          </a:xfrm>
        </p:spPr>
        <p:txBody>
          <a:bodyPr/>
          <a:lstStyle>
            <a:lvl1pPr>
              <a:defRPr sz="2600"/>
            </a:lvl1pPr>
            <a:lvl2pPr>
              <a:defRPr sz="2400"/>
            </a:lvl2pPr>
            <a:lvl3pPr>
              <a:defRPr sz="2200"/>
            </a:lvl3pPr>
            <a:lvl4pPr>
              <a:defRPr sz="20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1937857"/>
            <a:ext cx="4041775" cy="4005744"/>
          </a:xfrm>
        </p:spPr>
        <p:txBody>
          <a:bodyPr/>
          <a:lstStyle>
            <a:lvl1pPr>
              <a:defRPr sz="2600"/>
            </a:lvl1pPr>
            <a:lvl2pPr>
              <a:defRPr sz="2400"/>
            </a:lvl2pPr>
            <a:lvl3pPr>
              <a:defRPr sz="2200"/>
            </a:lvl3pPr>
            <a:lvl4pPr>
              <a:defRPr sz="20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B15E52-4B48-431C-A604-54B92540B65D}" type="datetime1">
              <a:rPr lang="en-US" smtClean="0"/>
              <a:t>7/27/2018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8AF98F-3394-462D-BE62-CCEF13BEB39D}" type="slidenum">
              <a:rPr lang="en-US" smtClean="0"/>
              <a:t>‹#›</a:t>
            </a:fld>
            <a:endParaRPr lang="en-US" dirty="0"/>
          </a:p>
        </p:txBody>
      </p:sp>
      <p:sp>
        <p:nvSpPr>
          <p:cNvPr id="10" name="Text Placeholder 2"/>
          <p:cNvSpPr>
            <a:spLocks noGrp="1"/>
          </p:cNvSpPr>
          <p:nvPr>
            <p:ph type="body" idx="13"/>
          </p:nvPr>
        </p:nvSpPr>
        <p:spPr>
          <a:xfrm>
            <a:off x="4648200" y="1219200"/>
            <a:ext cx="4040188" cy="652697"/>
          </a:xfrm>
        </p:spPr>
        <p:txBody>
          <a:bodyPr tIns="0" rIns="0" bIns="0" anchor="b">
            <a:noAutofit/>
          </a:bodyPr>
          <a:lstStyle>
            <a:lvl1pPr marL="0" indent="0">
              <a:lnSpc>
                <a:spcPts val="2700"/>
              </a:lnSpc>
              <a:spcAft>
                <a:spcPts val="0"/>
              </a:spcAft>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grpSp>
        <p:nvGrpSpPr>
          <p:cNvPr id="11" name="Group 10"/>
          <p:cNvGrpSpPr/>
          <p:nvPr/>
        </p:nvGrpSpPr>
        <p:grpSpPr>
          <a:xfrm>
            <a:off x="0" y="201416"/>
            <a:ext cx="9144000" cy="777415"/>
            <a:chOff x="0" y="201416"/>
            <a:chExt cx="9144000" cy="777415"/>
          </a:xfrm>
        </p:grpSpPr>
        <p:cxnSp>
          <p:nvCxnSpPr>
            <p:cNvPr id="12" name="Straight Connector 11"/>
            <p:cNvCxnSpPr/>
            <p:nvPr/>
          </p:nvCxnSpPr>
          <p:spPr>
            <a:xfrm flipV="1">
              <a:off x="291616" y="201416"/>
              <a:ext cx="0" cy="761545"/>
            </a:xfrm>
            <a:prstGeom prst="line">
              <a:avLst/>
            </a:prstGeom>
            <a:noFill/>
            <a:ln w="9525" cap="flat" cmpd="sng" algn="ctr">
              <a:solidFill>
                <a:sysClr val="windowText" lastClr="000000">
                  <a:lumMod val="85000"/>
                  <a:lumOff val="15000"/>
                </a:sysClr>
              </a:solidFill>
              <a:prstDash val="dot"/>
            </a:ln>
            <a:effectLst/>
          </p:spPr>
        </p:cxnSp>
        <p:cxnSp>
          <p:nvCxnSpPr>
            <p:cNvPr id="13" name="Straight Connector 12"/>
            <p:cNvCxnSpPr/>
            <p:nvPr/>
          </p:nvCxnSpPr>
          <p:spPr>
            <a:xfrm>
              <a:off x="8861790" y="217286"/>
              <a:ext cx="0" cy="761545"/>
            </a:xfrm>
            <a:prstGeom prst="line">
              <a:avLst/>
            </a:prstGeom>
            <a:noFill/>
            <a:ln w="9525" cap="flat" cmpd="sng" algn="ctr">
              <a:solidFill>
                <a:sysClr val="windowText" lastClr="000000">
                  <a:lumMod val="85000"/>
                  <a:lumOff val="15000"/>
                </a:sysClr>
              </a:solidFill>
              <a:prstDash val="dot"/>
            </a:ln>
            <a:effectLst/>
          </p:spPr>
        </p:cxnSp>
        <p:cxnSp>
          <p:nvCxnSpPr>
            <p:cNvPr id="14" name="Straight Connector 13"/>
            <p:cNvCxnSpPr/>
            <p:nvPr/>
          </p:nvCxnSpPr>
          <p:spPr>
            <a:xfrm>
              <a:off x="0" y="978831"/>
              <a:ext cx="9144000" cy="0"/>
            </a:xfrm>
            <a:prstGeom prst="line">
              <a:avLst/>
            </a:prstGeom>
            <a:noFill/>
            <a:ln w="9525" cap="flat" cmpd="sng" algn="ctr">
              <a:solidFill>
                <a:sysClr val="windowText" lastClr="000000">
                  <a:lumMod val="85000"/>
                  <a:lumOff val="15000"/>
                </a:sysClr>
              </a:solidFill>
              <a:prstDash val="dot"/>
            </a:ln>
            <a:effectLst/>
          </p:spPr>
        </p:cxnSp>
        <p:cxnSp>
          <p:nvCxnSpPr>
            <p:cNvPr id="15" name="Straight Connector 14"/>
            <p:cNvCxnSpPr/>
            <p:nvPr/>
          </p:nvCxnSpPr>
          <p:spPr>
            <a:xfrm>
              <a:off x="0" y="201416"/>
              <a:ext cx="9144000" cy="15870"/>
            </a:xfrm>
            <a:prstGeom prst="line">
              <a:avLst/>
            </a:prstGeom>
            <a:noFill/>
            <a:ln w="9525" cap="flat" cmpd="sng" algn="ctr">
              <a:solidFill>
                <a:sysClr val="windowText" lastClr="000000">
                  <a:lumMod val="85000"/>
                  <a:lumOff val="15000"/>
                </a:sysClr>
              </a:solidFill>
              <a:prstDash val="dot"/>
            </a:ln>
            <a:effectLst/>
          </p:spPr>
        </p:cxnSp>
        <p:cxnSp>
          <p:nvCxnSpPr>
            <p:cNvPr id="16" name="Straight Connector 15"/>
            <p:cNvCxnSpPr/>
            <p:nvPr/>
          </p:nvCxnSpPr>
          <p:spPr>
            <a:xfrm>
              <a:off x="286919" y="549840"/>
              <a:ext cx="8570162" cy="0"/>
            </a:xfrm>
            <a:prstGeom prst="line">
              <a:avLst/>
            </a:prstGeom>
            <a:noFill/>
            <a:ln w="9525" cap="flat" cmpd="sng" algn="ctr">
              <a:solidFill>
                <a:sysClr val="windowText" lastClr="000000">
                  <a:lumMod val="85000"/>
                  <a:lumOff val="15000"/>
                </a:sysClr>
              </a:solidFill>
              <a:prstDash val="dot"/>
            </a:ln>
            <a:effectLst/>
          </p:spPr>
        </p:cxnSp>
      </p:grpSp>
    </p:spTree>
    <p:extLst>
      <p:ext uri="{BB962C8B-B14F-4D97-AF65-F5344CB8AC3E}">
        <p14:creationId xmlns:p14="http://schemas.microsoft.com/office/powerpoint/2010/main" val="10258916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199" y="1219200"/>
            <a:ext cx="8305801" cy="4724399"/>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362200" y="6046532"/>
            <a:ext cx="2133600" cy="365125"/>
          </a:xfrm>
          <a:prstGeom prst="rect">
            <a:avLst/>
          </a:prstGeom>
        </p:spPr>
        <p:txBody>
          <a:bodyPr vert="horz" lIns="91440" tIns="45720" rIns="91440" bIns="45720" rtlCol="0" anchor="ctr"/>
          <a:lstStyle>
            <a:lvl1pPr algn="l">
              <a:defRPr sz="1000">
                <a:solidFill>
                  <a:srgbClr val="505050"/>
                </a:solidFill>
              </a:defRPr>
            </a:lvl1pPr>
          </a:lstStyle>
          <a:p>
            <a:fld id="{02A983A8-CA6D-4137-918A-047E9BA5B779}" type="datetime1">
              <a:rPr lang="en-US" smtClean="0"/>
              <a:t>7/27/2018</a:t>
            </a:fld>
            <a:endParaRPr lang="en-US" dirty="0"/>
          </a:p>
        </p:txBody>
      </p:sp>
      <p:sp>
        <p:nvSpPr>
          <p:cNvPr id="5" name="Footer Placeholder 4"/>
          <p:cNvSpPr>
            <a:spLocks noGrp="1"/>
          </p:cNvSpPr>
          <p:nvPr>
            <p:ph type="ftr" sz="quarter" idx="3"/>
          </p:nvPr>
        </p:nvSpPr>
        <p:spPr>
          <a:xfrm>
            <a:off x="2362199" y="6431976"/>
            <a:ext cx="5162725" cy="349824"/>
          </a:xfrm>
          <a:prstGeom prst="rect">
            <a:avLst/>
          </a:prstGeom>
        </p:spPr>
        <p:txBody>
          <a:bodyPr vert="horz" lIns="91440" tIns="45720" rIns="91440" bIns="45720" rtlCol="0" anchor="ctr"/>
          <a:lstStyle>
            <a:lvl1pPr algn="l">
              <a:defRPr sz="1000">
                <a:solidFill>
                  <a:srgbClr val="505050"/>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5410199" y="6060559"/>
            <a:ext cx="2114725" cy="365125"/>
          </a:xfrm>
          <a:prstGeom prst="rect">
            <a:avLst/>
          </a:prstGeom>
        </p:spPr>
        <p:txBody>
          <a:bodyPr vert="horz" lIns="91440" tIns="45720" rIns="91440" bIns="45720" rtlCol="0" anchor="ctr"/>
          <a:lstStyle>
            <a:lvl1pPr algn="r">
              <a:defRPr sz="1000">
                <a:solidFill>
                  <a:srgbClr val="505050"/>
                </a:solidFill>
                <a:latin typeface="Arial" pitchFamily="34" charset="0"/>
                <a:cs typeface="Arial" pitchFamily="34" charset="0"/>
              </a:defRPr>
            </a:lvl1pPr>
          </a:lstStyle>
          <a:p>
            <a:fld id="{168AF98F-3394-462D-BE62-CCEF13BEB39D}" type="slidenum">
              <a:rPr lang="en-US" smtClean="0"/>
              <a:t>‹#›</a:t>
            </a:fld>
            <a:endParaRPr lang="en-US" dirty="0"/>
          </a:p>
        </p:txBody>
      </p:sp>
      <p:grpSp>
        <p:nvGrpSpPr>
          <p:cNvPr id="2" name="Group 1"/>
          <p:cNvGrpSpPr/>
          <p:nvPr/>
        </p:nvGrpSpPr>
        <p:grpSpPr>
          <a:xfrm>
            <a:off x="0" y="6024517"/>
            <a:ext cx="9144000" cy="780562"/>
            <a:chOff x="0" y="6024517"/>
            <a:chExt cx="9144000" cy="780562"/>
          </a:xfrm>
        </p:grpSpPr>
        <p:cxnSp>
          <p:nvCxnSpPr>
            <p:cNvPr id="8" name="Straight Connector 7"/>
            <p:cNvCxnSpPr/>
            <p:nvPr/>
          </p:nvCxnSpPr>
          <p:spPr>
            <a:xfrm>
              <a:off x="0" y="6024517"/>
              <a:ext cx="9144000" cy="0"/>
            </a:xfrm>
            <a:prstGeom prst="line">
              <a:avLst/>
            </a:prstGeom>
            <a:noFill/>
            <a:ln w="9525" cap="flat" cmpd="sng" algn="ctr">
              <a:solidFill>
                <a:srgbClr val="484848"/>
              </a:solidFill>
              <a:prstDash val="dot"/>
            </a:ln>
            <a:effectLst/>
          </p:spPr>
        </p:cxnSp>
        <p:cxnSp>
          <p:nvCxnSpPr>
            <p:cNvPr id="9" name="Straight Connector 8"/>
            <p:cNvCxnSpPr/>
            <p:nvPr/>
          </p:nvCxnSpPr>
          <p:spPr>
            <a:xfrm>
              <a:off x="0" y="6805079"/>
              <a:ext cx="9144000" cy="0"/>
            </a:xfrm>
            <a:prstGeom prst="line">
              <a:avLst/>
            </a:prstGeom>
            <a:noFill/>
            <a:ln w="9525" cap="flat" cmpd="sng" algn="ctr">
              <a:solidFill>
                <a:srgbClr val="484848"/>
              </a:solidFill>
              <a:prstDash val="dot"/>
            </a:ln>
            <a:effectLst/>
          </p:spPr>
        </p:cxnSp>
        <p:cxnSp>
          <p:nvCxnSpPr>
            <p:cNvPr id="10" name="Straight Connector 9"/>
            <p:cNvCxnSpPr/>
            <p:nvPr/>
          </p:nvCxnSpPr>
          <p:spPr>
            <a:xfrm flipV="1">
              <a:off x="7562334" y="6024517"/>
              <a:ext cx="0" cy="780562"/>
            </a:xfrm>
            <a:prstGeom prst="line">
              <a:avLst/>
            </a:prstGeom>
            <a:noFill/>
            <a:ln w="9525" cap="flat" cmpd="sng" algn="ctr">
              <a:solidFill>
                <a:srgbClr val="484848"/>
              </a:solidFill>
              <a:prstDash val="dot"/>
            </a:ln>
            <a:effectLst/>
          </p:spPr>
        </p:cxnSp>
        <p:cxnSp>
          <p:nvCxnSpPr>
            <p:cNvPr id="11" name="Straight Connector 10"/>
            <p:cNvCxnSpPr/>
            <p:nvPr/>
          </p:nvCxnSpPr>
          <p:spPr>
            <a:xfrm>
              <a:off x="2179012" y="6431976"/>
              <a:ext cx="5383322" cy="0"/>
            </a:xfrm>
            <a:prstGeom prst="line">
              <a:avLst/>
            </a:prstGeom>
            <a:noFill/>
            <a:ln w="9525" cap="flat" cmpd="sng" algn="ctr">
              <a:solidFill>
                <a:srgbClr val="484848"/>
              </a:solidFill>
              <a:prstDash val="dot"/>
            </a:ln>
            <a:effectLst/>
          </p:spPr>
        </p:cxnSp>
        <p:cxnSp>
          <p:nvCxnSpPr>
            <p:cNvPr id="20" name="Straight Connector 19"/>
            <p:cNvCxnSpPr/>
            <p:nvPr/>
          </p:nvCxnSpPr>
          <p:spPr>
            <a:xfrm flipV="1">
              <a:off x="2179012" y="6024517"/>
              <a:ext cx="0" cy="780562"/>
            </a:xfrm>
            <a:prstGeom prst="line">
              <a:avLst/>
            </a:prstGeom>
            <a:noFill/>
            <a:ln w="9525" cap="flat" cmpd="sng" algn="ctr">
              <a:solidFill>
                <a:srgbClr val="484848"/>
              </a:solidFill>
              <a:prstDash val="dot"/>
            </a:ln>
            <a:effectLst/>
          </p:spPr>
        </p:cxnSp>
      </p:grpSp>
      <p:sp>
        <p:nvSpPr>
          <p:cNvPr id="25" name="Title Placeholder 1"/>
          <p:cNvSpPr>
            <a:spLocks noGrp="1"/>
          </p:cNvSpPr>
          <p:nvPr>
            <p:ph type="title"/>
          </p:nvPr>
        </p:nvSpPr>
        <p:spPr>
          <a:xfrm>
            <a:off x="457200" y="228600"/>
            <a:ext cx="8229600" cy="777415"/>
          </a:xfrm>
          <a:prstGeom prst="rect">
            <a:avLst/>
          </a:prstGeom>
        </p:spPr>
        <p:txBody>
          <a:bodyPr vert="horz" lIns="0" tIns="0" rIns="0" bIns="0" rtlCol="0" anchor="b" anchorCtr="0">
            <a:normAutofit/>
          </a:bodyPr>
          <a:lstStyle/>
          <a:p>
            <a:r>
              <a:rPr lang="en-US" smtClean="0"/>
              <a:t>Click to edit Master title style</a:t>
            </a:r>
            <a:endParaRPr lang="en-US" dirty="0"/>
          </a:p>
        </p:txBody>
      </p:sp>
      <p:grpSp>
        <p:nvGrpSpPr>
          <p:cNvPr id="14" name="Group 13"/>
          <p:cNvGrpSpPr/>
          <p:nvPr/>
        </p:nvGrpSpPr>
        <p:grpSpPr>
          <a:xfrm>
            <a:off x="0" y="201416"/>
            <a:ext cx="9144000" cy="777415"/>
            <a:chOff x="0" y="201416"/>
            <a:chExt cx="9144000" cy="777415"/>
          </a:xfrm>
        </p:grpSpPr>
        <p:cxnSp>
          <p:nvCxnSpPr>
            <p:cNvPr id="15" name="Straight Connector 14"/>
            <p:cNvCxnSpPr/>
            <p:nvPr/>
          </p:nvCxnSpPr>
          <p:spPr>
            <a:xfrm flipV="1">
              <a:off x="291616" y="201416"/>
              <a:ext cx="0" cy="761545"/>
            </a:xfrm>
            <a:prstGeom prst="line">
              <a:avLst/>
            </a:prstGeom>
            <a:noFill/>
            <a:ln w="9525" cap="flat" cmpd="sng" algn="ctr">
              <a:solidFill>
                <a:sysClr val="windowText" lastClr="000000">
                  <a:lumMod val="85000"/>
                  <a:lumOff val="15000"/>
                </a:sysClr>
              </a:solidFill>
              <a:prstDash val="dot"/>
            </a:ln>
            <a:effectLst/>
          </p:spPr>
        </p:cxnSp>
        <p:cxnSp>
          <p:nvCxnSpPr>
            <p:cNvPr id="16" name="Straight Connector 15"/>
            <p:cNvCxnSpPr/>
            <p:nvPr/>
          </p:nvCxnSpPr>
          <p:spPr>
            <a:xfrm>
              <a:off x="8861790" y="217286"/>
              <a:ext cx="0" cy="761545"/>
            </a:xfrm>
            <a:prstGeom prst="line">
              <a:avLst/>
            </a:prstGeom>
            <a:noFill/>
            <a:ln w="9525" cap="flat" cmpd="sng" algn="ctr">
              <a:solidFill>
                <a:sysClr val="windowText" lastClr="000000">
                  <a:lumMod val="85000"/>
                  <a:lumOff val="15000"/>
                </a:sysClr>
              </a:solidFill>
              <a:prstDash val="dot"/>
            </a:ln>
            <a:effectLst/>
          </p:spPr>
        </p:cxnSp>
        <p:cxnSp>
          <p:nvCxnSpPr>
            <p:cNvPr id="17" name="Straight Connector 16"/>
            <p:cNvCxnSpPr/>
            <p:nvPr/>
          </p:nvCxnSpPr>
          <p:spPr>
            <a:xfrm>
              <a:off x="0" y="978831"/>
              <a:ext cx="9144000" cy="0"/>
            </a:xfrm>
            <a:prstGeom prst="line">
              <a:avLst/>
            </a:prstGeom>
            <a:noFill/>
            <a:ln w="9525" cap="flat" cmpd="sng" algn="ctr">
              <a:solidFill>
                <a:sysClr val="windowText" lastClr="000000">
                  <a:lumMod val="85000"/>
                  <a:lumOff val="15000"/>
                </a:sysClr>
              </a:solidFill>
              <a:prstDash val="dot"/>
            </a:ln>
            <a:effectLst/>
          </p:spPr>
        </p:cxnSp>
        <p:cxnSp>
          <p:nvCxnSpPr>
            <p:cNvPr id="18" name="Straight Connector 17"/>
            <p:cNvCxnSpPr/>
            <p:nvPr/>
          </p:nvCxnSpPr>
          <p:spPr>
            <a:xfrm>
              <a:off x="0" y="201416"/>
              <a:ext cx="9144000" cy="15870"/>
            </a:xfrm>
            <a:prstGeom prst="line">
              <a:avLst/>
            </a:prstGeom>
            <a:noFill/>
            <a:ln w="9525" cap="flat" cmpd="sng" algn="ctr">
              <a:solidFill>
                <a:sysClr val="windowText" lastClr="000000">
                  <a:lumMod val="85000"/>
                  <a:lumOff val="15000"/>
                </a:sysClr>
              </a:solidFill>
              <a:prstDash val="dot"/>
            </a:ln>
            <a:effectLst/>
          </p:spPr>
        </p:cxnSp>
        <p:cxnSp>
          <p:nvCxnSpPr>
            <p:cNvPr id="19" name="Straight Connector 18"/>
            <p:cNvCxnSpPr/>
            <p:nvPr/>
          </p:nvCxnSpPr>
          <p:spPr>
            <a:xfrm>
              <a:off x="286919" y="549840"/>
              <a:ext cx="8570162" cy="0"/>
            </a:xfrm>
            <a:prstGeom prst="line">
              <a:avLst/>
            </a:prstGeom>
            <a:noFill/>
            <a:ln w="9525" cap="flat" cmpd="sng" algn="ctr">
              <a:solidFill>
                <a:sysClr val="windowText" lastClr="000000">
                  <a:lumMod val="85000"/>
                  <a:lumOff val="15000"/>
                </a:sysClr>
              </a:solidFill>
              <a:prstDash val="dot"/>
            </a:ln>
            <a:effectLst/>
          </p:spPr>
        </p:cxnSp>
      </p:grpSp>
      <p:pic>
        <p:nvPicPr>
          <p:cNvPr id="22" name="Picture 4" descr="C:\Users\felten\Desktop\2014\2014_Rebrand_FINALS\New Logo 2014_Files\RegisteredMark\ICE-Logo_DARK_GRAY_RGB_300REG-50%.pn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82880" y="6172200"/>
            <a:ext cx="1874520" cy="536972"/>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7696200" y="6219089"/>
            <a:ext cx="1330814"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484848"/>
                </a:solidFill>
                <a:effectLst/>
                <a:uLnTx/>
                <a:uFillTx/>
                <a:latin typeface="Arial"/>
                <a:cs typeface="Arial"/>
              </a:rPr>
              <a:t>icemiller.</a:t>
            </a:r>
            <a:r>
              <a:rPr kumimoji="0" lang="en-US" sz="1400" b="1" i="0" u="none" strike="noStrike" kern="0" cap="none" spc="0" normalizeH="0" baseline="0" noProof="0" dirty="0" smtClean="0">
                <a:ln>
                  <a:noFill/>
                </a:ln>
                <a:solidFill>
                  <a:srgbClr val="E33D1F"/>
                </a:solidFill>
                <a:effectLst/>
                <a:uLnTx/>
                <a:uFillTx/>
                <a:latin typeface="Arial"/>
                <a:cs typeface="Arial"/>
              </a:rPr>
              <a:t>com</a:t>
            </a:r>
            <a:endParaRPr kumimoji="0" lang="en-US" sz="1400" b="1" i="0" u="none" strike="noStrike" kern="0" cap="none" spc="0" normalizeH="0" baseline="0" noProof="0" dirty="0">
              <a:ln>
                <a:noFill/>
              </a:ln>
              <a:solidFill>
                <a:srgbClr val="E33D1F"/>
              </a:solidFill>
              <a:effectLst/>
              <a:uLnTx/>
              <a:uFillTx/>
            </a:endParaRPr>
          </a:p>
        </p:txBody>
      </p:sp>
    </p:spTree>
    <p:extLst>
      <p:ext uri="{BB962C8B-B14F-4D97-AF65-F5344CB8AC3E}">
        <p14:creationId xmlns:p14="http://schemas.microsoft.com/office/powerpoint/2010/main" val="1188999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p14:dur="250">
        <p:fade/>
      </p:transition>
    </mc:Choice>
    <mc:Fallback>
      <p:transition>
        <p:fade/>
      </p:transition>
    </mc:Fallback>
  </mc:AlternateContent>
  <p:timing>
    <p:tnLst>
      <p:par>
        <p:cTn id="1" dur="indefinite" restart="never" nodeType="tmRoot"/>
      </p:par>
    </p:tnLst>
  </p:timing>
  <p:hf hdr="0" ftr="0" dt="0"/>
  <p:txStyles>
    <p:titleStyle>
      <a:lvl1pPr marL="0" marR="0" indent="0" algn="l" defTabSz="914400" rtl="0" eaLnBrk="1" fontAlgn="auto" latinLnBrk="0" hangingPunct="1">
        <a:lnSpc>
          <a:spcPts val="3400"/>
        </a:lnSpc>
        <a:spcBef>
          <a:spcPct val="0"/>
        </a:spcBef>
        <a:spcAft>
          <a:spcPts val="0"/>
        </a:spcAft>
        <a:buClrTx/>
        <a:buSzTx/>
        <a:buFontTx/>
        <a:buNone/>
        <a:tabLst/>
        <a:defRPr sz="3200" kern="1200" baseline="0">
          <a:solidFill>
            <a:schemeClr val="tx1"/>
          </a:solidFill>
          <a:latin typeface="Arial" pitchFamily="34" charset="0"/>
          <a:ea typeface="+mj-ea"/>
          <a:cs typeface="Arial" pitchFamily="34" charset="0"/>
        </a:defRPr>
      </a:lvl1pPr>
    </p:titleStyle>
    <p:bodyStyle>
      <a:lvl1pPr marL="461963" indent="-461963" algn="l" defTabSz="914400" rtl="0" eaLnBrk="1" latinLnBrk="0" hangingPunct="1">
        <a:spcBef>
          <a:spcPts val="0"/>
        </a:spcBef>
        <a:spcAft>
          <a:spcPts val="900"/>
        </a:spcAft>
        <a:buFontTx/>
        <a:buBlip>
          <a:blip r:embed="rId16"/>
        </a:buBlip>
        <a:defRPr sz="2600" kern="1200" baseline="0">
          <a:solidFill>
            <a:schemeClr val="tx1"/>
          </a:solidFill>
          <a:latin typeface="Arial" pitchFamily="34" charset="0"/>
          <a:ea typeface="+mn-ea"/>
          <a:cs typeface="Arial" pitchFamily="34" charset="0"/>
        </a:defRPr>
      </a:lvl1pPr>
      <a:lvl2pPr marL="914400" indent="-457200" algn="l" defTabSz="914400" rtl="0" eaLnBrk="1" latinLnBrk="0" hangingPunct="1">
        <a:spcBef>
          <a:spcPts val="0"/>
        </a:spcBef>
        <a:spcAft>
          <a:spcPts val="900"/>
        </a:spcAft>
        <a:buFontTx/>
        <a:buBlip>
          <a:blip r:embed="rId16"/>
        </a:buBlip>
        <a:defRPr sz="2400" kern="1200" baseline="0">
          <a:solidFill>
            <a:schemeClr val="tx1"/>
          </a:solidFill>
          <a:latin typeface="Arial" pitchFamily="34" charset="0"/>
          <a:ea typeface="+mn-ea"/>
          <a:cs typeface="Arial" pitchFamily="34" charset="0"/>
        </a:defRPr>
      </a:lvl2pPr>
      <a:lvl3pPr marL="1376363" indent="-461963" algn="l" defTabSz="914400" rtl="0" eaLnBrk="1" latinLnBrk="0" hangingPunct="1">
        <a:spcBef>
          <a:spcPts val="0"/>
        </a:spcBef>
        <a:spcAft>
          <a:spcPts val="900"/>
        </a:spcAft>
        <a:buFontTx/>
        <a:buBlip>
          <a:blip r:embed="rId16"/>
        </a:buBlip>
        <a:defRPr sz="2200" kern="1200" baseline="0">
          <a:solidFill>
            <a:schemeClr val="tx1"/>
          </a:solidFill>
          <a:latin typeface="Arial" pitchFamily="34" charset="0"/>
          <a:ea typeface="+mn-ea"/>
          <a:cs typeface="Arial" pitchFamily="34" charset="0"/>
        </a:defRPr>
      </a:lvl3pPr>
      <a:lvl4pPr marL="1828800" indent="-457200" algn="l" defTabSz="914400" rtl="0" eaLnBrk="1" latinLnBrk="0" hangingPunct="1">
        <a:spcBef>
          <a:spcPts val="0"/>
        </a:spcBef>
        <a:spcAft>
          <a:spcPts val="900"/>
        </a:spcAft>
        <a:buFontTx/>
        <a:buBlip>
          <a:blip r:embed="rId16"/>
        </a:buBlip>
        <a:defRPr sz="2000" kern="1200" baseline="0">
          <a:solidFill>
            <a:schemeClr val="tx1"/>
          </a:solidFill>
          <a:latin typeface="Arial" pitchFamily="34" charset="0"/>
          <a:ea typeface="+mn-ea"/>
          <a:cs typeface="Arial" pitchFamily="34" charset="0"/>
        </a:defRPr>
      </a:lvl4pPr>
      <a:lvl5pPr marL="2290763" indent="-461963" algn="l" defTabSz="914400" rtl="0" eaLnBrk="1" latinLnBrk="0" hangingPunct="1">
        <a:spcBef>
          <a:spcPts val="0"/>
        </a:spcBef>
        <a:spcAft>
          <a:spcPts val="900"/>
        </a:spcAft>
        <a:buFontTx/>
        <a:buBlip>
          <a:blip r:embed="rId16"/>
        </a:buBlip>
        <a:defRPr sz="1800" kern="1200" baseline="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3" Type="http://schemas.openxmlformats.org/officeDocument/2006/relationships/hyperlink" Target="mailto:Audra.ferguson-allen@icemiller.com" TargetMode="External"/><Relationship Id="rId2" Type="http://schemas.openxmlformats.org/officeDocument/2006/relationships/hyperlink" Target="mailto:gauss@icemiller.com" TargetMode="External"/><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Subtitle 1" descr="" title=""/>
          <p:cNvSpPr>
            <a:spLocks noGrp="1"/>
          </p:cNvSpPr>
          <p:nvPr>
            <p:ph type="subTitle" idx="1"/>
          </p:nvPr>
        </p:nvSpPr>
        <p:spPr>
          <a:xfrm>
            <a:off x="2514600" y="4876800"/>
            <a:ext cx="3886200" cy="1143000"/>
          </a:xfrm>
        </p:spPr>
        <p:txBody>
          <a:bodyPr>
            <a:normAutofit fontScale="92500" lnSpcReduction="20000"/>
          </a:bodyPr>
          <a:lstStyle/>
          <a:p>
            <a:pPr eaLnBrk="1" hangingPunct="1">
              <a:spcAft>
                <a:spcPct val="0"/>
              </a:spcAft>
              <a:defRPr/>
            </a:pPr>
            <a:endParaRPr lang="en-US" altLang="en-US" dirty="0" smtClean="0">
              <a:latin typeface="Arial" charset="0"/>
              <a:cs typeface="Arial" charset="0"/>
            </a:endParaRPr>
          </a:p>
          <a:p>
            <a:pPr algn="ctr" eaLnBrk="1" hangingPunct="1">
              <a:spcAft>
                <a:spcPct val="0"/>
              </a:spcAft>
              <a:defRPr/>
            </a:pPr>
            <a:endParaRPr lang="en-US" altLang="en-US" dirty="0">
              <a:solidFill>
                <a:schemeClr val="tx1"/>
              </a:solidFill>
              <a:latin typeface="Arial" charset="0"/>
              <a:cs typeface="Arial" charset="0"/>
            </a:endParaRPr>
          </a:p>
          <a:p>
            <a:pPr algn="ctr" eaLnBrk="1" hangingPunct="1">
              <a:spcAft>
                <a:spcPct val="0"/>
              </a:spcAft>
              <a:defRPr/>
            </a:pPr>
            <a:r>
              <a:rPr lang="en-US" altLang="en-US" sz="1900" b="1" dirty="0" smtClean="0">
                <a:solidFill>
                  <a:schemeClr val="tx1"/>
                </a:solidFill>
                <a:latin typeface="Arial" charset="0"/>
                <a:cs typeface="Arial" charset="0"/>
              </a:rPr>
              <a:t>By: Robert L. Gauss                  Audra Ferguson-Allen</a:t>
            </a:r>
            <a:endParaRPr lang="en-US" altLang="en-US" sz="1900" b="1" dirty="0">
              <a:solidFill>
                <a:schemeClr val="tx1"/>
              </a:solidFill>
              <a:latin typeface="Arial" charset="0"/>
              <a:cs typeface="Arial" charset="0"/>
            </a:endParaRPr>
          </a:p>
          <a:p>
            <a:pPr algn="ctr" eaLnBrk="1" hangingPunct="1">
              <a:spcAft>
                <a:spcPct val="0"/>
              </a:spcAft>
              <a:defRPr/>
            </a:pPr>
            <a:r>
              <a:rPr lang="en-US" altLang="en-US" dirty="0" smtClean="0">
                <a:solidFill>
                  <a:schemeClr val="tx1"/>
                </a:solidFill>
                <a:latin typeface="Arial" charset="0"/>
                <a:cs typeface="Arial" charset="0"/>
              </a:rPr>
              <a:t> </a:t>
            </a:r>
            <a:endParaRPr lang="en-US" altLang="en-US" b="1" dirty="0">
              <a:solidFill>
                <a:schemeClr val="tx1"/>
              </a:solidFill>
              <a:latin typeface="Arial" charset="0"/>
              <a:cs typeface="Arial" charset="0"/>
            </a:endParaRPr>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1</a:t>
            </a:fld>
            <a:endParaRPr lang="en-US" dirty="0"/>
          </a:p>
        </p:txBody>
      </p:sp>
      <p:sp>
        <p:nvSpPr>
          <p:cNvPr id="10243" name="Title 2" descr="" title=""/>
          <p:cNvSpPr>
            <a:spLocks noGrp="1"/>
          </p:cNvSpPr>
          <p:nvPr>
            <p:ph type="ctrTitle"/>
          </p:nvPr>
        </p:nvSpPr>
        <p:spPr>
          <a:xfrm>
            <a:off x="381000" y="1219200"/>
            <a:ext cx="8305800" cy="3352800"/>
          </a:xfrm>
        </p:spPr>
        <p:txBody>
          <a:bodyPr/>
          <a:lstStyle/>
          <a:p>
            <a:pPr algn="ctr" eaLnBrk="1" hangingPunct="1">
              <a:lnSpc>
                <a:spcPct val="100000"/>
              </a:lnSpc>
            </a:pPr>
            <a:r>
              <a:rPr lang="en-US" altLang="en-US" sz="3600" b="1" dirty="0" smtClean="0">
                <a:latin typeface="Arial" charset="0"/>
                <a:cs typeface="Arial" charset="0"/>
              </a:rPr>
              <a:t>Delaware Office of the State Treasurer </a:t>
            </a:r>
            <a:br>
              <a:rPr lang="en-US" altLang="en-US" sz="3600" b="1" dirty="0" smtClean="0">
                <a:latin typeface="Arial" charset="0"/>
                <a:cs typeface="Arial" charset="0"/>
              </a:rPr>
            </a:br>
            <a:r>
              <a:rPr lang="en-US" altLang="en-US" sz="2400" b="1" dirty="0" smtClean="0">
                <a:latin typeface="Arial" charset="0"/>
                <a:cs typeface="Arial" charset="0"/>
              </a:rPr>
              <a:t/>
            </a:r>
            <a:br>
              <a:rPr lang="en-US" altLang="en-US" sz="2400" b="1" dirty="0" smtClean="0">
                <a:latin typeface="Arial" charset="0"/>
                <a:cs typeface="Arial" charset="0"/>
              </a:rPr>
            </a:br>
            <a:r>
              <a:rPr lang="en-US" altLang="en-US" sz="2400" b="1" dirty="0" smtClean="0">
                <a:latin typeface="Arial" charset="0"/>
                <a:cs typeface="Arial" charset="0"/>
              </a:rPr>
              <a:t/>
            </a:r>
            <a:br>
              <a:rPr lang="en-US" altLang="en-US" sz="2400" b="1" dirty="0" smtClean="0">
                <a:latin typeface="Arial" charset="0"/>
                <a:cs typeface="Arial" charset="0"/>
              </a:rPr>
            </a:br>
            <a:r>
              <a:rPr lang="en-US" altLang="en-US" sz="3600" b="1" dirty="0" smtClean="0">
                <a:solidFill>
                  <a:srgbClr val="FF0000"/>
                </a:solidFill>
                <a:latin typeface="Arial" charset="0"/>
                <a:cs typeface="Arial" charset="0"/>
              </a:rPr>
              <a:t>Fiduciary Duties</a:t>
            </a:r>
            <a:r>
              <a:rPr lang="en-US" altLang="en-US" sz="3600" b="1" dirty="0" smtClean="0">
                <a:latin typeface="Arial" charset="0"/>
                <a:cs typeface="Arial" charset="0"/>
              </a:rPr>
              <a:t/>
            </a:r>
            <a:br>
              <a:rPr lang="en-US" altLang="en-US" sz="3600" b="1" dirty="0" smtClean="0">
                <a:latin typeface="Arial" charset="0"/>
                <a:cs typeface="Arial" charset="0"/>
              </a:rPr>
            </a:br>
            <a:r>
              <a:rPr lang="en-US" altLang="en-US" sz="2800" b="1" dirty="0" smtClean="0">
                <a:latin typeface="Arial" charset="0"/>
                <a:cs typeface="Arial" charset="0"/>
              </a:rPr>
              <a:t>_________, 2018</a:t>
            </a:r>
          </a:p>
        </p:txBody>
      </p:sp>
      <p:pic>
        <p:nvPicPr>
          <p:cNvPr id="10244" name="Picture 1" descr="" ti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609600"/>
            <a:ext cx="2971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0777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a14="http://schemas.microsoft.com/office/drawing/2010/main">
      <p:transition>
        <p:fade/>
      </p:transition>
    </mc:Fallback>
  </mc:AlternateContent>
</p:sld>
</file>

<file path=ppt/slides/slide10.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fontScale="92500" lnSpcReduction="10000"/>
          </a:bodyPr>
          <a:lstStyle/>
          <a:p>
            <a:r>
              <a:rPr lang="en-US" dirty="0" smtClean="0"/>
              <a:t>Adopts a “</a:t>
            </a:r>
            <a:r>
              <a:rPr lang="en-US" b="1" dirty="0" smtClean="0">
                <a:solidFill>
                  <a:srgbClr val="FF0000"/>
                </a:solidFill>
              </a:rPr>
              <a:t>prudent expert</a:t>
            </a:r>
            <a:r>
              <a:rPr lang="en-US" dirty="0" smtClean="0"/>
              <a:t>” rule.</a:t>
            </a:r>
          </a:p>
          <a:p>
            <a:r>
              <a:rPr lang="en-US" dirty="0" smtClean="0"/>
              <a:t>Code Sections 401(a), 403(b) and 457(b) each contain an “</a:t>
            </a:r>
            <a:r>
              <a:rPr lang="en-US" b="1" dirty="0" smtClean="0">
                <a:solidFill>
                  <a:srgbClr val="FF0000"/>
                </a:solidFill>
              </a:rPr>
              <a:t>exclusive benefit rule</a:t>
            </a:r>
            <a:r>
              <a:rPr lang="en-US" dirty="0" smtClean="0"/>
              <a:t>.”</a:t>
            </a:r>
          </a:p>
          <a:p>
            <a:pPr lvl="1"/>
            <a:r>
              <a:rPr lang="en-US" dirty="0" smtClean="0"/>
              <a:t>The plan’s assets must be held for the exclusive benefit of participants and the decisions of plan fiduciaries must be for the exclusive benefit of the participants.</a:t>
            </a:r>
          </a:p>
          <a:p>
            <a:pPr lvl="1"/>
            <a:r>
              <a:rPr lang="en-US" dirty="0" smtClean="0"/>
              <a:t>529 Trust and ABLE Trust contain “exclusive benefit” provisions</a:t>
            </a:r>
          </a:p>
          <a:p>
            <a:r>
              <a:rPr lang="en-US" dirty="0" smtClean="0"/>
              <a:t>Duty to follow </a:t>
            </a:r>
            <a:r>
              <a:rPr lang="en-US" b="1" dirty="0" smtClean="0">
                <a:solidFill>
                  <a:srgbClr val="FF0000"/>
                </a:solidFill>
              </a:rPr>
              <a:t>written plan documents</a:t>
            </a:r>
            <a:r>
              <a:rPr lang="en-US" dirty="0" smtClean="0"/>
              <a:t>.</a:t>
            </a:r>
          </a:p>
          <a:p>
            <a:r>
              <a:rPr lang="en-US" b="1" dirty="0" smtClean="0">
                <a:solidFill>
                  <a:srgbClr val="FF0000"/>
                </a:solidFill>
              </a:rPr>
              <a:t>Trust requirement </a:t>
            </a:r>
            <a:r>
              <a:rPr lang="en-US" dirty="0" smtClean="0"/>
              <a:t>for plans.</a:t>
            </a:r>
          </a:p>
          <a:p>
            <a:r>
              <a:rPr lang="en-US" b="1" i="1" dirty="0" smtClean="0"/>
              <a:t>These are requirements to maintain the tax-advantaged status of </a:t>
            </a:r>
            <a:r>
              <a:rPr lang="en-US" b="1" i="1" dirty="0" smtClean="0"/>
              <a:t>a retirement </a:t>
            </a:r>
            <a:r>
              <a:rPr lang="en-US" b="1" i="1" dirty="0" smtClean="0"/>
              <a:t>plan.</a:t>
            </a:r>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10</a:t>
            </a:fld>
            <a:endParaRPr lang="en-US" dirty="0"/>
          </a:p>
        </p:txBody>
      </p:sp>
      <p:sp>
        <p:nvSpPr>
          <p:cNvPr id="4" name="Title 3" descr="" title=""/>
          <p:cNvSpPr>
            <a:spLocks noGrp="1"/>
          </p:cNvSpPr>
          <p:nvPr>
            <p:ph type="title"/>
          </p:nvPr>
        </p:nvSpPr>
        <p:spPr/>
        <p:txBody>
          <a:bodyPr/>
          <a:lstStyle/>
          <a:p>
            <a:r>
              <a:rPr lang="en-US" dirty="0" smtClean="0"/>
              <a:t>ERISA </a:t>
            </a:r>
            <a:r>
              <a:rPr lang="en-US" i="1" dirty="0" smtClean="0"/>
              <a:t>(cont’d)</a:t>
            </a:r>
            <a:endParaRPr lang="en-US" i="1" dirty="0"/>
          </a:p>
        </p:txBody>
      </p:sp>
    </p:spTree>
    <p:extLst>
      <p:ext uri="{BB962C8B-B14F-4D97-AF65-F5344CB8AC3E}">
        <p14:creationId xmlns:p14="http://schemas.microsoft.com/office/powerpoint/2010/main" val="128048721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1.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All powers held as a trustee – express and implied – are held in a fiduciary capacity.</a:t>
            </a:r>
          </a:p>
          <a:p>
            <a:r>
              <a:rPr lang="en-US" dirty="0" smtClean="0"/>
              <a:t>Every power or duty given to a trustee under state law must be exercised in accordance with fiduciary principles.</a:t>
            </a:r>
          </a:p>
          <a:p>
            <a:pPr marL="0" indent="0">
              <a:buNone/>
            </a:pPr>
            <a:endParaRPr lang="en-US" dirty="0" smtClean="0"/>
          </a:p>
          <a:p>
            <a:pPr marL="457200" lvl="1" indent="0">
              <a:buNone/>
            </a:pPr>
            <a:r>
              <a:rPr lang="en-US" sz="1400" i="1" dirty="0" smtClean="0"/>
              <a:t>- </a:t>
            </a:r>
            <a:r>
              <a:rPr lang="en-US" sz="1400" dirty="0" smtClean="0"/>
              <a:t>UMPERSA </a:t>
            </a:r>
            <a:r>
              <a:rPr lang="en-US" sz="1400" dirty="0"/>
              <a:t>§</a:t>
            </a:r>
            <a:r>
              <a:rPr lang="en-US" sz="1400" dirty="0" smtClean="0"/>
              <a:t> 4(a); Restatement (Third) Trusts </a:t>
            </a:r>
            <a:r>
              <a:rPr lang="en-US" sz="1400" dirty="0"/>
              <a:t>§ </a:t>
            </a:r>
            <a:r>
              <a:rPr lang="en-US" sz="1400" dirty="0" smtClean="0"/>
              <a:t>85, comment b(2)</a:t>
            </a:r>
            <a:endParaRPr lang="en-US" sz="1400"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11</a:t>
            </a:fld>
            <a:endParaRPr lang="en-US" dirty="0"/>
          </a:p>
        </p:txBody>
      </p:sp>
      <p:sp>
        <p:nvSpPr>
          <p:cNvPr id="3" name="Title 2" descr="" title=""/>
          <p:cNvSpPr>
            <a:spLocks noGrp="1"/>
          </p:cNvSpPr>
          <p:nvPr>
            <p:ph type="title"/>
          </p:nvPr>
        </p:nvSpPr>
        <p:spPr/>
        <p:txBody>
          <a:bodyPr/>
          <a:lstStyle/>
          <a:p>
            <a:r>
              <a:rPr lang="en-US" b="1" dirty="0" smtClean="0"/>
              <a:t>Affirmative Fiduciary Duties</a:t>
            </a:r>
            <a:endParaRPr lang="en-US" b="1" dirty="0"/>
          </a:p>
        </p:txBody>
      </p:sp>
    </p:spTree>
    <p:extLst>
      <p:ext uri="{BB962C8B-B14F-4D97-AF65-F5344CB8AC3E}">
        <p14:creationId xmlns:p14="http://schemas.microsoft.com/office/powerpoint/2010/main" val="372735897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2.xml><?xml version="1.0" encoding="utf-8"?>
<p:sld xmlns:p14="http://schemas.microsoft.com/office/powerpoint/2010/main" xmlns:dgm="http://schemas.openxmlformats.org/drawingml/2006/diagram"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aphicFrame>
        <p:nvGraphicFramePr>
          <p:cNvPr id="6" name="Content Placeholder 5" descr="" title=""/>
          <p:cNvGraphicFramePr>
            <a:graphicFrameLocks noGrp="1"/>
          </p:cNvGraphicFramePr>
          <p:nvPr>
            <p:ph idx="1"/>
            <p:extLst>
              <p:ext uri="{D42A27DB-BD31-4B8C-83A1-F6EECF244321}">
                <p14:modId xmlns:p14="http://schemas.microsoft.com/office/powerpoint/2010/main" val="3736338837"/>
              </p:ext>
            </p:extLst>
          </p:nvPr>
        </p:nvGraphicFramePr>
        <p:xfrm>
          <a:off x="457200" y="1219200"/>
          <a:ext cx="8305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descr="" title=""/>
          <p:cNvSpPr>
            <a:spLocks noGrp="1"/>
          </p:cNvSpPr>
          <p:nvPr>
            <p:ph type="sldNum" sz="quarter" idx="12"/>
          </p:nvPr>
        </p:nvSpPr>
        <p:spPr/>
        <p:txBody>
          <a:bodyPr/>
          <a:lstStyle/>
          <a:p>
            <a:fld id="{168AF98F-3394-462D-BE62-CCEF13BEB39D}" type="slidenum">
              <a:rPr lang="en-US" smtClean="0"/>
              <a:t>12</a:t>
            </a:fld>
            <a:endParaRPr lang="en-US" dirty="0"/>
          </a:p>
        </p:txBody>
      </p:sp>
      <p:sp>
        <p:nvSpPr>
          <p:cNvPr id="4" name="Title 3" descr="" title=""/>
          <p:cNvSpPr>
            <a:spLocks noGrp="1"/>
          </p:cNvSpPr>
          <p:nvPr>
            <p:ph type="title"/>
          </p:nvPr>
        </p:nvSpPr>
        <p:spPr/>
        <p:txBody>
          <a:bodyPr/>
          <a:lstStyle/>
          <a:p>
            <a:r>
              <a:rPr lang="en-US" b="1" dirty="0"/>
              <a:t>Affirmative Fiduciary Duties </a:t>
            </a:r>
            <a:r>
              <a:rPr lang="en-US" sz="1800" b="1" i="1" dirty="0"/>
              <a:t>(cont’d)</a:t>
            </a:r>
            <a:endParaRPr lang="en-US" dirty="0"/>
          </a:p>
        </p:txBody>
      </p:sp>
    </p:spTree>
    <p:extLst>
      <p:ext uri="{BB962C8B-B14F-4D97-AF65-F5344CB8AC3E}">
        <p14:creationId xmlns:p14="http://schemas.microsoft.com/office/powerpoint/2010/main" val="294294388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3.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6386" name="Content Placeholder 1" descr="" title=""/>
          <p:cNvSpPr>
            <a:spLocks noGrp="1"/>
          </p:cNvSpPr>
          <p:nvPr>
            <p:ph idx="1"/>
          </p:nvPr>
        </p:nvSpPr>
        <p:spPr>
          <a:xfrm>
            <a:off x="457200" y="1066800"/>
            <a:ext cx="8305800" cy="4876800"/>
          </a:xfrm>
        </p:spPr>
        <p:txBody>
          <a:bodyPr>
            <a:normAutofit/>
          </a:bodyPr>
          <a:lstStyle/>
          <a:p>
            <a:r>
              <a:rPr lang="en-US" dirty="0" smtClean="0"/>
              <a:t>Internal Revenue Code’s </a:t>
            </a:r>
            <a:r>
              <a:rPr lang="en-US" b="1" dirty="0" smtClean="0"/>
              <a:t>Exclusive Benefit Rule</a:t>
            </a:r>
            <a:r>
              <a:rPr lang="en-US" dirty="0" smtClean="0"/>
              <a:t>:</a:t>
            </a:r>
          </a:p>
          <a:p>
            <a:pPr lvl="1"/>
            <a:r>
              <a:rPr lang="en-US" dirty="0" smtClean="0"/>
              <a:t>"Under </a:t>
            </a:r>
            <a:r>
              <a:rPr lang="en-US" dirty="0"/>
              <a:t>the trust instrument it [must be] impossible, at any time prior to the satisfaction of all liabilities with respect to employees and their beneficiaries under the trust, for any part of the corpus or income to be (within the taxable year or thereafter) used for, or diverted to, purposes other than for the </a:t>
            </a:r>
            <a:r>
              <a:rPr lang="en-US" b="1" i="1" dirty="0"/>
              <a:t>exclusive benefit of his employees or their </a:t>
            </a:r>
            <a:r>
              <a:rPr lang="en-US" b="1" i="1" dirty="0" smtClean="0"/>
              <a:t>beneficiaries</a:t>
            </a:r>
            <a:r>
              <a:rPr lang="en-US" dirty="0" smtClean="0"/>
              <a:t>.”</a:t>
            </a:r>
          </a:p>
          <a:p>
            <a:pPr marL="0" lvl="1" indent="0">
              <a:buNone/>
            </a:pPr>
            <a:r>
              <a:rPr lang="en-US" sz="1600" i="1" dirty="0" smtClean="0"/>
              <a:t>	- </a:t>
            </a:r>
            <a:r>
              <a:rPr lang="en-US" sz="1400" dirty="0" smtClean="0"/>
              <a:t>Internal Revenue Code </a:t>
            </a:r>
            <a:r>
              <a:rPr lang="en-US" sz="1400" dirty="0"/>
              <a:t>§ 401(a)(2</a:t>
            </a:r>
            <a:r>
              <a:rPr lang="en-US" sz="1400" dirty="0" smtClean="0"/>
              <a:t>); </a:t>
            </a:r>
            <a:r>
              <a:rPr lang="en-US" sz="1400" i="1" dirty="0" smtClean="0"/>
              <a:t>see also </a:t>
            </a:r>
            <a:r>
              <a:rPr lang="en-US" sz="1400" dirty="0" smtClean="0"/>
              <a:t>Treas. Reg</a:t>
            </a:r>
            <a:r>
              <a:rPr lang="en-US" sz="1400" dirty="0"/>
              <a:t>. § 1.403(b</a:t>
            </a:r>
            <a:r>
              <a:rPr lang="en-US" sz="1400" dirty="0" smtClean="0"/>
              <a:t>)-8(d)(2)(iii); Internal 	Revenue Code </a:t>
            </a:r>
            <a:r>
              <a:rPr lang="en-US" sz="1400" dirty="0"/>
              <a:t>§ 457(g</a:t>
            </a:r>
            <a:r>
              <a:rPr lang="en-US" sz="1400" dirty="0" smtClean="0"/>
              <a:t>)(1).</a:t>
            </a:r>
            <a:endParaRPr lang="en-US" sz="1400" dirty="0"/>
          </a:p>
          <a:p>
            <a:r>
              <a:rPr lang="en-US" dirty="0" smtClean="0"/>
              <a:t>This is a </a:t>
            </a:r>
            <a:r>
              <a:rPr lang="en-US" u="sng" dirty="0" smtClean="0"/>
              <a:t>qualification requirement</a:t>
            </a:r>
            <a:r>
              <a:rPr lang="en-US" dirty="0" smtClean="0"/>
              <a:t> under the Internal Revenue Code.</a:t>
            </a:r>
          </a:p>
        </p:txBody>
      </p:sp>
      <p:sp>
        <p:nvSpPr>
          <p:cNvPr id="2" name="Slide Number Placeholder 1" descr="" title=""/>
          <p:cNvSpPr>
            <a:spLocks noGrp="1"/>
          </p:cNvSpPr>
          <p:nvPr>
            <p:ph type="sldNum" sz="quarter" idx="12"/>
          </p:nvPr>
        </p:nvSpPr>
        <p:spPr/>
        <p:txBody>
          <a:bodyPr/>
          <a:lstStyle/>
          <a:p>
            <a:fld id="{168AF98F-3394-462D-BE62-CCEF13BEB39D}" type="slidenum">
              <a:rPr lang="en-US" smtClean="0"/>
              <a:t>13</a:t>
            </a:fld>
            <a:endParaRPr lang="en-US" dirty="0"/>
          </a:p>
        </p:txBody>
      </p:sp>
      <p:sp>
        <p:nvSpPr>
          <p:cNvPr id="16387" name="Title 2" descr="" title=""/>
          <p:cNvSpPr>
            <a:spLocks noGrp="1"/>
          </p:cNvSpPr>
          <p:nvPr>
            <p:ph type="title"/>
          </p:nvPr>
        </p:nvSpPr>
        <p:spPr/>
        <p:txBody>
          <a:bodyPr/>
          <a:lstStyle/>
          <a:p>
            <a:pPr eaLnBrk="1" hangingPunct="1"/>
            <a:r>
              <a:rPr lang="en-US" altLang="en-US" b="1" dirty="0" smtClean="0">
                <a:latin typeface="Arial" charset="0"/>
                <a:cs typeface="Arial" charset="0"/>
              </a:rPr>
              <a:t>Duty of Loyalty  </a:t>
            </a:r>
          </a:p>
        </p:txBody>
      </p:sp>
    </p:spTree>
    <p:extLst>
      <p:ext uri="{BB962C8B-B14F-4D97-AF65-F5344CB8AC3E}">
        <p14:creationId xmlns:p14="http://schemas.microsoft.com/office/powerpoint/2010/main" val="89412866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4.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7410" name="Content Placeholder 1" descr="" title=""/>
          <p:cNvSpPr>
            <a:spLocks noGrp="1"/>
          </p:cNvSpPr>
          <p:nvPr>
            <p:ph idx="1"/>
          </p:nvPr>
        </p:nvSpPr>
        <p:spPr>
          <a:xfrm>
            <a:off x="381000" y="1143000"/>
            <a:ext cx="8305800" cy="4724400"/>
          </a:xfrm>
        </p:spPr>
        <p:txBody>
          <a:bodyPr>
            <a:normAutofit/>
          </a:bodyPr>
          <a:lstStyle/>
          <a:p>
            <a:pPr>
              <a:defRPr/>
            </a:pPr>
            <a:r>
              <a:rPr lang="en-US" altLang="en-US" sz="2800" dirty="0" smtClean="0">
                <a:latin typeface="Arial" charset="0"/>
                <a:cs typeface="Arial" charset="0"/>
              </a:rPr>
              <a:t>ERISA </a:t>
            </a:r>
            <a:r>
              <a:rPr lang="en-US" altLang="en-US" sz="2800" b="1" dirty="0" smtClean="0">
                <a:solidFill>
                  <a:srgbClr val="FF0000"/>
                </a:solidFill>
                <a:latin typeface="Arial" charset="0"/>
                <a:cs typeface="Arial" charset="0"/>
              </a:rPr>
              <a:t>(private sector plans)</a:t>
            </a:r>
            <a:r>
              <a:rPr lang="en-US" altLang="en-US" sz="2800" dirty="0" smtClean="0">
                <a:latin typeface="Arial" charset="0"/>
                <a:cs typeface="Arial" charset="0"/>
              </a:rPr>
              <a:t> similarly requires fiduciaries to </a:t>
            </a:r>
            <a:r>
              <a:rPr lang="en-US" altLang="en-US" sz="2800" dirty="0">
                <a:latin typeface="Arial" charset="0"/>
                <a:cs typeface="Arial" charset="0"/>
              </a:rPr>
              <a:t>discharge their duties with respect to a plan </a:t>
            </a:r>
            <a:r>
              <a:rPr lang="en-US" altLang="en-US" sz="2800" dirty="0" smtClean="0">
                <a:latin typeface="Arial" charset="0"/>
                <a:cs typeface="Arial" charset="0"/>
              </a:rPr>
              <a:t>for </a:t>
            </a:r>
            <a:r>
              <a:rPr lang="en-US" altLang="en-US" sz="2800" dirty="0">
                <a:latin typeface="Arial" charset="0"/>
                <a:cs typeface="Arial" charset="0"/>
              </a:rPr>
              <a:t>the </a:t>
            </a:r>
            <a:r>
              <a:rPr lang="en-US" altLang="en-US" sz="2800" b="1" i="1" dirty="0">
                <a:latin typeface="Arial" charset="0"/>
                <a:cs typeface="Arial" charset="0"/>
              </a:rPr>
              <a:t>exclusive purpose</a:t>
            </a:r>
            <a:r>
              <a:rPr lang="en-US" altLang="en-US" sz="2800" b="1" i="1" dirty="0">
                <a:solidFill>
                  <a:srgbClr val="FF0000"/>
                </a:solidFill>
                <a:latin typeface="Arial" charset="0"/>
                <a:cs typeface="Arial" charset="0"/>
              </a:rPr>
              <a:t> </a:t>
            </a:r>
            <a:r>
              <a:rPr lang="en-US" altLang="en-US" sz="2800" dirty="0">
                <a:latin typeface="Arial" charset="0"/>
                <a:cs typeface="Arial" charset="0"/>
              </a:rPr>
              <a:t>of </a:t>
            </a:r>
          </a:p>
          <a:p>
            <a:pPr lvl="1">
              <a:defRPr/>
            </a:pPr>
            <a:r>
              <a:rPr lang="en-US" altLang="en-US" dirty="0">
                <a:latin typeface="Arial" charset="0"/>
                <a:cs typeface="Arial" charset="0"/>
              </a:rPr>
              <a:t>providing benefits to </a:t>
            </a:r>
            <a:r>
              <a:rPr lang="en-US" altLang="en-US" dirty="0" smtClean="0">
                <a:latin typeface="Arial" charset="0"/>
                <a:cs typeface="Arial" charset="0"/>
              </a:rPr>
              <a:t>members and </a:t>
            </a:r>
            <a:r>
              <a:rPr lang="en-US" altLang="en-US" dirty="0">
                <a:latin typeface="Arial" charset="0"/>
                <a:cs typeface="Arial" charset="0"/>
              </a:rPr>
              <a:t>their beneficiaries; and</a:t>
            </a:r>
          </a:p>
          <a:p>
            <a:pPr lvl="1">
              <a:defRPr/>
            </a:pPr>
            <a:r>
              <a:rPr lang="en-US" altLang="en-US" dirty="0">
                <a:latin typeface="Arial" charset="0"/>
                <a:cs typeface="Arial" charset="0"/>
              </a:rPr>
              <a:t>defraying reasonable expenses of administering the plan</a:t>
            </a:r>
            <a:r>
              <a:rPr lang="en-US" altLang="en-US" dirty="0" smtClean="0">
                <a:latin typeface="Arial" charset="0"/>
                <a:cs typeface="Arial" charset="0"/>
              </a:rPr>
              <a:t>.</a:t>
            </a:r>
            <a:endParaRPr lang="en-US" altLang="en-US" dirty="0">
              <a:latin typeface="Arial" charset="0"/>
              <a:cs typeface="Arial" charset="0"/>
            </a:endParaRPr>
          </a:p>
          <a:p>
            <a:pPr marL="228600" indent="0">
              <a:buNone/>
              <a:defRPr/>
            </a:pPr>
            <a:r>
              <a:rPr lang="en-US" altLang="en-US" sz="1400" i="1" dirty="0" smtClean="0"/>
              <a:t>- </a:t>
            </a:r>
            <a:r>
              <a:rPr lang="en-US" altLang="en-US" sz="1400" dirty="0" smtClean="0"/>
              <a:t>ERISA </a:t>
            </a:r>
            <a:r>
              <a:rPr lang="en-US" sz="1400" dirty="0"/>
              <a:t>§ </a:t>
            </a:r>
            <a:r>
              <a:rPr lang="en-US" altLang="en-US" sz="1400" dirty="0" smtClean="0"/>
              <a:t>404(a</a:t>
            </a:r>
            <a:r>
              <a:rPr lang="en-US" altLang="en-US" sz="1400" dirty="0"/>
              <a:t>)(</a:t>
            </a:r>
            <a:r>
              <a:rPr lang="en-US" altLang="en-US" sz="1400" dirty="0" smtClean="0"/>
              <a:t>1); </a:t>
            </a:r>
            <a:r>
              <a:rPr lang="en-US" altLang="en-US" sz="1400" i="1" dirty="0" smtClean="0"/>
              <a:t>see also </a:t>
            </a:r>
            <a:r>
              <a:rPr lang="en-US" altLang="en-US" sz="1400" dirty="0" smtClean="0"/>
              <a:t>UMPERSA </a:t>
            </a:r>
            <a:r>
              <a:rPr lang="en-US" sz="1400" dirty="0"/>
              <a:t>§ </a:t>
            </a:r>
            <a:r>
              <a:rPr lang="en-US" altLang="en-US" sz="1400" dirty="0" smtClean="0"/>
              <a:t>7(1); Restatement (Third) of Trusts </a:t>
            </a:r>
            <a:r>
              <a:rPr lang="en-US" sz="1400" dirty="0"/>
              <a:t>§ </a:t>
            </a:r>
            <a:r>
              <a:rPr lang="en-US" altLang="en-US" sz="1400" dirty="0" smtClean="0"/>
              <a:t>78.</a:t>
            </a:r>
          </a:p>
        </p:txBody>
      </p:sp>
      <p:sp>
        <p:nvSpPr>
          <p:cNvPr id="2" name="Slide Number Placeholder 1" descr="" title=""/>
          <p:cNvSpPr>
            <a:spLocks noGrp="1"/>
          </p:cNvSpPr>
          <p:nvPr>
            <p:ph type="sldNum" sz="quarter" idx="12"/>
          </p:nvPr>
        </p:nvSpPr>
        <p:spPr/>
        <p:txBody>
          <a:bodyPr/>
          <a:lstStyle/>
          <a:p>
            <a:fld id="{168AF98F-3394-462D-BE62-CCEF13BEB39D}" type="slidenum">
              <a:rPr lang="en-US" smtClean="0"/>
              <a:t>14</a:t>
            </a:fld>
            <a:endParaRPr lang="en-US" dirty="0"/>
          </a:p>
        </p:txBody>
      </p:sp>
      <p:sp>
        <p:nvSpPr>
          <p:cNvPr id="17411" name="Title 2" descr="" title=""/>
          <p:cNvSpPr>
            <a:spLocks noGrp="1"/>
          </p:cNvSpPr>
          <p:nvPr>
            <p:ph type="title"/>
          </p:nvPr>
        </p:nvSpPr>
        <p:spPr/>
        <p:txBody>
          <a:bodyPr/>
          <a:lstStyle/>
          <a:p>
            <a:pPr eaLnBrk="1" hangingPunct="1"/>
            <a:r>
              <a:rPr lang="en-US" altLang="en-US" b="1" dirty="0" smtClean="0">
                <a:latin typeface="Arial" charset="0"/>
                <a:cs typeface="Arial" charset="0"/>
              </a:rPr>
              <a:t>Duty of Loyalty </a:t>
            </a:r>
            <a:r>
              <a:rPr lang="en-US" altLang="en-US" sz="1800" b="1" i="1" dirty="0" smtClean="0">
                <a:latin typeface="Arial" charset="0"/>
                <a:cs typeface="Arial" charset="0"/>
              </a:rPr>
              <a:t>(cont’d)</a:t>
            </a:r>
          </a:p>
        </p:txBody>
      </p:sp>
    </p:spTree>
    <p:extLst>
      <p:ext uri="{BB962C8B-B14F-4D97-AF65-F5344CB8AC3E}">
        <p14:creationId xmlns:p14="http://schemas.microsoft.com/office/powerpoint/2010/main" val="100895235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5.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Delaware Code § 2722(d), setting out the standard of care of the Plans Management Board, also incorporates the </a:t>
            </a:r>
            <a:r>
              <a:rPr lang="en-US" b="1" dirty="0" smtClean="0"/>
              <a:t>duty of loyalty</a:t>
            </a:r>
            <a:r>
              <a:rPr lang="en-US" dirty="0" smtClean="0"/>
              <a:t>:</a:t>
            </a:r>
          </a:p>
          <a:p>
            <a:pPr marL="919163" lvl="2" indent="0">
              <a:buNone/>
            </a:pPr>
            <a:r>
              <a:rPr lang="en-US" dirty="0" smtClean="0"/>
              <a:t>"The Board, its subcommittees, and each of their members </a:t>
            </a:r>
            <a:r>
              <a:rPr lang="en-US" dirty="0"/>
              <a:t>shall discharge </a:t>
            </a:r>
            <a:r>
              <a:rPr lang="en-US" dirty="0" smtClean="0"/>
              <a:t>their duties </a:t>
            </a:r>
            <a:r>
              <a:rPr lang="en-US" dirty="0"/>
              <a:t>with respect to </a:t>
            </a:r>
            <a:r>
              <a:rPr lang="en-US" dirty="0" smtClean="0"/>
              <a:t>each Plan </a:t>
            </a:r>
            <a:r>
              <a:rPr lang="en-US" b="1" i="1" dirty="0"/>
              <a:t>solely in the interest of the </a:t>
            </a:r>
            <a:r>
              <a:rPr lang="en-US" b="1" i="1" dirty="0" smtClean="0"/>
              <a:t>participants and beneficiaries of such Plan. . </a:t>
            </a:r>
            <a:r>
              <a:rPr lang="en-US" b="1" dirty="0" smtClean="0"/>
              <a:t>.</a:t>
            </a:r>
            <a:r>
              <a:rPr lang="en-US" dirty="0" smtClean="0"/>
              <a:t>”</a:t>
            </a:r>
            <a:endParaRPr lang="en-US" dirty="0"/>
          </a:p>
          <a:p>
            <a:r>
              <a:rPr lang="en-US" dirty="0" smtClean="0"/>
              <a:t>State Employees’, Officers’ and Officials’ Code of Conduct – 29 Del. Code Ch. 58</a:t>
            </a:r>
            <a:endParaRPr lang="en-US" dirty="0"/>
          </a:p>
          <a:p>
            <a:pPr marL="919163" lvl="2" indent="0">
              <a:buNone/>
            </a:pPr>
            <a:endParaRPr lang="en-US" dirty="0"/>
          </a:p>
          <a:p>
            <a:pPr marL="919163" lvl="2" indent="0">
              <a:buNone/>
            </a:pP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15</a:t>
            </a:fld>
            <a:endParaRPr lang="en-US" dirty="0"/>
          </a:p>
        </p:txBody>
      </p:sp>
      <p:sp>
        <p:nvSpPr>
          <p:cNvPr id="3" name="Title 2" descr="" title=""/>
          <p:cNvSpPr>
            <a:spLocks noGrp="1"/>
          </p:cNvSpPr>
          <p:nvPr>
            <p:ph type="title"/>
          </p:nvPr>
        </p:nvSpPr>
        <p:spPr/>
        <p:txBody>
          <a:bodyPr/>
          <a:lstStyle/>
          <a:p>
            <a:r>
              <a:rPr lang="en-US" b="1" dirty="0"/>
              <a:t>Duty of Loyalty </a:t>
            </a:r>
            <a:r>
              <a:rPr lang="en-US" sz="1800" b="1" i="1" dirty="0"/>
              <a:t>(cont'd)</a:t>
            </a:r>
            <a:endParaRPr lang="en-US" i="1" dirty="0"/>
          </a:p>
        </p:txBody>
      </p:sp>
    </p:spTree>
    <p:extLst>
      <p:ext uri="{BB962C8B-B14F-4D97-AF65-F5344CB8AC3E}">
        <p14:creationId xmlns:p14="http://schemas.microsoft.com/office/powerpoint/2010/main" val="143768896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6.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pPr>
              <a:defRPr/>
            </a:pPr>
            <a:r>
              <a:rPr lang="en-US" altLang="en-US" sz="3100" dirty="0" smtClean="0">
                <a:latin typeface="Arial" charset="0"/>
                <a:cs typeface="Arial" charset="0"/>
              </a:rPr>
              <a:t>A fiduciary has a duty </a:t>
            </a:r>
            <a:r>
              <a:rPr lang="en-US" altLang="en-US" sz="3100" dirty="0">
                <a:latin typeface="Arial" charset="0"/>
                <a:cs typeface="Arial" charset="0"/>
              </a:rPr>
              <a:t>to act in the interest of the trust </a:t>
            </a:r>
            <a:r>
              <a:rPr lang="en-US" altLang="en-US" sz="3100" b="1" dirty="0">
                <a:latin typeface="Arial" charset="0"/>
                <a:cs typeface="Arial" charset="0"/>
              </a:rPr>
              <a:t>as if </a:t>
            </a:r>
            <a:r>
              <a:rPr lang="en-US" altLang="en-US" sz="3100" b="1" dirty="0" smtClean="0">
                <a:latin typeface="Arial" charset="0"/>
                <a:cs typeface="Arial" charset="0"/>
              </a:rPr>
              <a:t>it had </a:t>
            </a:r>
            <a:r>
              <a:rPr lang="en-US" altLang="en-US" sz="3100" b="1" dirty="0">
                <a:latin typeface="Arial" charset="0"/>
                <a:cs typeface="Arial" charset="0"/>
              </a:rPr>
              <a:t>no other competing interests to protect</a:t>
            </a:r>
            <a:r>
              <a:rPr lang="en-US" altLang="en-US" sz="3100" dirty="0">
                <a:latin typeface="Arial" charset="0"/>
                <a:cs typeface="Arial" charset="0"/>
              </a:rPr>
              <a:t>.</a:t>
            </a:r>
          </a:p>
          <a:p>
            <a:pPr lvl="1">
              <a:defRPr/>
            </a:pPr>
            <a:r>
              <a:rPr lang="en-US" altLang="en-US" sz="2800" dirty="0">
                <a:latin typeface="Arial" charset="0"/>
                <a:cs typeface="Arial" charset="0"/>
              </a:rPr>
              <a:t>Cannot act for fiduciary's own interest.</a:t>
            </a:r>
          </a:p>
          <a:p>
            <a:pPr lvl="1">
              <a:defRPr/>
            </a:pPr>
            <a:r>
              <a:rPr lang="en-US" altLang="en-US" sz="2800" dirty="0">
                <a:latin typeface="Arial" charset="0"/>
                <a:cs typeface="Arial" charset="0"/>
              </a:rPr>
              <a:t>Cannot be influenced by the interest of any third person.</a:t>
            </a:r>
          </a:p>
          <a:p>
            <a:pPr lvl="1">
              <a:defRPr/>
            </a:pPr>
            <a:r>
              <a:rPr lang="en-US" altLang="en-US" sz="2800" dirty="0">
                <a:latin typeface="Arial" charset="0"/>
                <a:cs typeface="Arial" charset="0"/>
              </a:rPr>
              <a:t>Must set aside the interests of the party that appoints the fiduciary</a:t>
            </a:r>
            <a:r>
              <a:rPr lang="en-US" altLang="en-US" sz="2800" dirty="0" smtClean="0">
                <a:latin typeface="Arial" charset="0"/>
                <a:cs typeface="Arial" charset="0"/>
              </a:rPr>
              <a:t>.</a:t>
            </a:r>
          </a:p>
          <a:p>
            <a:pPr>
              <a:defRPr/>
            </a:pPr>
            <a:r>
              <a:rPr lang="en-US" altLang="en-US" sz="3000" dirty="0">
                <a:latin typeface="Arial" charset="0"/>
                <a:cs typeface="Arial" charset="0"/>
              </a:rPr>
              <a:t>Requires </a:t>
            </a:r>
            <a:r>
              <a:rPr lang="en-US" altLang="en-US" sz="3000" b="1" dirty="0">
                <a:latin typeface="Arial" charset="0"/>
                <a:cs typeface="Arial" charset="0"/>
              </a:rPr>
              <a:t>undivided loyalty</a:t>
            </a:r>
            <a:r>
              <a:rPr lang="en-US" altLang="en-US" sz="3000" b="1" dirty="0">
                <a:solidFill>
                  <a:srgbClr val="FF0000"/>
                </a:solidFill>
                <a:latin typeface="Arial" charset="0"/>
                <a:cs typeface="Arial" charset="0"/>
              </a:rPr>
              <a:t> </a:t>
            </a:r>
            <a:r>
              <a:rPr lang="en-US" altLang="en-US" sz="3000" dirty="0">
                <a:latin typeface="Arial" charset="0"/>
                <a:cs typeface="Arial" charset="0"/>
              </a:rPr>
              <a:t>to members and beneficiaries</a:t>
            </a:r>
            <a:r>
              <a:rPr lang="en-US" altLang="en-US" sz="3000" dirty="0" smtClean="0">
                <a:latin typeface="Arial" charset="0"/>
                <a:cs typeface="Arial" charset="0"/>
              </a:rPr>
              <a:t>.</a:t>
            </a:r>
            <a:endParaRPr lang="en-US" altLang="en-US" sz="3000" dirty="0">
              <a:latin typeface="Arial" charset="0"/>
              <a:cs typeface="Arial" charset="0"/>
            </a:endParaRPr>
          </a:p>
          <a:p>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16</a:t>
            </a:fld>
            <a:endParaRPr lang="en-US" dirty="0"/>
          </a:p>
        </p:txBody>
      </p:sp>
      <p:sp>
        <p:nvSpPr>
          <p:cNvPr id="3" name="Title 2" descr="" title=""/>
          <p:cNvSpPr>
            <a:spLocks noGrp="1"/>
          </p:cNvSpPr>
          <p:nvPr>
            <p:ph type="title"/>
          </p:nvPr>
        </p:nvSpPr>
        <p:spPr/>
        <p:txBody>
          <a:bodyPr/>
          <a:lstStyle/>
          <a:p>
            <a:r>
              <a:rPr lang="en-US" b="1" dirty="0" smtClean="0"/>
              <a:t>Duty of Loyalty – Practical Impact</a:t>
            </a:r>
            <a:endParaRPr lang="en-US" b="1" dirty="0"/>
          </a:p>
        </p:txBody>
      </p:sp>
    </p:spTree>
    <p:extLst>
      <p:ext uri="{BB962C8B-B14F-4D97-AF65-F5344CB8AC3E}">
        <p14:creationId xmlns:p14="http://schemas.microsoft.com/office/powerpoint/2010/main" val="338629958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7.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A fiduciary shall discharge duties with respect to a plan incurring only costs that are appropriate and reasonable to administer the plan.</a:t>
            </a:r>
          </a:p>
          <a:p>
            <a:pPr lvl="1"/>
            <a:r>
              <a:rPr lang="en-US" dirty="0"/>
              <a:t>Fee </a:t>
            </a:r>
            <a:r>
              <a:rPr lang="en-US" dirty="0" smtClean="0"/>
              <a:t>transparency.</a:t>
            </a:r>
            <a:endParaRPr lang="en-US" dirty="0"/>
          </a:p>
          <a:p>
            <a:pPr lvl="1"/>
            <a:r>
              <a:rPr lang="en-US" dirty="0"/>
              <a:t>Understand what and how fees are </a:t>
            </a:r>
            <a:r>
              <a:rPr lang="en-US" dirty="0" smtClean="0"/>
              <a:t>paid.</a:t>
            </a:r>
          </a:p>
          <a:p>
            <a:r>
              <a:rPr lang="en-US" dirty="0" smtClean="0"/>
              <a:t>Only plan expenses can be paid from trusts.</a:t>
            </a:r>
          </a:p>
          <a:p>
            <a:pPr marL="0" indent="0">
              <a:buNone/>
            </a:pPr>
            <a:endParaRPr lang="en-US" dirty="0"/>
          </a:p>
          <a:p>
            <a:pPr marL="0" indent="0">
              <a:buNone/>
            </a:pPr>
            <a:r>
              <a:rPr lang="en-US" sz="1400" dirty="0" smtClean="0"/>
              <a:t>- Internal Revenue Code § 401(a)(2); ERISA § 404(a)(1)(A);UMPERSA § 7(5)</a:t>
            </a:r>
          </a:p>
          <a:p>
            <a:pPr marL="457200" lvl="1" indent="0">
              <a:buNone/>
            </a:pP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17</a:t>
            </a:fld>
            <a:endParaRPr lang="en-US" dirty="0"/>
          </a:p>
        </p:txBody>
      </p:sp>
      <p:sp>
        <p:nvSpPr>
          <p:cNvPr id="3" name="Title 2" descr="" title=""/>
          <p:cNvSpPr>
            <a:spLocks noGrp="1"/>
          </p:cNvSpPr>
          <p:nvPr>
            <p:ph type="title"/>
          </p:nvPr>
        </p:nvSpPr>
        <p:spPr/>
        <p:txBody>
          <a:bodyPr/>
          <a:lstStyle/>
          <a:p>
            <a:r>
              <a:rPr lang="en-US" b="1" dirty="0"/>
              <a:t>Duty of </a:t>
            </a:r>
            <a:r>
              <a:rPr lang="en-US" b="1" dirty="0" smtClean="0"/>
              <a:t>Loyalty – Costs (Investments)</a:t>
            </a:r>
            <a:endParaRPr lang="en-US" sz="1800" i="1" dirty="0"/>
          </a:p>
        </p:txBody>
      </p:sp>
    </p:spTree>
    <p:extLst>
      <p:ext uri="{BB962C8B-B14F-4D97-AF65-F5344CB8AC3E}">
        <p14:creationId xmlns:p14="http://schemas.microsoft.com/office/powerpoint/2010/main" val="51537133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8.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8675" name="Rectangle 3" descr="" title=""/>
          <p:cNvSpPr>
            <a:spLocks noGrp="1" noChangeArrowheads="1"/>
          </p:cNvSpPr>
          <p:nvPr>
            <p:ph idx="1"/>
          </p:nvPr>
        </p:nvSpPr>
        <p:spPr/>
        <p:txBody>
          <a:bodyPr>
            <a:normAutofit/>
          </a:bodyPr>
          <a:lstStyle/>
          <a:p>
            <a:pPr>
              <a:spcAft>
                <a:spcPts val="1200"/>
              </a:spcAft>
            </a:pPr>
            <a:r>
              <a:rPr lang="en-US" sz="2400" spc="0" dirty="0" smtClean="0"/>
              <a:t>One challenge of "independence" for a trustee is to be independent of preconceived notions.</a:t>
            </a:r>
          </a:p>
          <a:p>
            <a:pPr marL="914400" indent="0">
              <a:buNone/>
              <a:tabLst>
                <a:tab pos="914400" algn="l"/>
              </a:tabLst>
            </a:pPr>
            <a:r>
              <a:rPr lang="en-US" sz="2400" i="1" dirty="0" smtClean="0"/>
              <a:t>"</a:t>
            </a:r>
            <a:r>
              <a:rPr lang="en-US" sz="2400" i="1" dirty="0"/>
              <a:t>Many forms of conduct permissible in a workday world for those acting at arm's length, are forbidden to those bound by fiduciary ties.  A trustee is held to something stricter than the morals of the marketplace</a:t>
            </a:r>
            <a:r>
              <a:rPr lang="en-US" sz="2400" i="1" dirty="0" smtClean="0"/>
              <a:t>.” </a:t>
            </a:r>
          </a:p>
          <a:p>
            <a:pPr marL="633413" indent="-285750">
              <a:buFontTx/>
              <a:buChar char="-"/>
              <a:tabLst>
                <a:tab pos="347663" algn="l"/>
              </a:tabLst>
            </a:pPr>
            <a:r>
              <a:rPr lang="en-US" sz="1400" i="1" dirty="0" smtClean="0"/>
              <a:t>Meinhard </a:t>
            </a:r>
            <a:r>
              <a:rPr lang="en-US" sz="1400" i="1" dirty="0"/>
              <a:t>v. Salmon</a:t>
            </a:r>
            <a:r>
              <a:rPr lang="en-US" sz="1400" dirty="0"/>
              <a:t>, 164 NE 545, 546 (NY Ct. App. 1928</a:t>
            </a:r>
            <a:r>
              <a:rPr lang="en-US" sz="1400" dirty="0" smtClean="0"/>
              <a:t>)</a:t>
            </a:r>
          </a:p>
          <a:p>
            <a:r>
              <a:rPr lang="en-US" sz="2400" spc="-80" dirty="0"/>
              <a:t>"Independence is required because it permits trustees to perform their duties in the face of pressure from others who may not be subject to such obligations."</a:t>
            </a:r>
          </a:p>
          <a:p>
            <a:pPr marL="339725" lvl="1" indent="0">
              <a:buNone/>
            </a:pPr>
            <a:r>
              <a:rPr lang="en-US" sz="2000" spc="-80" dirty="0"/>
              <a:t>- </a:t>
            </a:r>
            <a:r>
              <a:rPr lang="en-US" sz="1400" spc="-80" dirty="0"/>
              <a:t>UMPERSA Comments on § 5</a:t>
            </a:r>
          </a:p>
          <a:p>
            <a:pPr marL="633413" indent="-285750">
              <a:buFontTx/>
              <a:buChar char="-"/>
              <a:tabLst>
                <a:tab pos="347663" algn="l"/>
              </a:tabLst>
            </a:pPr>
            <a:endParaRPr lang="en-US" sz="1400" dirty="0"/>
          </a:p>
          <a:p>
            <a:pPr marL="0" indent="0">
              <a:spcBef>
                <a:spcPts val="7800"/>
              </a:spcBef>
              <a:buNone/>
            </a:pPr>
            <a:endParaRPr lang="en-US" sz="2400" spc="0" dirty="0"/>
          </a:p>
        </p:txBody>
      </p:sp>
      <p:sp>
        <p:nvSpPr>
          <p:cNvPr id="4" name="Slide Number Placeholder 4" descr="" title=""/>
          <p:cNvSpPr>
            <a:spLocks noGrp="1"/>
          </p:cNvSpPr>
          <p:nvPr>
            <p:ph type="sldNum" sz="quarter" idx="12"/>
          </p:nvPr>
        </p:nvSpPr>
        <p:spPr/>
        <p:txBody>
          <a:bodyPr/>
          <a:lstStyle/>
          <a:p>
            <a:fld id="{BF4E8C88-AC23-42F5-BDE3-498E664F61FC}" type="slidenum">
              <a:rPr lang="en-US" smtClean="0"/>
              <a:pPr/>
              <a:t>18</a:t>
            </a:fld>
            <a:endParaRPr lang="en-US" dirty="0"/>
          </a:p>
        </p:txBody>
      </p:sp>
      <p:sp>
        <p:nvSpPr>
          <p:cNvPr id="28674" name="Rectangle 2" descr="" title=""/>
          <p:cNvSpPr>
            <a:spLocks noGrp="1" noChangeArrowheads="1"/>
          </p:cNvSpPr>
          <p:nvPr>
            <p:ph type="title"/>
          </p:nvPr>
        </p:nvSpPr>
        <p:spPr>
          <a:xfrm>
            <a:off x="381000" y="228600"/>
            <a:ext cx="8458200" cy="819347"/>
          </a:xfrm>
        </p:spPr>
        <p:txBody>
          <a:bodyPr>
            <a:noAutofit/>
          </a:bodyPr>
          <a:lstStyle/>
          <a:p>
            <a:r>
              <a:rPr lang="en-US" sz="3100" b="1" dirty="0" smtClean="0"/>
              <a:t>Duty of Independence</a:t>
            </a:r>
            <a:endParaRPr lang="en-US" sz="1400" i="1" dirty="0"/>
          </a:p>
        </p:txBody>
      </p:sp>
    </p:spTree>
    <p:extLst>
      <p:ext uri="{BB962C8B-B14F-4D97-AF65-F5344CB8AC3E}">
        <p14:creationId xmlns:p14="http://schemas.microsoft.com/office/powerpoint/2010/main" val="241193551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9.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Delaware Code Chapter 58 sets forth the laws regulating the conduct of Officers and Employees of the State. </a:t>
            </a:r>
          </a:p>
          <a:p>
            <a:r>
              <a:rPr lang="en-US" dirty="0" smtClean="0"/>
              <a:t>The </a:t>
            </a:r>
            <a:r>
              <a:rPr lang="en-US" dirty="0"/>
              <a:t>Board </a:t>
            </a:r>
            <a:r>
              <a:rPr lang="en-US" dirty="0" smtClean="0"/>
              <a:t> must arrange </a:t>
            </a:r>
            <a:r>
              <a:rPr lang="en-US" dirty="0"/>
              <a:t>for an annual financial audit of each of the Plans, </a:t>
            </a:r>
            <a:r>
              <a:rPr lang="en-US" dirty="0" smtClean="0"/>
              <a:t>to be provided </a:t>
            </a:r>
            <a:r>
              <a:rPr lang="en-US" dirty="0"/>
              <a:t>annually to the General Assembly. </a:t>
            </a:r>
            <a:r>
              <a:rPr lang="en-US" dirty="0" smtClean="0"/>
              <a:t>29 </a:t>
            </a:r>
            <a:r>
              <a:rPr lang="en-US" dirty="0"/>
              <a:t>Del. C. § </a:t>
            </a:r>
            <a:r>
              <a:rPr lang="en-US" dirty="0" smtClean="0"/>
              <a:t>2722(e)(7).</a:t>
            </a:r>
          </a:p>
          <a:p>
            <a:r>
              <a:rPr lang="en-US" i="1" dirty="0" err="1" smtClean="0"/>
              <a:t>Stegemeier</a:t>
            </a:r>
            <a:r>
              <a:rPr lang="en-US" i="1" dirty="0" smtClean="0"/>
              <a:t> </a:t>
            </a:r>
            <a:r>
              <a:rPr lang="en-US" i="1" dirty="0"/>
              <a:t>v. </a:t>
            </a:r>
            <a:r>
              <a:rPr lang="en-US" i="1" dirty="0" err="1"/>
              <a:t>Magness</a:t>
            </a:r>
            <a:r>
              <a:rPr lang="en-US" dirty="0"/>
              <a:t>, 728 </a:t>
            </a:r>
            <a:r>
              <a:rPr lang="en-US" dirty="0" smtClean="0"/>
              <a:t>A. 2d. 557 (Del. 1999) (Absolute </a:t>
            </a:r>
            <a:r>
              <a:rPr lang="en-US" dirty="0"/>
              <a:t>prohibition on self dealing </a:t>
            </a:r>
            <a:r>
              <a:rPr lang="en-US" dirty="0" smtClean="0"/>
              <a:t>by Trustee).</a:t>
            </a: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19</a:t>
            </a:fld>
            <a:endParaRPr lang="en-US" dirty="0"/>
          </a:p>
        </p:txBody>
      </p:sp>
      <p:sp>
        <p:nvSpPr>
          <p:cNvPr id="3" name="Title 2" descr="" title=""/>
          <p:cNvSpPr>
            <a:spLocks noGrp="1"/>
          </p:cNvSpPr>
          <p:nvPr>
            <p:ph type="title"/>
          </p:nvPr>
        </p:nvSpPr>
        <p:spPr/>
        <p:txBody>
          <a:bodyPr/>
          <a:lstStyle/>
          <a:p>
            <a:r>
              <a:rPr lang="en-US" b="1" dirty="0" smtClean="0"/>
              <a:t>Duty of Independence </a:t>
            </a:r>
            <a:r>
              <a:rPr lang="en-US" sz="1800" b="1" i="1" dirty="0" smtClean="0"/>
              <a:t>(cont'd</a:t>
            </a:r>
            <a:r>
              <a:rPr lang="en-US" sz="1800" b="1" i="1" dirty="0"/>
              <a:t>)</a:t>
            </a:r>
            <a:endParaRPr lang="en-US" sz="1800" b="1" dirty="0"/>
          </a:p>
        </p:txBody>
      </p:sp>
    </p:spTree>
    <p:extLst>
      <p:ext uri="{BB962C8B-B14F-4D97-AF65-F5344CB8AC3E}">
        <p14:creationId xmlns:p14="http://schemas.microsoft.com/office/powerpoint/2010/main" val="397092933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Who is a Fiduciary</a:t>
            </a:r>
          </a:p>
          <a:p>
            <a:r>
              <a:rPr lang="en-US" dirty="0" smtClean="0"/>
              <a:t>Sources and Standards of </a:t>
            </a:r>
            <a:r>
              <a:rPr lang="en-US" dirty="0"/>
              <a:t>F</a:t>
            </a:r>
            <a:r>
              <a:rPr lang="en-US" dirty="0" smtClean="0"/>
              <a:t>iduciary Duties</a:t>
            </a:r>
          </a:p>
          <a:p>
            <a:r>
              <a:rPr lang="en-US" dirty="0" smtClean="0"/>
              <a:t>Overview of Litigation</a:t>
            </a:r>
          </a:p>
          <a:p>
            <a:r>
              <a:rPr lang="en-US" dirty="0" smtClean="0"/>
              <a:t>Best Practices for Mitigating Liability</a:t>
            </a:r>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a:t>
            </a:fld>
            <a:endParaRPr lang="en-US" dirty="0"/>
          </a:p>
        </p:txBody>
      </p:sp>
      <p:sp>
        <p:nvSpPr>
          <p:cNvPr id="3" name="Title 2" descr="" title=""/>
          <p:cNvSpPr>
            <a:spLocks noGrp="1"/>
          </p:cNvSpPr>
          <p:nvPr>
            <p:ph type="title"/>
          </p:nvPr>
        </p:nvSpPr>
        <p:spPr/>
        <p:txBody>
          <a:bodyPr/>
          <a:lstStyle/>
          <a:p>
            <a:r>
              <a:rPr lang="en-US" b="1" dirty="0" smtClean="0"/>
              <a:t>Discussion</a:t>
            </a:r>
            <a:endParaRPr lang="en-US" b="1" dirty="0"/>
          </a:p>
        </p:txBody>
      </p:sp>
    </p:spTree>
    <p:extLst>
      <p:ext uri="{BB962C8B-B14F-4D97-AF65-F5344CB8AC3E}">
        <p14:creationId xmlns:p14="http://schemas.microsoft.com/office/powerpoint/2010/main" val="314122548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0.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fontScale="92500"/>
          </a:bodyPr>
          <a:lstStyle/>
          <a:p>
            <a:pPr>
              <a:spcAft>
                <a:spcPts val="600"/>
              </a:spcAft>
            </a:pPr>
            <a:r>
              <a:rPr lang="en-US" dirty="0" smtClean="0"/>
              <a:t>A fiduciary owes a duty of loyalty to </a:t>
            </a:r>
            <a:r>
              <a:rPr lang="en-US" b="1" dirty="0" smtClean="0"/>
              <a:t>all participants and beneficiaries</a:t>
            </a:r>
            <a:r>
              <a:rPr lang="en-US" dirty="0" smtClean="0"/>
              <a:t>, and respecting that duty requires the fiduciary to be </a:t>
            </a:r>
            <a:r>
              <a:rPr lang="en-US" b="1" dirty="0" smtClean="0"/>
              <a:t>impartial among differing interests</a:t>
            </a:r>
            <a:r>
              <a:rPr lang="en-US" dirty="0" smtClean="0"/>
              <a:t>. </a:t>
            </a:r>
            <a:endParaRPr lang="en-US" dirty="0"/>
          </a:p>
          <a:p>
            <a:pPr lvl="1">
              <a:spcAft>
                <a:spcPts val="600"/>
              </a:spcAft>
            </a:pPr>
            <a:r>
              <a:rPr lang="en-US" dirty="0" smtClean="0"/>
              <a:t>Balance the </a:t>
            </a:r>
            <a:r>
              <a:rPr lang="en-US" dirty="0"/>
              <a:t>interests of retirees and active </a:t>
            </a:r>
            <a:r>
              <a:rPr lang="en-US" dirty="0" smtClean="0"/>
              <a:t>participants.</a:t>
            </a:r>
            <a:endParaRPr lang="en-US" dirty="0"/>
          </a:p>
          <a:p>
            <a:pPr lvl="1">
              <a:spcBef>
                <a:spcPts val="600"/>
              </a:spcBef>
              <a:spcAft>
                <a:spcPts val="600"/>
              </a:spcAft>
            </a:pPr>
            <a:r>
              <a:rPr lang="en-US" dirty="0" smtClean="0"/>
              <a:t>Balance the </a:t>
            </a:r>
            <a:r>
              <a:rPr lang="en-US" dirty="0"/>
              <a:t>interests of different groups of </a:t>
            </a:r>
            <a:r>
              <a:rPr lang="en-US" dirty="0" smtClean="0"/>
              <a:t>participants.</a:t>
            </a:r>
          </a:p>
          <a:p>
            <a:pPr lvl="2">
              <a:spcBef>
                <a:spcPts val="600"/>
              </a:spcBef>
              <a:spcAft>
                <a:spcPts val="600"/>
              </a:spcAft>
            </a:pPr>
            <a:r>
              <a:rPr lang="en-US" dirty="0" smtClean="0"/>
              <a:t>teachers, state employees, police officers, local employees.</a:t>
            </a:r>
            <a:endParaRPr lang="en-US" dirty="0"/>
          </a:p>
          <a:p>
            <a:pPr lvl="1">
              <a:spcBef>
                <a:spcPts val="600"/>
              </a:spcBef>
              <a:spcAft>
                <a:spcPts val="600"/>
              </a:spcAft>
            </a:pPr>
            <a:r>
              <a:rPr lang="en-US" sz="2300" dirty="0" smtClean="0"/>
              <a:t>Balance </a:t>
            </a:r>
            <a:r>
              <a:rPr lang="en-US" sz="2300" dirty="0"/>
              <a:t>roles with regard to different plans and </a:t>
            </a:r>
            <a:r>
              <a:rPr lang="en-US" sz="2300" dirty="0" smtClean="0"/>
              <a:t>trusts.</a:t>
            </a:r>
          </a:p>
          <a:p>
            <a:pPr lvl="2">
              <a:spcBef>
                <a:spcPts val="600"/>
              </a:spcBef>
              <a:spcAft>
                <a:spcPts val="600"/>
              </a:spcAft>
            </a:pPr>
            <a:r>
              <a:rPr lang="en-US" sz="2100" dirty="0" smtClean="0"/>
              <a:t>457(b) Plans, 403(b) Plans, 401(a) Plans</a:t>
            </a:r>
          </a:p>
          <a:p>
            <a:pPr>
              <a:spcBef>
                <a:spcPts val="600"/>
              </a:spcBef>
              <a:spcAft>
                <a:spcPts val="600"/>
              </a:spcAft>
            </a:pPr>
            <a:r>
              <a:rPr lang="en-US" dirty="0" smtClean="0"/>
              <a:t>Prevents application of assets for personal use, self-dealing, competition with trust, or improper benefit.</a:t>
            </a: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20</a:t>
            </a:fld>
            <a:endParaRPr lang="en-US" dirty="0"/>
          </a:p>
        </p:txBody>
      </p:sp>
      <p:sp>
        <p:nvSpPr>
          <p:cNvPr id="3" name="Title 2" descr="" title=""/>
          <p:cNvSpPr>
            <a:spLocks noGrp="1"/>
          </p:cNvSpPr>
          <p:nvPr>
            <p:ph type="title"/>
          </p:nvPr>
        </p:nvSpPr>
        <p:spPr/>
        <p:txBody>
          <a:bodyPr>
            <a:normAutofit/>
          </a:bodyPr>
          <a:lstStyle/>
          <a:p>
            <a:r>
              <a:rPr lang="en-US" b="1" dirty="0" smtClean="0"/>
              <a:t>Duty of Impartiality - Practical Impact</a:t>
            </a:r>
            <a:endParaRPr lang="en-US" b="1" dirty="0"/>
          </a:p>
        </p:txBody>
      </p:sp>
    </p:spTree>
    <p:extLst>
      <p:ext uri="{BB962C8B-B14F-4D97-AF65-F5344CB8AC3E}">
        <p14:creationId xmlns:p14="http://schemas.microsoft.com/office/powerpoint/2010/main" val="426273719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1.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Delaware Code § 2722(d) incorporates the </a:t>
            </a:r>
            <a:r>
              <a:rPr lang="en-US" b="1" dirty="0" smtClean="0"/>
              <a:t>duty of prudence</a:t>
            </a:r>
            <a:r>
              <a:rPr lang="en-US" dirty="0" smtClean="0"/>
              <a:t>:</a:t>
            </a:r>
          </a:p>
          <a:p>
            <a:pPr marL="919163" lvl="2" indent="0">
              <a:buNone/>
            </a:pPr>
            <a:r>
              <a:rPr lang="en-US" dirty="0"/>
              <a:t>"The Board, its subcommittees, and each of their members shall discharge their duties with respect to each Plan solely in the interest of the participants and beneficiaries of such Plan and for the exclusive purpose of providing Plan benefits to participants and their beneficiaries, including defraying reasonable expenses of administering each such Plan, with </a:t>
            </a:r>
            <a:r>
              <a:rPr lang="en-US" b="1" i="1" dirty="0"/>
              <a:t>the care, skill, prudence, and diligence</a:t>
            </a:r>
            <a:r>
              <a:rPr lang="en-US" dirty="0"/>
              <a:t> under the circumstances then prevailing that a </a:t>
            </a:r>
            <a:r>
              <a:rPr lang="en-US" b="1" i="1" dirty="0"/>
              <a:t>prudent person </a:t>
            </a:r>
            <a:r>
              <a:rPr lang="en-US" dirty="0"/>
              <a:t>acting in a like capacity and familiar with such matters would use to attain the purposes of such Plan</a:t>
            </a:r>
            <a:r>
              <a:rPr lang="en-US" dirty="0" smtClean="0"/>
              <a:t>"</a:t>
            </a:r>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21</a:t>
            </a:fld>
            <a:endParaRPr lang="en-US" dirty="0"/>
          </a:p>
        </p:txBody>
      </p:sp>
      <p:sp>
        <p:nvSpPr>
          <p:cNvPr id="3" name="Title 2" descr="" title=""/>
          <p:cNvSpPr>
            <a:spLocks noGrp="1"/>
          </p:cNvSpPr>
          <p:nvPr>
            <p:ph type="title"/>
          </p:nvPr>
        </p:nvSpPr>
        <p:spPr/>
        <p:txBody>
          <a:bodyPr/>
          <a:lstStyle/>
          <a:p>
            <a:r>
              <a:rPr lang="en-US" b="1" dirty="0" smtClean="0"/>
              <a:t>Duty of Prudence </a:t>
            </a:r>
            <a:endParaRPr lang="en-US" sz="1800" b="1" i="1" dirty="0"/>
          </a:p>
        </p:txBody>
      </p:sp>
    </p:spTree>
    <p:extLst>
      <p:ext uri="{BB962C8B-B14F-4D97-AF65-F5344CB8AC3E}">
        <p14:creationId xmlns:p14="http://schemas.microsoft.com/office/powerpoint/2010/main" val="403703885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2.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pPr>
              <a:defRPr/>
            </a:pPr>
            <a:r>
              <a:rPr lang="en-US" altLang="en-US" dirty="0">
                <a:latin typeface="Arial" charset="0"/>
                <a:cs typeface="Arial" charset="0"/>
              </a:rPr>
              <a:t>If a fiduciary does not have the skills, </a:t>
            </a:r>
            <a:r>
              <a:rPr lang="en-US" altLang="en-US" dirty="0" smtClean="0">
                <a:latin typeface="Arial" charset="0"/>
                <a:cs typeface="Arial" charset="0"/>
              </a:rPr>
              <a:t>he/she must </a:t>
            </a:r>
            <a:r>
              <a:rPr lang="en-US" altLang="en-US" dirty="0">
                <a:latin typeface="Arial" charset="0"/>
                <a:cs typeface="Arial" charset="0"/>
              </a:rPr>
              <a:t>hire </a:t>
            </a:r>
            <a:r>
              <a:rPr lang="en-US" altLang="en-US" dirty="0" smtClean="0">
                <a:latin typeface="Arial" charset="0"/>
                <a:cs typeface="Arial" charset="0"/>
              </a:rPr>
              <a:t>an expert </a:t>
            </a:r>
            <a:r>
              <a:rPr lang="en-US" altLang="en-US" dirty="0">
                <a:latin typeface="Arial" charset="0"/>
                <a:cs typeface="Arial" charset="0"/>
              </a:rPr>
              <a:t>pursuant to a prudent process</a:t>
            </a:r>
            <a:r>
              <a:rPr lang="en-US" altLang="en-US" dirty="0" smtClean="0">
                <a:latin typeface="Arial" charset="0"/>
                <a:cs typeface="Arial" charset="0"/>
              </a:rPr>
              <a:t>.</a:t>
            </a:r>
          </a:p>
          <a:p>
            <a:pPr marL="461963" lvl="1" indent="-461963">
              <a:defRPr/>
            </a:pPr>
            <a:r>
              <a:rPr lang="en-US" altLang="en-US" sz="2600" dirty="0">
                <a:latin typeface="Arial" charset="0"/>
                <a:cs typeface="Arial" charset="0"/>
              </a:rPr>
              <a:t>State statutes may require certain types of expertise, e.g. investment expertise.</a:t>
            </a:r>
          </a:p>
          <a:p>
            <a:pPr marL="923926" lvl="2">
              <a:defRPr/>
            </a:pPr>
            <a:r>
              <a:rPr lang="en-US" altLang="en-US" dirty="0" smtClean="0">
                <a:latin typeface="Arial" charset="0"/>
                <a:cs typeface="Arial" charset="0"/>
              </a:rPr>
              <a:t>Under Delaware Code </a:t>
            </a:r>
            <a:r>
              <a:rPr lang="en-US" altLang="en-US" dirty="0">
                <a:latin typeface="Arial" charset="0"/>
                <a:cs typeface="Arial" charset="0"/>
              </a:rPr>
              <a:t>§ </a:t>
            </a:r>
            <a:r>
              <a:rPr lang="en-US" altLang="en-US" dirty="0" smtClean="0">
                <a:latin typeface="Arial" charset="0"/>
                <a:cs typeface="Arial" charset="0"/>
              </a:rPr>
              <a:t>2722(b), the Plans Management Board is required to have at least four public members, who by reason of education or experience, are qualified to service.</a:t>
            </a:r>
          </a:p>
          <a:p>
            <a:pPr marL="0" indent="0">
              <a:buNone/>
            </a:pP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22</a:t>
            </a:fld>
            <a:endParaRPr lang="en-US" dirty="0"/>
          </a:p>
        </p:txBody>
      </p:sp>
      <p:sp>
        <p:nvSpPr>
          <p:cNvPr id="3" name="Title 2" descr="" title=""/>
          <p:cNvSpPr>
            <a:spLocks noGrp="1"/>
          </p:cNvSpPr>
          <p:nvPr>
            <p:ph type="title"/>
          </p:nvPr>
        </p:nvSpPr>
        <p:spPr/>
        <p:txBody>
          <a:bodyPr/>
          <a:lstStyle/>
          <a:p>
            <a:r>
              <a:rPr lang="en-US" b="1" dirty="0"/>
              <a:t>Duty of Prudence </a:t>
            </a:r>
            <a:r>
              <a:rPr lang="en-US" sz="1800" b="1" i="1" dirty="0"/>
              <a:t>(cont'd)</a:t>
            </a:r>
            <a:endParaRPr lang="en-US" dirty="0"/>
          </a:p>
        </p:txBody>
      </p:sp>
    </p:spTree>
    <p:extLst>
      <p:ext uri="{BB962C8B-B14F-4D97-AF65-F5344CB8AC3E}">
        <p14:creationId xmlns:p14="http://schemas.microsoft.com/office/powerpoint/2010/main" val="227266854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3.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pPr>
              <a:defRPr/>
            </a:pPr>
            <a:r>
              <a:rPr lang="en-US" altLang="en-US" dirty="0" smtClean="0">
                <a:latin typeface="Arial" charset="0"/>
                <a:cs typeface="Arial" charset="0"/>
              </a:rPr>
              <a:t>For participant directed investments:</a:t>
            </a:r>
          </a:p>
          <a:p>
            <a:pPr lvl="1">
              <a:defRPr/>
            </a:pPr>
            <a:r>
              <a:rPr lang="en-US" altLang="en-US" dirty="0">
                <a:latin typeface="Arial" charset="0"/>
                <a:cs typeface="Arial" charset="0"/>
              </a:rPr>
              <a:t>Participant</a:t>
            </a:r>
          </a:p>
          <a:p>
            <a:pPr lvl="2">
              <a:defRPr/>
            </a:pPr>
            <a:r>
              <a:rPr lang="en-US" altLang="en-US" dirty="0">
                <a:latin typeface="Arial" charset="0"/>
                <a:cs typeface="Arial" charset="0"/>
              </a:rPr>
              <a:t>Control and responsibility for investment outcomes</a:t>
            </a:r>
          </a:p>
          <a:p>
            <a:pPr lvl="1">
              <a:defRPr/>
            </a:pPr>
            <a:r>
              <a:rPr lang="en-US" altLang="en-US" dirty="0">
                <a:latin typeface="Arial" charset="0"/>
                <a:cs typeface="Arial" charset="0"/>
              </a:rPr>
              <a:t>Plan Fiduciary</a:t>
            </a:r>
          </a:p>
          <a:p>
            <a:pPr lvl="2">
              <a:defRPr/>
            </a:pPr>
            <a:r>
              <a:rPr lang="en-US" altLang="en-US" dirty="0">
                <a:latin typeface="Arial" charset="0"/>
                <a:cs typeface="Arial" charset="0"/>
              </a:rPr>
              <a:t>Maintain the plan</a:t>
            </a:r>
          </a:p>
          <a:p>
            <a:pPr lvl="2">
              <a:defRPr/>
            </a:pPr>
            <a:r>
              <a:rPr lang="en-US" altLang="en-US" dirty="0">
                <a:latin typeface="Arial" charset="0"/>
                <a:cs typeface="Arial" charset="0"/>
              </a:rPr>
              <a:t>Educate participants </a:t>
            </a:r>
          </a:p>
          <a:p>
            <a:pPr lvl="2">
              <a:defRPr/>
            </a:pPr>
            <a:r>
              <a:rPr lang="en-US" altLang="en-US" dirty="0">
                <a:latin typeface="Arial" charset="0"/>
                <a:cs typeface="Arial" charset="0"/>
              </a:rPr>
              <a:t>Newsletters, pamphlets, website, workshops, seminars, etc.</a:t>
            </a:r>
          </a:p>
          <a:p>
            <a:pPr lvl="2">
              <a:defRPr/>
            </a:pPr>
            <a:r>
              <a:rPr lang="en-US" altLang="en-US" dirty="0">
                <a:latin typeface="Arial" charset="0"/>
                <a:cs typeface="Arial" charset="0"/>
              </a:rPr>
              <a:t>Select and monitor investment options and service providers</a:t>
            </a:r>
          </a:p>
          <a:p>
            <a:pPr lvl="2">
              <a:defRPr/>
            </a:pPr>
            <a:r>
              <a:rPr lang="en-US" altLang="en-US" dirty="0">
                <a:latin typeface="Arial" charset="0"/>
                <a:cs typeface="Arial" charset="0"/>
              </a:rPr>
              <a:t>Control Plan expenses</a:t>
            </a:r>
          </a:p>
          <a:p>
            <a:pPr lvl="1">
              <a:defRPr/>
            </a:pPr>
            <a:endParaRPr lang="en-US" altLang="en-US" dirty="0" smtClean="0">
              <a:latin typeface="Arial" charset="0"/>
              <a:cs typeface="Arial" charset="0"/>
            </a:endParaRPr>
          </a:p>
          <a:p>
            <a:pPr marL="0" indent="0">
              <a:buNone/>
            </a:pP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23</a:t>
            </a:fld>
            <a:endParaRPr lang="en-US" dirty="0"/>
          </a:p>
        </p:txBody>
      </p:sp>
      <p:sp>
        <p:nvSpPr>
          <p:cNvPr id="3" name="Title 2" descr="" title=""/>
          <p:cNvSpPr>
            <a:spLocks noGrp="1"/>
          </p:cNvSpPr>
          <p:nvPr>
            <p:ph type="title"/>
          </p:nvPr>
        </p:nvSpPr>
        <p:spPr/>
        <p:txBody>
          <a:bodyPr/>
          <a:lstStyle/>
          <a:p>
            <a:r>
              <a:rPr lang="en-US" b="1" dirty="0"/>
              <a:t>Duty of Prudence </a:t>
            </a:r>
            <a:r>
              <a:rPr lang="en-US" sz="1800" b="1" i="1" dirty="0"/>
              <a:t>(cont'd)</a:t>
            </a:r>
            <a:endParaRPr lang="en-US" dirty="0"/>
          </a:p>
        </p:txBody>
      </p:sp>
    </p:spTree>
    <p:extLst>
      <p:ext uri="{BB962C8B-B14F-4D97-AF65-F5344CB8AC3E}">
        <p14:creationId xmlns:p14="http://schemas.microsoft.com/office/powerpoint/2010/main" val="173033261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4.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Recognizes a continuing responsibility to monitor investments after initial selection:</a:t>
            </a:r>
          </a:p>
          <a:p>
            <a:pPr lvl="1"/>
            <a:r>
              <a:rPr lang="en-US" dirty="0" smtClean="0"/>
              <a:t>“[A] trustee’s duties apply not only in making investments but also in monitoring and reviewing investments, which is to be done in a manner that is reasonable and appropriate to the particular investments, courses of action, and strategies involved.”</a:t>
            </a:r>
          </a:p>
          <a:p>
            <a:pPr marL="1366837" lvl="3" indent="0">
              <a:buNone/>
            </a:pPr>
            <a:r>
              <a:rPr lang="en-US" dirty="0" smtClean="0"/>
              <a:t>-Restatement (Third) of Trusts</a:t>
            </a:r>
            <a:endParaRPr lang="en-US" dirty="0"/>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24</a:t>
            </a:fld>
            <a:endParaRPr lang="en-US" dirty="0"/>
          </a:p>
        </p:txBody>
      </p:sp>
      <p:sp>
        <p:nvSpPr>
          <p:cNvPr id="4" name="Title 3" descr="" title=""/>
          <p:cNvSpPr>
            <a:spLocks noGrp="1"/>
          </p:cNvSpPr>
          <p:nvPr>
            <p:ph type="title"/>
          </p:nvPr>
        </p:nvSpPr>
        <p:spPr/>
        <p:txBody>
          <a:bodyPr/>
          <a:lstStyle/>
          <a:p>
            <a:r>
              <a:rPr lang="en-US" b="1" dirty="0" smtClean="0"/>
              <a:t>Duty of Prudence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235047203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5.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3491" name="Rectangle 3" descr="" title=""/>
          <p:cNvSpPr>
            <a:spLocks noGrp="1" noChangeArrowheads="1"/>
          </p:cNvSpPr>
          <p:nvPr>
            <p:ph idx="1"/>
          </p:nvPr>
        </p:nvSpPr>
        <p:spPr/>
        <p:txBody>
          <a:bodyPr>
            <a:normAutofit fontScale="92500" lnSpcReduction="10000"/>
          </a:bodyPr>
          <a:lstStyle/>
          <a:p>
            <a:r>
              <a:rPr lang="en-US" dirty="0" smtClean="0"/>
              <a:t>Duty to be </a:t>
            </a:r>
            <a:r>
              <a:rPr lang="en-US" b="1" dirty="0" smtClean="0"/>
              <a:t>informed</a:t>
            </a:r>
            <a:r>
              <a:rPr lang="en-US" dirty="0" smtClean="0"/>
              <a:t>.</a:t>
            </a:r>
          </a:p>
          <a:p>
            <a:r>
              <a:rPr lang="en-US" dirty="0" smtClean="0"/>
              <a:t>The trustee must exercise reasonable effort and diligence in making and monitoring investments for the trust, with attention to the trust’s objectives, including keeping informed of rights and opportunities associated with those investments.</a:t>
            </a:r>
          </a:p>
          <a:p>
            <a:pPr lvl="1"/>
            <a:r>
              <a:rPr lang="en-US" dirty="0" smtClean="0"/>
              <a:t>Obtain and consider relevant information about trust, beneficiaries and investments.</a:t>
            </a:r>
          </a:p>
          <a:p>
            <a:pPr lvl="1"/>
            <a:r>
              <a:rPr lang="en-US" dirty="0"/>
              <a:t>Look at operations and documents, especially high risk </a:t>
            </a:r>
            <a:r>
              <a:rPr lang="en-US" dirty="0" smtClean="0"/>
              <a:t>areas.</a:t>
            </a:r>
          </a:p>
          <a:p>
            <a:r>
              <a:rPr lang="en-US" dirty="0" smtClean="0"/>
              <a:t>May require securing and considering the advice of experts on a reasonable basis.</a:t>
            </a:r>
          </a:p>
          <a:p>
            <a:pPr marL="457200" lvl="1" indent="0">
              <a:buNone/>
            </a:pPr>
            <a:r>
              <a:rPr lang="en-US" dirty="0" smtClean="0"/>
              <a:t>- </a:t>
            </a:r>
            <a:r>
              <a:rPr lang="en-US" sz="1500" dirty="0" smtClean="0"/>
              <a:t>Restatement (Third) </a:t>
            </a:r>
            <a:r>
              <a:rPr lang="en-US" sz="1500" dirty="0"/>
              <a:t>of Trusts § </a:t>
            </a:r>
            <a:r>
              <a:rPr lang="en-US" sz="1500" dirty="0" smtClean="0"/>
              <a:t>77, comment b</a:t>
            </a:r>
          </a:p>
        </p:txBody>
      </p:sp>
      <p:sp>
        <p:nvSpPr>
          <p:cNvPr id="4" name="Slide Number Placeholder 4" descr="" title=""/>
          <p:cNvSpPr>
            <a:spLocks noGrp="1"/>
          </p:cNvSpPr>
          <p:nvPr>
            <p:ph type="sldNum" sz="quarter" idx="12"/>
          </p:nvPr>
        </p:nvSpPr>
        <p:spPr>
          <a:prstGeom prst="rect">
            <a:avLst/>
          </a:prstGeom>
        </p:spPr>
        <p:txBody>
          <a:bodyPr/>
          <a:lstStyle/>
          <a:p>
            <a:fld id="{C2FA4E4E-515E-4E07-8733-FA9171919696}" type="slidenum">
              <a:rPr lang="en-US" smtClean="0"/>
              <a:pPr/>
              <a:t>25</a:t>
            </a:fld>
            <a:endParaRPr lang="en-US" dirty="0"/>
          </a:p>
        </p:txBody>
      </p:sp>
      <p:sp>
        <p:nvSpPr>
          <p:cNvPr id="63490" name="Rectangle 2" descr="" title=""/>
          <p:cNvSpPr>
            <a:spLocks noGrp="1" noChangeArrowheads="1"/>
          </p:cNvSpPr>
          <p:nvPr>
            <p:ph type="title"/>
          </p:nvPr>
        </p:nvSpPr>
        <p:spPr/>
        <p:txBody>
          <a:bodyPr/>
          <a:lstStyle/>
          <a:p>
            <a:r>
              <a:rPr lang="en-US" b="1" dirty="0"/>
              <a:t>Duty of </a:t>
            </a:r>
            <a:r>
              <a:rPr lang="en-US" b="1" dirty="0" smtClean="0"/>
              <a:t>Care</a:t>
            </a:r>
            <a:endParaRPr lang="en-US" dirty="0"/>
          </a:p>
        </p:txBody>
      </p:sp>
    </p:spTree>
    <p:extLst>
      <p:ext uri="{BB962C8B-B14F-4D97-AF65-F5344CB8AC3E}">
        <p14:creationId xmlns:p14="http://schemas.microsoft.com/office/powerpoint/2010/main" val="387661730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6.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pPr marL="452437" lvl="1" indent="0">
              <a:buNone/>
            </a:pPr>
            <a:r>
              <a:rPr lang="en-US" sz="2200" i="1" dirty="0"/>
              <a:t>"If you don't know jewelry, know the jeweler."</a:t>
            </a:r>
          </a:p>
          <a:p>
            <a:pPr marL="460375" indent="0">
              <a:buNone/>
            </a:pPr>
            <a:r>
              <a:rPr lang="en-US" sz="1400" dirty="0" smtClean="0"/>
              <a:t>- Warren Buffett</a:t>
            </a:r>
          </a:p>
          <a:p>
            <a:pPr marL="0" indent="0">
              <a:buNone/>
            </a:pPr>
            <a:endParaRPr lang="en-US" sz="1400" dirty="0"/>
          </a:p>
          <a:p>
            <a:r>
              <a:rPr lang="en-US" dirty="0" smtClean="0"/>
              <a:t>A </a:t>
            </a:r>
            <a:r>
              <a:rPr lang="en-US" dirty="0"/>
              <a:t>fiduciary can delegate </a:t>
            </a:r>
            <a:r>
              <a:rPr lang="en-US" dirty="0" smtClean="0"/>
              <a:t>functions that a prudent fiduciary acting in a like capacity and familiar with those matters could properly delegate. </a:t>
            </a:r>
          </a:p>
          <a:p>
            <a:r>
              <a:rPr lang="en-US" dirty="0" smtClean="0"/>
              <a:t>A fiduciary has a duty to delegate </a:t>
            </a:r>
            <a:r>
              <a:rPr lang="en-US" dirty="0"/>
              <a:t>responsibilities outside </a:t>
            </a:r>
            <a:r>
              <a:rPr lang="en-US" dirty="0" smtClean="0"/>
              <a:t>of the </a:t>
            </a:r>
            <a:r>
              <a:rPr lang="en-US" dirty="0"/>
              <a:t>fiduciary's expertise</a:t>
            </a:r>
            <a:r>
              <a:rPr lang="en-US" dirty="0" smtClean="0"/>
              <a:t>.</a:t>
            </a:r>
          </a:p>
          <a:p>
            <a:r>
              <a:rPr lang="en-US" dirty="0" smtClean="0"/>
              <a:t>Delegation should not be overly broad and must be consistent with duty of care and caution, </a:t>
            </a:r>
            <a:r>
              <a:rPr lang="en-US" i="1" dirty="0" smtClean="0"/>
              <a:t>e.g.</a:t>
            </a:r>
            <a:r>
              <a:rPr lang="en-US" dirty="0" smtClean="0"/>
              <a:t> terms of delegation must be prudent.</a:t>
            </a:r>
            <a:endParaRPr lang="en-US" dirty="0"/>
          </a:p>
          <a:p>
            <a:pPr marL="0" lvl="1" indent="0">
              <a:buNone/>
            </a:pPr>
            <a:r>
              <a:rPr lang="en-US" sz="1600" dirty="0" smtClean="0"/>
              <a:t>  </a:t>
            </a:r>
            <a:r>
              <a:rPr lang="en-US" sz="1400" i="1" dirty="0" smtClean="0"/>
              <a:t>-</a:t>
            </a:r>
            <a:r>
              <a:rPr lang="en-US" i="1" dirty="0" smtClean="0"/>
              <a:t> </a:t>
            </a:r>
            <a:r>
              <a:rPr lang="en-US" sz="1400" dirty="0" smtClean="0"/>
              <a:t>ERISA </a:t>
            </a:r>
            <a:r>
              <a:rPr lang="en-US" sz="1400" dirty="0"/>
              <a:t>§ 405(c)(1); UMPERSA § 6; Restatement (Third) of Trusts, § 80</a:t>
            </a:r>
          </a:p>
          <a:p>
            <a:pPr marL="0" indent="0">
              <a:buNone/>
            </a:pP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26</a:t>
            </a:fld>
            <a:endParaRPr lang="en-US" dirty="0"/>
          </a:p>
        </p:txBody>
      </p:sp>
      <p:sp>
        <p:nvSpPr>
          <p:cNvPr id="3" name="Title 2" descr="" title=""/>
          <p:cNvSpPr>
            <a:spLocks noGrp="1"/>
          </p:cNvSpPr>
          <p:nvPr>
            <p:ph type="title"/>
          </p:nvPr>
        </p:nvSpPr>
        <p:spPr/>
        <p:txBody>
          <a:bodyPr/>
          <a:lstStyle/>
          <a:p>
            <a:r>
              <a:rPr lang="en-US" b="1" dirty="0" smtClean="0"/>
              <a:t>Duty of Care – Delegation </a:t>
            </a:r>
            <a:endParaRPr lang="en-US" sz="1800" b="1" i="1" dirty="0"/>
          </a:p>
        </p:txBody>
      </p:sp>
    </p:spTree>
    <p:extLst>
      <p:ext uri="{BB962C8B-B14F-4D97-AF65-F5344CB8AC3E}">
        <p14:creationId xmlns:p14="http://schemas.microsoft.com/office/powerpoint/2010/main" val="121828042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7.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Documentation should be clear and consistent with respect to the process of delegation.</a:t>
            </a:r>
          </a:p>
          <a:p>
            <a:r>
              <a:rPr lang="en-US" dirty="0" smtClean="0"/>
              <a:t>Specific duties and responsibilities of the delegate should be set out in writing, approved by the fiduciary, and accepted by the delegate.</a:t>
            </a:r>
          </a:p>
          <a:p>
            <a:r>
              <a:rPr lang="en-US" dirty="0" smtClean="0"/>
              <a:t>Delegation is a fiduciary act – </a:t>
            </a:r>
          </a:p>
          <a:p>
            <a:pPr lvl="1"/>
            <a:r>
              <a:rPr lang="en-US" dirty="0"/>
              <a:t>M</a:t>
            </a:r>
            <a:r>
              <a:rPr lang="en-US" dirty="0" smtClean="0"/>
              <a:t>ust delegate prudently and in accordance with the written plan.</a:t>
            </a:r>
          </a:p>
          <a:p>
            <a:pPr lvl="1"/>
            <a:r>
              <a:rPr lang="en-US" dirty="0" smtClean="0"/>
              <a:t>Must monitor </a:t>
            </a:r>
            <a:r>
              <a:rPr lang="en-US" dirty="0" smtClean="0"/>
              <a:t>the delegate</a:t>
            </a:r>
            <a:r>
              <a:rPr lang="en-US" dirty="0" smtClean="0"/>
              <a:t>.</a:t>
            </a:r>
          </a:p>
          <a:p>
            <a:pPr lvl="1"/>
            <a:r>
              <a:rPr lang="en-US" dirty="0" smtClean="0"/>
              <a:t>Fees and costs must be reasonable.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27</a:t>
            </a:fld>
            <a:endParaRPr lang="en-US" dirty="0"/>
          </a:p>
        </p:txBody>
      </p:sp>
      <p:sp>
        <p:nvSpPr>
          <p:cNvPr id="3" name="Title 2" descr="" title=""/>
          <p:cNvSpPr>
            <a:spLocks noGrp="1"/>
          </p:cNvSpPr>
          <p:nvPr>
            <p:ph type="title"/>
          </p:nvPr>
        </p:nvSpPr>
        <p:spPr/>
        <p:txBody>
          <a:bodyPr/>
          <a:lstStyle/>
          <a:p>
            <a:r>
              <a:rPr lang="en-US" b="1" dirty="0" smtClean="0"/>
              <a:t>Duty of Care – Delegation </a:t>
            </a:r>
            <a:r>
              <a:rPr lang="en-US" sz="1800" b="1" i="1" dirty="0" smtClean="0"/>
              <a:t>(cont'd)</a:t>
            </a:r>
            <a:endParaRPr lang="en-US" sz="1800" b="1" i="1" dirty="0"/>
          </a:p>
        </p:txBody>
      </p:sp>
    </p:spTree>
    <p:extLst>
      <p:ext uri="{BB962C8B-B14F-4D97-AF65-F5344CB8AC3E}">
        <p14:creationId xmlns:p14="http://schemas.microsoft.com/office/powerpoint/2010/main" val="420194620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8.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r>
              <a:rPr lang="en-US" dirty="0" smtClean="0"/>
              <a:t>In investing and managing assets of a retirement </a:t>
            </a:r>
            <a:r>
              <a:rPr lang="en-US" dirty="0" smtClean="0"/>
              <a:t>plan, </a:t>
            </a:r>
            <a:r>
              <a:rPr lang="en-US" dirty="0" smtClean="0"/>
              <a:t>a fiduciary with authority to invest and manage assets shall diversify the investments unless the trustee reasonably determines that it is not prudent to do so.</a:t>
            </a:r>
          </a:p>
          <a:p>
            <a:pPr lvl="1"/>
            <a:r>
              <a:rPr lang="en-US" dirty="0" smtClean="0"/>
              <a:t>“The Board shall have the power and duty to maintain, invest, and reinvest the funds contributed into the Plans consistent with the standard of care . . . .”  Del. Code § 2722(e)(4).</a:t>
            </a:r>
          </a:p>
          <a:p>
            <a:r>
              <a:rPr lang="en-US" dirty="0" smtClean="0"/>
              <a:t>Fundamental to the prudent management of risk.</a:t>
            </a:r>
          </a:p>
          <a:p>
            <a:pPr marL="0" indent="0">
              <a:buNone/>
            </a:pPr>
            <a:endParaRPr lang="en-US" dirty="0" smtClean="0"/>
          </a:p>
          <a:p>
            <a:pPr marL="0" indent="0">
              <a:buNone/>
            </a:pPr>
            <a:r>
              <a:rPr lang="en-US" sz="1400" dirty="0"/>
              <a:t> </a:t>
            </a:r>
            <a:r>
              <a:rPr lang="en-US" sz="1400" i="1" dirty="0" smtClean="0"/>
              <a:t>- </a:t>
            </a:r>
            <a:r>
              <a:rPr lang="en-US" sz="1400" dirty="0" smtClean="0"/>
              <a:t>UMPERSA § 8(2); Restatement (Third) of Trusts, § 90(b); ERISA § 404(a)(1)(C)</a:t>
            </a:r>
            <a:endParaRPr lang="en-US" sz="1400"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28</a:t>
            </a:fld>
            <a:endParaRPr lang="en-US" dirty="0"/>
          </a:p>
        </p:txBody>
      </p:sp>
      <p:sp>
        <p:nvSpPr>
          <p:cNvPr id="3" name="Title 2" descr="" title=""/>
          <p:cNvSpPr>
            <a:spLocks noGrp="1"/>
          </p:cNvSpPr>
          <p:nvPr>
            <p:ph type="title"/>
          </p:nvPr>
        </p:nvSpPr>
        <p:spPr/>
        <p:txBody>
          <a:bodyPr/>
          <a:lstStyle/>
          <a:p>
            <a:r>
              <a:rPr lang="en-US" b="1" dirty="0" smtClean="0"/>
              <a:t>Duty to Diversify</a:t>
            </a:r>
            <a:endParaRPr lang="en-US" b="1" dirty="0"/>
          </a:p>
        </p:txBody>
      </p:sp>
    </p:spTree>
    <p:extLst>
      <p:ext uri="{BB962C8B-B14F-4D97-AF65-F5344CB8AC3E}">
        <p14:creationId xmlns:p14="http://schemas.microsoft.com/office/powerpoint/2010/main" val="39526991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9.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fontScale="92500"/>
          </a:bodyPr>
          <a:lstStyle/>
          <a:p>
            <a:r>
              <a:rPr lang="en-US" dirty="0" smtClean="0"/>
              <a:t>Common law of trusts recognizes a continuing responsibility to monitor investments after initial selection:</a:t>
            </a:r>
          </a:p>
          <a:p>
            <a:pPr lvl="1"/>
            <a:r>
              <a:rPr lang="en-US" dirty="0" smtClean="0"/>
              <a:t>“[A] trustee’s duties apply not only in making investments but also in monitoring and reviewing investments, which is to be done in a manner that is reasonable and appropriate to the particular investments, courses of action, and strategies involved.”  Restatement (Third) of Trusts.</a:t>
            </a:r>
          </a:p>
          <a:p>
            <a:pPr lvl="1"/>
            <a:r>
              <a:rPr lang="en-US" dirty="0"/>
              <a:t>“The Board in the exercise of its sole discretion and without liability is specifically authorized to remove any of the Plans’ funds from any financial institution and to reinvest the funds in a similar or different investment alternative at another financial institution at any time</a:t>
            </a:r>
            <a:r>
              <a:rPr lang="en-US" dirty="0" smtClean="0"/>
              <a:t>.” </a:t>
            </a:r>
            <a:r>
              <a:rPr lang="en-US" dirty="0"/>
              <a:t>Del. Code § 2722(e</a:t>
            </a:r>
            <a:r>
              <a:rPr lang="en-US" dirty="0" smtClean="0"/>
              <a:t>)(6).</a:t>
            </a:r>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29</a:t>
            </a:fld>
            <a:endParaRPr lang="en-US" dirty="0"/>
          </a:p>
        </p:txBody>
      </p:sp>
      <p:sp>
        <p:nvSpPr>
          <p:cNvPr id="4" name="Title 3" descr="" title=""/>
          <p:cNvSpPr>
            <a:spLocks noGrp="1"/>
          </p:cNvSpPr>
          <p:nvPr>
            <p:ph type="title"/>
          </p:nvPr>
        </p:nvSpPr>
        <p:spPr/>
        <p:txBody>
          <a:bodyPr/>
          <a:lstStyle/>
          <a:p>
            <a:r>
              <a:rPr lang="en-US" b="1" dirty="0" smtClean="0"/>
              <a:t>Continuing Duty to Monitor</a:t>
            </a:r>
            <a:endParaRPr lang="en-US" b="1" dirty="0"/>
          </a:p>
        </p:txBody>
      </p:sp>
    </p:spTree>
    <p:extLst>
      <p:ext uri="{BB962C8B-B14F-4D97-AF65-F5344CB8AC3E}">
        <p14:creationId xmlns:p14="http://schemas.microsoft.com/office/powerpoint/2010/main" val="390089675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2290" name="Content Placeholder 1" descr="" title=""/>
          <p:cNvSpPr>
            <a:spLocks noGrp="1"/>
          </p:cNvSpPr>
          <p:nvPr>
            <p:ph type="body" idx="1"/>
          </p:nvPr>
        </p:nvSpPr>
        <p:spPr/>
        <p:txBody>
          <a:bodyPr anchor="ctr"/>
          <a:lstStyle/>
          <a:p>
            <a:pPr marL="0" indent="0" algn="ctr" eaLnBrk="1" hangingPunct="1">
              <a:buFontTx/>
              <a:buNone/>
            </a:pPr>
            <a:r>
              <a:rPr lang="en-US" altLang="en-US" sz="4400" b="1" dirty="0" smtClean="0">
                <a:solidFill>
                  <a:srgbClr val="FF0000"/>
                </a:solidFill>
                <a:latin typeface="Calibri" pitchFamily="34" charset="0"/>
                <a:cs typeface="Arial" charset="0"/>
              </a:rPr>
              <a:t>Who is a Fiduciary?</a:t>
            </a:r>
            <a:endParaRPr lang="en-US" altLang="en-US" dirty="0" smtClean="0">
              <a:solidFill>
                <a:srgbClr val="FF0000"/>
              </a:solidFill>
              <a:latin typeface="Arial" charset="0"/>
              <a:cs typeface="Arial" charset="0"/>
            </a:endParaRPr>
          </a:p>
        </p:txBody>
      </p:sp>
      <p:sp>
        <p:nvSpPr>
          <p:cNvPr id="12292" name="Slide Number Placeholder 3" descr="" title=""/>
          <p:cNvSpPr>
            <a:spLocks noGrp="1"/>
          </p:cNvSpPr>
          <p:nvPr>
            <p:ph type="sldNum"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ECBD4F0A-21A4-4FC1-9878-B9E81D45DD75}" type="slidenum">
              <a:rPr lang="en-US" altLang="en-US" sz="1000" smtClean="0">
                <a:solidFill>
                  <a:srgbClr val="505050"/>
                </a:solidFill>
              </a:rPr>
              <a:pPr eaLnBrk="1" hangingPunct="1">
                <a:spcAft>
                  <a:spcPct val="0"/>
                </a:spcAft>
                <a:buFontTx/>
                <a:buNone/>
              </a:pPr>
              <a:t>3</a:t>
            </a:fld>
            <a:endParaRPr lang="en-US" altLang="en-US" sz="1000" dirty="0" smtClean="0">
              <a:solidFill>
                <a:srgbClr val="505050"/>
              </a:solidFill>
            </a:endParaRPr>
          </a:p>
        </p:txBody>
      </p:sp>
    </p:spTree>
    <p:extLst>
      <p:ext uri="{BB962C8B-B14F-4D97-AF65-F5344CB8AC3E}">
        <p14:creationId xmlns:p14="http://schemas.microsoft.com/office/powerpoint/2010/main" val="86658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a14="http://schemas.microsoft.com/office/drawing/2010/main">
      <p:transition>
        <p:fade/>
      </p:transition>
    </mc:Fallback>
  </mc:AlternateContent>
</p:sld>
</file>

<file path=ppt/slides/slide30.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altLang="en-US" dirty="0" smtClean="0">
                <a:latin typeface="Arial" charset="0"/>
                <a:cs typeface="Arial" charset="0"/>
              </a:rPr>
              <a:t>Fiduciary duty </a:t>
            </a:r>
            <a:r>
              <a:rPr lang="en-US" altLang="en-US" dirty="0">
                <a:latin typeface="Arial" charset="0"/>
                <a:cs typeface="Arial" charset="0"/>
              </a:rPr>
              <a:t>to </a:t>
            </a:r>
            <a:r>
              <a:rPr lang="en-US" altLang="en-US" dirty="0" smtClean="0">
                <a:latin typeface="Arial" charset="0"/>
                <a:cs typeface="Arial" charset="0"/>
              </a:rPr>
              <a:t>administer a plan in good faith in accordance with its </a:t>
            </a:r>
            <a:r>
              <a:rPr lang="en-US" altLang="en-US" b="1" dirty="0" smtClean="0">
                <a:latin typeface="Arial" charset="0"/>
                <a:cs typeface="Arial" charset="0"/>
              </a:rPr>
              <a:t>written terms</a:t>
            </a:r>
            <a:r>
              <a:rPr lang="en-US" altLang="en-US" b="1" dirty="0" smtClean="0">
                <a:solidFill>
                  <a:srgbClr val="FF0000"/>
                </a:solidFill>
                <a:latin typeface="Arial" charset="0"/>
                <a:cs typeface="Arial" charset="0"/>
              </a:rPr>
              <a:t> </a:t>
            </a:r>
            <a:r>
              <a:rPr lang="en-US" altLang="en-US" b="1" dirty="0" smtClean="0">
                <a:latin typeface="Arial" charset="0"/>
                <a:cs typeface="Arial" charset="0"/>
              </a:rPr>
              <a:t>– “by the book.”</a:t>
            </a:r>
            <a:endParaRPr lang="en-US" altLang="en-US" dirty="0" smtClean="0">
              <a:latin typeface="Arial" charset="0"/>
              <a:cs typeface="Arial" charset="0"/>
            </a:endParaRPr>
          </a:p>
          <a:p>
            <a:pPr lvl="1"/>
            <a:r>
              <a:rPr lang="en-US" altLang="en-US" dirty="0" smtClean="0">
                <a:latin typeface="Arial" charset="0"/>
                <a:cs typeface="Arial" charset="0"/>
              </a:rPr>
              <a:t>Plan includes the statutes, administrative rules, and administrative procedures.</a:t>
            </a:r>
          </a:p>
          <a:p>
            <a:pPr lvl="1"/>
            <a:r>
              <a:rPr lang="en-US" altLang="en-US" dirty="0" smtClean="0">
                <a:latin typeface="Arial" charset="0"/>
                <a:cs typeface="Arial" charset="0"/>
              </a:rPr>
              <a:t>Consistent interpretation and administration.</a:t>
            </a:r>
          </a:p>
          <a:p>
            <a:pPr lvl="1"/>
            <a:r>
              <a:rPr lang="en-US" altLang="en-US" dirty="0" smtClean="0">
                <a:latin typeface="Arial" charset="0"/>
                <a:cs typeface="Arial" charset="0"/>
              </a:rPr>
              <a:t>Timely update for legally required changes.</a:t>
            </a:r>
          </a:p>
          <a:p>
            <a:pPr lvl="1"/>
            <a:r>
              <a:rPr lang="en-US" altLang="en-US" dirty="0" smtClean="0">
                <a:latin typeface="Arial" charset="0"/>
                <a:cs typeface="Arial" charset="0"/>
              </a:rPr>
              <a:t>Timely correct plan errors.</a:t>
            </a:r>
          </a:p>
          <a:p>
            <a:r>
              <a:rPr lang="en-US" altLang="en-US" dirty="0" smtClean="0">
                <a:latin typeface="Arial" charset="0"/>
                <a:cs typeface="Arial" charset="0"/>
              </a:rPr>
              <a:t>Burden on fiduciary to understand the governing documents of the plans and the context in which the plans exist.</a:t>
            </a:r>
          </a:p>
          <a:p>
            <a:pPr marL="0" indent="0">
              <a:buNone/>
            </a:pPr>
            <a:r>
              <a:rPr lang="en-US" altLang="en-US" sz="1400" dirty="0" smtClean="0">
                <a:latin typeface="Arial" charset="0"/>
                <a:cs typeface="Arial" charset="0"/>
              </a:rPr>
              <a:t>- ERISA § 404(a)(1)(C); Restatement (Third) of Trusts § 76.</a:t>
            </a:r>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30</a:t>
            </a:fld>
            <a:endParaRPr lang="en-US" dirty="0"/>
          </a:p>
        </p:txBody>
      </p:sp>
      <p:sp>
        <p:nvSpPr>
          <p:cNvPr id="3" name="Title 2" descr="" title=""/>
          <p:cNvSpPr>
            <a:spLocks noGrp="1"/>
          </p:cNvSpPr>
          <p:nvPr>
            <p:ph type="title"/>
          </p:nvPr>
        </p:nvSpPr>
        <p:spPr/>
        <p:txBody>
          <a:bodyPr/>
          <a:lstStyle/>
          <a:p>
            <a:r>
              <a:rPr lang="en-US" b="1" dirty="0" smtClean="0"/>
              <a:t>Duty to Follow Plan Documents</a:t>
            </a:r>
            <a:endParaRPr lang="en-US" b="1" dirty="0"/>
          </a:p>
        </p:txBody>
      </p:sp>
    </p:spTree>
    <p:extLst>
      <p:ext uri="{BB962C8B-B14F-4D97-AF65-F5344CB8AC3E}">
        <p14:creationId xmlns:p14="http://schemas.microsoft.com/office/powerpoint/2010/main" val="308232384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1.xml><?xml version="1.0" encoding="utf-8"?>
<p:sld xmlns:p14="http://schemas.microsoft.com/office/powerpoint/2010/main" xmlns:dgm="http://schemas.openxmlformats.org/drawingml/2006/diagram"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aphicFrame>
        <p:nvGraphicFramePr>
          <p:cNvPr id="5" name="Content Placeholder 4" descr="" title=""/>
          <p:cNvGraphicFramePr>
            <a:graphicFrameLocks noGrp="1"/>
          </p:cNvGraphicFramePr>
          <p:nvPr>
            <p:ph idx="1"/>
            <p:extLst>
              <p:ext uri="{D42A27DB-BD31-4B8C-83A1-F6EECF244321}">
                <p14:modId xmlns:p14="http://schemas.microsoft.com/office/powerpoint/2010/main" val="3478283182"/>
              </p:ext>
            </p:extLst>
          </p:nvPr>
        </p:nvGraphicFramePr>
        <p:xfrm>
          <a:off x="457200" y="1219200"/>
          <a:ext cx="8305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descr="" title=""/>
          <p:cNvSpPr>
            <a:spLocks noGrp="1"/>
          </p:cNvSpPr>
          <p:nvPr>
            <p:ph type="sldNum" sz="quarter" idx="12"/>
          </p:nvPr>
        </p:nvSpPr>
        <p:spPr/>
        <p:txBody>
          <a:bodyPr/>
          <a:lstStyle/>
          <a:p>
            <a:fld id="{168AF98F-3394-462D-BE62-CCEF13BEB39D}" type="slidenum">
              <a:rPr lang="en-US" smtClean="0"/>
              <a:t>31</a:t>
            </a:fld>
            <a:endParaRPr lang="en-US" dirty="0"/>
          </a:p>
        </p:txBody>
      </p:sp>
      <p:sp>
        <p:nvSpPr>
          <p:cNvPr id="3" name="Title 2" descr="" title=""/>
          <p:cNvSpPr>
            <a:spLocks noGrp="1"/>
          </p:cNvSpPr>
          <p:nvPr>
            <p:ph type="title"/>
          </p:nvPr>
        </p:nvSpPr>
        <p:spPr/>
        <p:txBody>
          <a:bodyPr/>
          <a:lstStyle/>
          <a:p>
            <a:r>
              <a:rPr lang="en-US" b="1" dirty="0" smtClean="0"/>
              <a:t>Negative Duties – Prohibited Transactions</a:t>
            </a:r>
            <a:endParaRPr lang="en-US" b="1" dirty="0"/>
          </a:p>
        </p:txBody>
      </p:sp>
    </p:spTree>
    <p:extLst>
      <p:ext uri="{BB962C8B-B14F-4D97-AF65-F5344CB8AC3E}">
        <p14:creationId xmlns:p14="http://schemas.microsoft.com/office/powerpoint/2010/main" val="154444113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2.xml><?xml version="1.0" encoding="utf-8"?>
<p:sld xmlns:p14="http://schemas.microsoft.com/office/powerpoint/2010/main" xmlns:dgm="http://schemas.openxmlformats.org/drawingml/2006/diagram"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4" descr="" title=""/>
          <p:cNvSpPr>
            <a:spLocks noGrp="1"/>
          </p:cNvSpPr>
          <p:nvPr>
            <p:ph type="sldNum" sz="quarter" idx="12"/>
          </p:nvPr>
        </p:nvSpPr>
        <p:spPr>
          <a:xfrm>
            <a:off x="6829424" y="6492875"/>
            <a:ext cx="2114725" cy="365125"/>
          </a:xfrm>
        </p:spPr>
        <p:txBody>
          <a:bodyPr/>
          <a:lstStyle/>
          <a:p>
            <a:fld id="{FBFE8B9D-7089-4616-B9C3-0E449DCE197E}" type="slidenum">
              <a:rPr lang="en-US" smtClean="0"/>
              <a:pPr/>
              <a:t>32</a:t>
            </a:fld>
            <a:endParaRPr lang="en-US" dirty="0"/>
          </a:p>
        </p:txBody>
      </p:sp>
      <p:sp>
        <p:nvSpPr>
          <p:cNvPr id="2" name="Title 1" descr="" title=""/>
          <p:cNvSpPr>
            <a:spLocks noGrp="1"/>
          </p:cNvSpPr>
          <p:nvPr>
            <p:ph type="title"/>
          </p:nvPr>
        </p:nvSpPr>
        <p:spPr/>
        <p:txBody>
          <a:bodyPr/>
          <a:lstStyle/>
          <a:p>
            <a:r>
              <a:rPr lang="en-US" b="1" dirty="0" smtClean="0"/>
              <a:t>Key Takeaways</a:t>
            </a:r>
            <a:endParaRPr lang="en-US" b="1" dirty="0"/>
          </a:p>
        </p:txBody>
      </p:sp>
      <p:graphicFrame>
        <p:nvGraphicFramePr>
          <p:cNvPr id="9" name="Diagram 8" descr="" title=""/>
          <p:cNvGraphicFramePr/>
          <p:nvPr>
            <p:extLst>
              <p:ext uri="{D42A27DB-BD31-4B8C-83A1-F6EECF244321}">
                <p14:modId xmlns:p14="http://schemas.microsoft.com/office/powerpoint/2010/main" val="3511722191"/>
              </p:ext>
            </p:extLst>
          </p:nvPr>
        </p:nvGraphicFramePr>
        <p:xfrm>
          <a:off x="668322" y="1420351"/>
          <a:ext cx="7829725"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04878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3.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2530" name="Content Placeholder 1" descr="" title=""/>
          <p:cNvSpPr>
            <a:spLocks noGrp="1"/>
          </p:cNvSpPr>
          <p:nvPr>
            <p:ph idx="1"/>
          </p:nvPr>
        </p:nvSpPr>
        <p:spPr/>
        <p:txBody>
          <a:bodyPr/>
          <a:lstStyle/>
          <a:p>
            <a:pPr marL="0" indent="0" algn="ctr" eaLnBrk="1" hangingPunct="1">
              <a:buFontTx/>
              <a:buNone/>
            </a:pPr>
            <a:endParaRPr lang="en-US" altLang="en-US" sz="4400" b="1" smtClean="0">
              <a:solidFill>
                <a:srgbClr val="000000"/>
              </a:solidFill>
              <a:latin typeface="Calibri" pitchFamily="34" charset="0"/>
              <a:cs typeface="Arial" charset="0"/>
            </a:endParaRPr>
          </a:p>
          <a:p>
            <a:pPr marL="0" indent="0" algn="ctr" eaLnBrk="1" hangingPunct="1">
              <a:buFontTx/>
              <a:buNone/>
            </a:pPr>
            <a:r>
              <a:rPr lang="en-US" altLang="en-US" sz="4400" b="1" smtClean="0">
                <a:solidFill>
                  <a:srgbClr val="FF0000"/>
                </a:solidFill>
                <a:latin typeface="Calibri" pitchFamily="34" charset="0"/>
                <a:cs typeface="Arial" charset="0"/>
              </a:rPr>
              <a:t>Fee Litigation</a:t>
            </a:r>
            <a:endParaRPr lang="en-US" altLang="en-US" smtClean="0">
              <a:solidFill>
                <a:srgbClr val="FF0000"/>
              </a:solidFill>
              <a:latin typeface="Arial" charset="0"/>
              <a:cs typeface="Arial" charset="0"/>
            </a:endParaRPr>
          </a:p>
        </p:txBody>
      </p:sp>
      <p:sp>
        <p:nvSpPr>
          <p:cNvPr id="22532"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1D718141-48A9-475B-B510-6F0AD62FDCB2}" type="slidenum">
              <a:rPr lang="en-US" altLang="en-US" sz="1000" smtClean="0">
                <a:solidFill>
                  <a:srgbClr val="505050"/>
                </a:solidFill>
              </a:rPr>
              <a:pPr eaLnBrk="1" hangingPunct="1">
                <a:spcAft>
                  <a:spcPct val="0"/>
                </a:spcAft>
                <a:buFontTx/>
                <a:buNone/>
              </a:pPr>
              <a:t>33</a:t>
            </a:fld>
            <a:endParaRPr lang="en-US" altLang="en-US" sz="1000" smtClean="0">
              <a:solidFill>
                <a:srgbClr val="505050"/>
              </a:solidFill>
            </a:endParaRPr>
          </a:p>
        </p:txBody>
      </p:sp>
      <p:sp>
        <p:nvSpPr>
          <p:cNvPr id="22531" name="Title 2" descr="" title=""/>
          <p:cNvSpPr>
            <a:spLocks noGrp="1"/>
          </p:cNvSpPr>
          <p:nvPr>
            <p:ph type="title"/>
          </p:nvPr>
        </p:nvSpPr>
        <p:spPr/>
        <p:txBody>
          <a:bodyPr/>
          <a:lstStyle/>
          <a:p>
            <a:pPr eaLnBrk="1" hangingPunct="1"/>
            <a:endParaRPr lang="en-US" altLang="en-US" smtClean="0">
              <a:latin typeface="Arial" charset="0"/>
              <a:cs typeface="Arial" charset="0"/>
            </a:endParaRPr>
          </a:p>
        </p:txBody>
      </p:sp>
    </p:spTree>
    <p:extLst>
      <p:ext uri="{BB962C8B-B14F-4D97-AF65-F5344CB8AC3E}">
        <p14:creationId xmlns:p14="http://schemas.microsoft.com/office/powerpoint/2010/main" val="324648710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4.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5842" name="Content Placeholder 1" descr="" title=""/>
          <p:cNvSpPr>
            <a:spLocks noGrp="1"/>
          </p:cNvSpPr>
          <p:nvPr>
            <p:ph idx="1"/>
          </p:nvPr>
        </p:nvSpPr>
        <p:spPr>
          <a:xfrm>
            <a:off x="457200" y="1295400"/>
            <a:ext cx="8305800" cy="4724400"/>
          </a:xfrm>
        </p:spPr>
        <p:txBody>
          <a:bodyPr>
            <a:normAutofit fontScale="92500" lnSpcReduction="20000"/>
          </a:bodyPr>
          <a:lstStyle/>
          <a:p>
            <a:pPr eaLnBrk="1" hangingPunct="1">
              <a:spcAft>
                <a:spcPts val="600"/>
              </a:spcAft>
              <a:defRPr/>
            </a:pPr>
            <a:r>
              <a:rPr lang="en-US" altLang="en-US" sz="3000" dirty="0">
                <a:cs typeface="Arial" charset="0"/>
              </a:rPr>
              <a:t>Fee litigation began in 2006, primarily against large private sector companies sponsoring 401(k) plans.</a:t>
            </a:r>
          </a:p>
          <a:p>
            <a:pPr lvl="1" eaLnBrk="1" hangingPunct="1">
              <a:defRPr/>
            </a:pPr>
            <a:r>
              <a:rPr lang="en-US" altLang="en-US" dirty="0">
                <a:cs typeface="Arial" charset="0"/>
              </a:rPr>
              <a:t>Defined contribution plans are the primary means of retirement income today.</a:t>
            </a:r>
          </a:p>
          <a:p>
            <a:pPr lvl="1" eaLnBrk="1" hangingPunct="1">
              <a:defRPr/>
            </a:pPr>
            <a:r>
              <a:rPr lang="en-US" altLang="en-US" dirty="0">
                <a:cs typeface="Arial" charset="0"/>
              </a:rPr>
              <a:t>Employees bear the risk of poor investment performance and often pay the costs of the plan.</a:t>
            </a:r>
          </a:p>
          <a:p>
            <a:pPr lvl="1">
              <a:defRPr/>
            </a:pPr>
            <a:r>
              <a:rPr lang="en-US" altLang="en-US" dirty="0">
                <a:cs typeface="Arial" charset="0"/>
              </a:rPr>
              <a:t>Often </a:t>
            </a:r>
            <a:r>
              <a:rPr lang="en-US" altLang="en-US" dirty="0" smtClean="0">
                <a:cs typeface="Arial" charset="0"/>
              </a:rPr>
              <a:t>the only </a:t>
            </a:r>
            <a:r>
              <a:rPr lang="en-US" altLang="en-US" dirty="0">
                <a:cs typeface="Arial" charset="0"/>
              </a:rPr>
              <a:t>source of </a:t>
            </a:r>
            <a:r>
              <a:rPr lang="en-US" altLang="en-US" dirty="0" smtClean="0">
                <a:cs typeface="Arial" charset="0"/>
              </a:rPr>
              <a:t>employees’ retirement </a:t>
            </a:r>
            <a:r>
              <a:rPr lang="en-US" altLang="en-US" dirty="0">
                <a:cs typeface="Arial" charset="0"/>
              </a:rPr>
              <a:t>income.</a:t>
            </a:r>
          </a:p>
          <a:p>
            <a:pPr lvl="1" eaLnBrk="1" hangingPunct="1">
              <a:defRPr/>
            </a:pPr>
            <a:r>
              <a:rPr lang="en-US" altLang="en-US" dirty="0">
                <a:cs typeface="Arial" charset="0"/>
              </a:rPr>
              <a:t>There is increased pressure on plan performance and heightened expectations.</a:t>
            </a:r>
          </a:p>
          <a:p>
            <a:pPr lvl="1" eaLnBrk="1" hangingPunct="1">
              <a:defRPr/>
            </a:pPr>
            <a:r>
              <a:rPr lang="en-US" altLang="en-US" dirty="0">
                <a:cs typeface="Arial" charset="0"/>
              </a:rPr>
              <a:t>As </a:t>
            </a:r>
            <a:r>
              <a:rPr lang="en-US" altLang="en-US" dirty="0" smtClean="0">
                <a:cs typeface="Arial" charset="0"/>
              </a:rPr>
              <a:t>a </a:t>
            </a:r>
            <a:r>
              <a:rPr lang="en-US" altLang="en-US" dirty="0">
                <a:cs typeface="Arial" charset="0"/>
              </a:rPr>
              <a:t>result, increasingly novel claims are being made in the fee litigation lawsuits.</a:t>
            </a:r>
          </a:p>
          <a:p>
            <a:pPr lvl="1" eaLnBrk="1" hangingPunct="1">
              <a:defRPr/>
            </a:pPr>
            <a:r>
              <a:rPr lang="en-US" altLang="en-US" dirty="0">
                <a:cs typeface="Arial" charset="0"/>
              </a:rPr>
              <a:t>No category or type of investment fund is immune.</a:t>
            </a:r>
          </a:p>
          <a:p>
            <a:pPr marL="0" indent="0" eaLnBrk="1" hangingPunct="1">
              <a:buFontTx/>
              <a:buNone/>
              <a:defRPr/>
            </a:pPr>
            <a:endParaRPr lang="en-US" altLang="en-US" dirty="0">
              <a:latin typeface="Arial" charset="0"/>
              <a:cs typeface="Arial" charset="0"/>
            </a:endParaRPr>
          </a:p>
        </p:txBody>
      </p:sp>
      <p:sp>
        <p:nvSpPr>
          <p:cNvPr id="23557"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F5B478E7-3F33-4932-BCBE-A0F422643FBC}" type="slidenum">
              <a:rPr lang="en-US" altLang="en-US" sz="1000" smtClean="0">
                <a:solidFill>
                  <a:srgbClr val="505050"/>
                </a:solidFill>
              </a:rPr>
              <a:pPr eaLnBrk="1" hangingPunct="1">
                <a:spcAft>
                  <a:spcPct val="0"/>
                </a:spcAft>
                <a:buFontTx/>
                <a:buNone/>
              </a:pPr>
              <a:t>34</a:t>
            </a:fld>
            <a:endParaRPr lang="en-US" altLang="en-US" sz="1000" smtClean="0">
              <a:solidFill>
                <a:srgbClr val="505050"/>
              </a:solidFill>
            </a:endParaRPr>
          </a:p>
        </p:txBody>
      </p:sp>
      <p:sp>
        <p:nvSpPr>
          <p:cNvPr id="23556" name="Title 2" descr="" title=""/>
          <p:cNvSpPr>
            <a:spLocks noGrp="1"/>
          </p:cNvSpPr>
          <p:nvPr>
            <p:ph type="title"/>
          </p:nvPr>
        </p:nvSpPr>
        <p:spPr>
          <a:xfrm>
            <a:off x="457200" y="228600"/>
            <a:ext cx="8229600" cy="762000"/>
          </a:xfrm>
        </p:spPr>
        <p:txBody>
          <a:bodyPr/>
          <a:lstStyle/>
          <a:p>
            <a:pPr eaLnBrk="1" hangingPunct="1"/>
            <a:r>
              <a:rPr lang="en-US" altLang="en-US" b="1" smtClean="0">
                <a:latin typeface="Arial" charset="0"/>
                <a:cs typeface="Arial" charset="0"/>
              </a:rPr>
              <a:t>Background</a:t>
            </a:r>
          </a:p>
        </p:txBody>
      </p:sp>
    </p:spTree>
    <p:extLst>
      <p:ext uri="{BB962C8B-B14F-4D97-AF65-F5344CB8AC3E}">
        <p14:creationId xmlns:p14="http://schemas.microsoft.com/office/powerpoint/2010/main" val="193509475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5.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4578" name="Content Placeholder 1" descr="" title=""/>
          <p:cNvSpPr>
            <a:spLocks noGrp="1"/>
          </p:cNvSpPr>
          <p:nvPr>
            <p:ph idx="1"/>
          </p:nvPr>
        </p:nvSpPr>
        <p:spPr>
          <a:xfrm>
            <a:off x="457200" y="1066800"/>
            <a:ext cx="8305800" cy="4876800"/>
          </a:xfrm>
        </p:spPr>
        <p:txBody>
          <a:bodyPr/>
          <a:lstStyle/>
          <a:p>
            <a:pPr eaLnBrk="1" hangingPunct="1"/>
            <a:r>
              <a:rPr lang="en-US" altLang="en-US" dirty="0" smtClean="0">
                <a:latin typeface="Arial" charset="0"/>
                <a:cs typeface="Arial" charset="0"/>
              </a:rPr>
              <a:t>Fee litigation cases </a:t>
            </a:r>
            <a:r>
              <a:rPr lang="en-US" altLang="en-US" dirty="0" smtClean="0">
                <a:latin typeface="Arial" charset="0"/>
                <a:cs typeface="Arial" charset="0"/>
              </a:rPr>
              <a:t>generally allege </a:t>
            </a:r>
            <a:r>
              <a:rPr lang="en-US" altLang="en-US" b="1" dirty="0" smtClean="0">
                <a:latin typeface="Arial" charset="0"/>
                <a:cs typeface="Arial" charset="0"/>
              </a:rPr>
              <a:t>breach of fiduciary duties</a:t>
            </a:r>
            <a:r>
              <a:rPr lang="en-US" altLang="en-US" dirty="0" smtClean="0">
                <a:latin typeface="Arial" charset="0"/>
                <a:cs typeface="Arial" charset="0"/>
              </a:rPr>
              <a:t>:</a:t>
            </a:r>
          </a:p>
          <a:p>
            <a:pPr lvl="1" eaLnBrk="1" hangingPunct="1"/>
            <a:r>
              <a:rPr lang="en-US" altLang="en-US" sz="2200" b="1" dirty="0" smtClean="0">
                <a:solidFill>
                  <a:srgbClr val="FF0000"/>
                </a:solidFill>
                <a:latin typeface="Arial" charset="0"/>
                <a:cs typeface="Arial" charset="0"/>
              </a:rPr>
              <a:t>Breach of duty of prudence </a:t>
            </a:r>
            <a:r>
              <a:rPr lang="en-US" altLang="en-US" sz="2200" dirty="0" smtClean="0">
                <a:latin typeface="Arial" charset="0"/>
                <a:cs typeface="Arial" charset="0"/>
              </a:rPr>
              <a:t>in failing to prudently select and monitor plan investments, allowing investments with excessive fees, and paying excessive recordkeeping fees.</a:t>
            </a:r>
          </a:p>
          <a:p>
            <a:pPr lvl="1" eaLnBrk="1" hangingPunct="1"/>
            <a:r>
              <a:rPr lang="en-US" altLang="en-US" sz="2200" b="1" dirty="0" smtClean="0">
                <a:solidFill>
                  <a:srgbClr val="FF0000"/>
                </a:solidFill>
                <a:latin typeface="Arial" charset="0"/>
                <a:cs typeface="Arial" charset="0"/>
              </a:rPr>
              <a:t>Breach of duty of loyalty </a:t>
            </a:r>
            <a:r>
              <a:rPr lang="en-US" altLang="en-US" sz="2200" dirty="0" smtClean="0">
                <a:latin typeface="Arial" charset="0"/>
                <a:cs typeface="Arial" charset="0"/>
              </a:rPr>
              <a:t>by prioritizing administrative ease or unrelated business considerations ahead of best interest of plan participants and beneficiaries.</a:t>
            </a:r>
          </a:p>
          <a:p>
            <a:pPr eaLnBrk="1" hangingPunct="1"/>
            <a:r>
              <a:rPr lang="en-US" altLang="en-US" dirty="0" smtClean="0">
                <a:latin typeface="Arial" charset="0"/>
                <a:cs typeface="Arial" charset="0"/>
              </a:rPr>
              <a:t>Mixed success in courts, </a:t>
            </a:r>
            <a:r>
              <a:rPr lang="en-US" altLang="en-US" b="1" dirty="0" smtClean="0">
                <a:latin typeface="Arial" charset="0"/>
                <a:cs typeface="Arial" charset="0"/>
              </a:rPr>
              <a:t>BUT</a:t>
            </a:r>
            <a:r>
              <a:rPr lang="en-US" altLang="en-US" dirty="0" smtClean="0">
                <a:latin typeface="Arial" charset="0"/>
                <a:cs typeface="Arial" charset="0"/>
              </a:rPr>
              <a:t> </a:t>
            </a:r>
            <a:r>
              <a:rPr lang="en-US" altLang="en-US" b="1" dirty="0" smtClean="0">
                <a:solidFill>
                  <a:srgbClr val="FF0000"/>
                </a:solidFill>
                <a:latin typeface="Arial" charset="0"/>
                <a:cs typeface="Arial" charset="0"/>
              </a:rPr>
              <a:t>settlements</a:t>
            </a:r>
            <a:r>
              <a:rPr lang="en-US" altLang="en-US" dirty="0" smtClean="0">
                <a:latin typeface="Arial" charset="0"/>
                <a:cs typeface="Arial" charset="0"/>
              </a:rPr>
              <a:t> totaling millions – </a:t>
            </a:r>
            <a:r>
              <a:rPr lang="en-US" altLang="en-US" i="1" dirty="0" smtClean="0">
                <a:latin typeface="Arial" charset="0"/>
                <a:cs typeface="Arial" charset="0"/>
              </a:rPr>
              <a:t>e.g</a:t>
            </a:r>
            <a:r>
              <a:rPr lang="en-US" altLang="en-US" dirty="0" smtClean="0">
                <a:latin typeface="Arial" charset="0"/>
                <a:cs typeface="Arial" charset="0"/>
              </a:rPr>
              <a:t>. $62 million with Lockheed Martin and $57 million with Boeing – </a:t>
            </a:r>
            <a:r>
              <a:rPr lang="en-US" altLang="en-US" dirty="0" smtClean="0">
                <a:latin typeface="Arial" charset="0"/>
                <a:cs typeface="Arial" charset="0"/>
              </a:rPr>
              <a:t>have </a:t>
            </a:r>
            <a:r>
              <a:rPr lang="en-US" altLang="en-US" dirty="0" smtClean="0">
                <a:latin typeface="Arial" charset="0"/>
                <a:cs typeface="Arial" charset="0"/>
              </a:rPr>
              <a:t>fueled litigation.</a:t>
            </a:r>
          </a:p>
        </p:txBody>
      </p:sp>
      <p:sp>
        <p:nvSpPr>
          <p:cNvPr id="24580"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AF8EDE33-36FA-4DFF-99BA-8E38EA18F1F6}" type="slidenum">
              <a:rPr lang="en-US" altLang="en-US" sz="1000" smtClean="0">
                <a:solidFill>
                  <a:srgbClr val="505050"/>
                </a:solidFill>
              </a:rPr>
              <a:pPr eaLnBrk="1" hangingPunct="1">
                <a:spcAft>
                  <a:spcPct val="0"/>
                </a:spcAft>
                <a:buFontTx/>
                <a:buNone/>
              </a:pPr>
              <a:t>35</a:t>
            </a:fld>
            <a:endParaRPr lang="en-US" altLang="en-US" sz="1000" smtClean="0">
              <a:solidFill>
                <a:srgbClr val="505050"/>
              </a:solidFill>
            </a:endParaRPr>
          </a:p>
        </p:txBody>
      </p:sp>
      <p:sp>
        <p:nvSpPr>
          <p:cNvPr id="24579" name="Title 2" descr="" title=""/>
          <p:cNvSpPr>
            <a:spLocks noGrp="1"/>
          </p:cNvSpPr>
          <p:nvPr>
            <p:ph type="title"/>
          </p:nvPr>
        </p:nvSpPr>
        <p:spPr/>
        <p:txBody>
          <a:bodyPr/>
          <a:lstStyle/>
          <a:p>
            <a:r>
              <a:rPr lang="en-US" altLang="en-US" b="1" dirty="0" smtClean="0">
                <a:latin typeface="Arial" charset="0"/>
                <a:cs typeface="Arial" charset="0"/>
              </a:rPr>
              <a:t>Background </a:t>
            </a:r>
            <a:r>
              <a:rPr lang="en-US" altLang="en-US" sz="2000" b="1" i="1" dirty="0" smtClean="0">
                <a:latin typeface="Arial" charset="0"/>
                <a:cs typeface="Arial" charset="0"/>
              </a:rPr>
              <a:t>(cont’d)</a:t>
            </a:r>
            <a:endParaRPr lang="en-US" altLang="en-US" sz="2000" i="1" dirty="0" smtClean="0">
              <a:latin typeface="Arial" charset="0"/>
              <a:cs typeface="Arial" charset="0"/>
            </a:endParaRPr>
          </a:p>
        </p:txBody>
      </p:sp>
    </p:spTree>
    <p:extLst>
      <p:ext uri="{BB962C8B-B14F-4D97-AF65-F5344CB8AC3E}">
        <p14:creationId xmlns:p14="http://schemas.microsoft.com/office/powerpoint/2010/main" val="287081942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6.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602" name="Content Placeholder 1" descr="" title=""/>
          <p:cNvSpPr>
            <a:spLocks noGrp="1"/>
          </p:cNvSpPr>
          <p:nvPr>
            <p:ph idx="1"/>
          </p:nvPr>
        </p:nvSpPr>
        <p:spPr>
          <a:xfrm>
            <a:off x="457200" y="1066800"/>
            <a:ext cx="8305800" cy="4876800"/>
          </a:xfrm>
        </p:spPr>
        <p:txBody>
          <a:bodyPr/>
          <a:lstStyle/>
          <a:p>
            <a:pPr eaLnBrk="1" hangingPunct="1"/>
            <a:r>
              <a:rPr lang="en-US" altLang="en-US" dirty="0" smtClean="0">
                <a:latin typeface="Arial" charset="0"/>
                <a:cs typeface="Arial" charset="0"/>
              </a:rPr>
              <a:t>Litigation fueled by Supreme Court decision in </a:t>
            </a:r>
            <a:r>
              <a:rPr lang="en-US" altLang="en-US" i="1" dirty="0" smtClean="0">
                <a:latin typeface="Arial" charset="0"/>
                <a:cs typeface="Arial" charset="0"/>
              </a:rPr>
              <a:t>Tibble v. Edison International</a:t>
            </a:r>
            <a:r>
              <a:rPr lang="en-US" altLang="en-US" dirty="0" smtClean="0">
                <a:latin typeface="Arial" charset="0"/>
                <a:cs typeface="Arial" charset="0"/>
              </a:rPr>
              <a:t>, </a:t>
            </a:r>
            <a:r>
              <a:rPr lang="en-US" altLang="en-US" dirty="0" smtClean="0">
                <a:latin typeface="Arial" charset="0"/>
                <a:cs typeface="Arial" charset="0"/>
              </a:rPr>
              <a:t>135 </a:t>
            </a:r>
            <a:r>
              <a:rPr lang="en-US" altLang="en-US" dirty="0" err="1" smtClean="0">
                <a:latin typeface="Arial" charset="0"/>
                <a:cs typeface="Arial" charset="0"/>
              </a:rPr>
              <a:t>S.Ct</a:t>
            </a:r>
            <a:r>
              <a:rPr lang="en-US" altLang="en-US" dirty="0" smtClean="0">
                <a:latin typeface="Arial" charset="0"/>
                <a:cs typeface="Arial" charset="0"/>
              </a:rPr>
              <a:t>. 1823 </a:t>
            </a:r>
            <a:r>
              <a:rPr lang="en-US" altLang="en-US" dirty="0" smtClean="0">
                <a:latin typeface="Arial" charset="0"/>
                <a:cs typeface="Arial" charset="0"/>
              </a:rPr>
              <a:t>(2015).</a:t>
            </a:r>
          </a:p>
          <a:p>
            <a:pPr lvl="1" eaLnBrk="1" hangingPunct="1"/>
            <a:r>
              <a:rPr lang="en-US" altLang="en-US" sz="2200" dirty="0" smtClean="0">
                <a:latin typeface="Arial" charset="0"/>
                <a:cs typeface="Arial" charset="0"/>
              </a:rPr>
              <a:t>Reiterated that ERISA fiduciary duty standards are derived from the common law of trusts. </a:t>
            </a:r>
          </a:p>
          <a:p>
            <a:pPr lvl="1" eaLnBrk="1" hangingPunct="1"/>
            <a:r>
              <a:rPr lang="en-US" altLang="en-US" sz="2200" dirty="0" smtClean="0">
                <a:latin typeface="Arial" charset="0"/>
                <a:cs typeface="Arial" charset="0"/>
              </a:rPr>
              <a:t>Looked to common law of trusts to find that a trustee has a </a:t>
            </a:r>
            <a:r>
              <a:rPr lang="en-US" altLang="en-US" sz="2200" b="1" dirty="0" smtClean="0">
                <a:solidFill>
                  <a:srgbClr val="FF0000"/>
                </a:solidFill>
                <a:latin typeface="Arial" charset="0"/>
                <a:cs typeface="Arial" charset="0"/>
              </a:rPr>
              <a:t>continuing duty </a:t>
            </a:r>
            <a:r>
              <a:rPr lang="en-US" altLang="en-US" sz="2200" dirty="0" smtClean="0">
                <a:latin typeface="Arial" charset="0"/>
                <a:cs typeface="Arial" charset="0"/>
              </a:rPr>
              <a:t>– separate and apart from the duty to exercise prudence in selecting investments at the outset – to monitor and remove imprudent investment options.</a:t>
            </a:r>
          </a:p>
          <a:p>
            <a:pPr eaLnBrk="1" hangingPunct="1"/>
            <a:r>
              <a:rPr lang="en-US" altLang="en-US" dirty="0" smtClean="0">
                <a:latin typeface="Arial" charset="0"/>
                <a:cs typeface="Arial" charset="0"/>
              </a:rPr>
              <a:t>On remand, District Court held that </a:t>
            </a:r>
            <a:r>
              <a:rPr lang="en-US" altLang="en-US" i="1" dirty="0" smtClean="0">
                <a:latin typeface="Arial" charset="0"/>
                <a:cs typeface="Arial" charset="0"/>
              </a:rPr>
              <a:t>Edison </a:t>
            </a:r>
            <a:r>
              <a:rPr lang="en-US" altLang="en-US" dirty="0" smtClean="0">
                <a:latin typeface="Arial" charset="0"/>
                <a:cs typeface="Arial" charset="0"/>
              </a:rPr>
              <a:t>breached ongoing duty to monitor by failing to replace retail with institutional funds as early as 2001.</a:t>
            </a:r>
          </a:p>
          <a:p>
            <a:pPr lvl="1" eaLnBrk="1" hangingPunct="1"/>
            <a:endParaRPr lang="en-US" altLang="en-US" dirty="0" smtClean="0">
              <a:latin typeface="Arial" charset="0"/>
              <a:cs typeface="Arial" charset="0"/>
            </a:endParaRPr>
          </a:p>
        </p:txBody>
      </p:sp>
      <p:sp>
        <p:nvSpPr>
          <p:cNvPr id="25604"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F22AF079-CD05-46E0-A3D2-4CA5BF078BEB}" type="slidenum">
              <a:rPr lang="en-US" altLang="en-US" sz="1000" smtClean="0">
                <a:solidFill>
                  <a:srgbClr val="505050"/>
                </a:solidFill>
              </a:rPr>
              <a:pPr eaLnBrk="1" hangingPunct="1">
                <a:spcAft>
                  <a:spcPct val="0"/>
                </a:spcAft>
                <a:buFontTx/>
                <a:buNone/>
              </a:pPr>
              <a:t>36</a:t>
            </a:fld>
            <a:endParaRPr lang="en-US" altLang="en-US" sz="1000" smtClean="0">
              <a:solidFill>
                <a:srgbClr val="505050"/>
              </a:solidFill>
            </a:endParaRPr>
          </a:p>
        </p:txBody>
      </p:sp>
      <p:sp>
        <p:nvSpPr>
          <p:cNvPr id="25603" name="Title 2" descr="" title=""/>
          <p:cNvSpPr>
            <a:spLocks noGrp="1"/>
          </p:cNvSpPr>
          <p:nvPr>
            <p:ph type="title"/>
          </p:nvPr>
        </p:nvSpPr>
        <p:spPr/>
        <p:txBody>
          <a:bodyPr/>
          <a:lstStyle/>
          <a:p>
            <a:pPr eaLnBrk="1" hangingPunct="1"/>
            <a:r>
              <a:rPr lang="en-US" altLang="en-US" b="1" i="1" dirty="0" smtClean="0">
                <a:latin typeface="Arial" charset="0"/>
                <a:cs typeface="Arial" charset="0"/>
              </a:rPr>
              <a:t>Tibble v. Edison Int’l</a:t>
            </a:r>
            <a:endParaRPr lang="en-US" altLang="en-US" i="1" dirty="0" smtClean="0">
              <a:latin typeface="Arial" charset="0"/>
              <a:cs typeface="Arial" charset="0"/>
            </a:endParaRPr>
          </a:p>
        </p:txBody>
      </p:sp>
    </p:spTree>
    <p:extLst>
      <p:ext uri="{BB962C8B-B14F-4D97-AF65-F5344CB8AC3E}">
        <p14:creationId xmlns:p14="http://schemas.microsoft.com/office/powerpoint/2010/main" val="35405183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7.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9698" name="Content Placeholder 1" descr="" title=""/>
          <p:cNvSpPr>
            <a:spLocks noGrp="1"/>
          </p:cNvSpPr>
          <p:nvPr>
            <p:ph idx="1"/>
          </p:nvPr>
        </p:nvSpPr>
        <p:spPr>
          <a:xfrm>
            <a:off x="381000" y="1143000"/>
            <a:ext cx="8305800" cy="4800600"/>
          </a:xfrm>
        </p:spPr>
        <p:txBody>
          <a:bodyPr/>
          <a:lstStyle/>
          <a:p>
            <a:pPr eaLnBrk="1" hangingPunct="1">
              <a:defRPr/>
            </a:pPr>
            <a:r>
              <a:rPr lang="en-US" altLang="en-US" dirty="0" smtClean="0">
                <a:latin typeface="Arial" charset="0"/>
                <a:cs typeface="Arial" charset="0"/>
              </a:rPr>
              <a:t>Since August 2016, </a:t>
            </a:r>
            <a:r>
              <a:rPr lang="en-US" altLang="en-US" b="1" dirty="0" smtClean="0">
                <a:latin typeface="Arial" charset="0"/>
                <a:cs typeface="Arial" charset="0"/>
              </a:rPr>
              <a:t>class action </a:t>
            </a:r>
            <a:r>
              <a:rPr lang="en-US" altLang="en-US" dirty="0" smtClean="0">
                <a:latin typeface="Arial" charset="0"/>
                <a:cs typeface="Arial" charset="0"/>
              </a:rPr>
              <a:t>lawsuits have been filed against 18 </a:t>
            </a:r>
            <a:r>
              <a:rPr lang="en-US" altLang="en-US" dirty="0">
                <a:latin typeface="Arial" charset="0"/>
                <a:cs typeface="Arial" charset="0"/>
              </a:rPr>
              <a:t>private </a:t>
            </a:r>
            <a:r>
              <a:rPr lang="en-US" altLang="en-US" dirty="0" smtClean="0">
                <a:latin typeface="Arial" charset="0"/>
                <a:cs typeface="Arial" charset="0"/>
              </a:rPr>
              <a:t>universities alleging breaches of fiduciary duty related to their retirement plans.</a:t>
            </a:r>
          </a:p>
          <a:p>
            <a:pPr lvl="1" eaLnBrk="1" hangingPunct="1">
              <a:defRPr/>
            </a:pPr>
            <a:r>
              <a:rPr lang="en-US" altLang="en-US" b="1" dirty="0" smtClean="0">
                <a:solidFill>
                  <a:srgbClr val="FF0000"/>
                </a:solidFill>
                <a:latin typeface="Arial" charset="0"/>
                <a:cs typeface="Arial" charset="0"/>
              </a:rPr>
              <a:t>“</a:t>
            </a:r>
            <a:r>
              <a:rPr lang="en-US" altLang="en-US" b="1" dirty="0">
                <a:solidFill>
                  <a:srgbClr val="FF0000"/>
                </a:solidFill>
                <a:latin typeface="Arial" charset="0"/>
                <a:cs typeface="Arial" charset="0"/>
              </a:rPr>
              <a:t>J</a:t>
            </a:r>
            <a:r>
              <a:rPr lang="en-US" altLang="en-US" b="1" dirty="0" smtClean="0">
                <a:solidFill>
                  <a:srgbClr val="FF0000"/>
                </a:solidFill>
                <a:latin typeface="Arial" charset="0"/>
                <a:cs typeface="Arial" charset="0"/>
              </a:rPr>
              <a:t>umbo” retirement plans </a:t>
            </a:r>
            <a:r>
              <a:rPr lang="en-US" altLang="en-US" dirty="0" smtClean="0">
                <a:latin typeface="Arial" charset="0"/>
                <a:cs typeface="Arial" charset="0"/>
              </a:rPr>
              <a:t>($1 billion or more).</a:t>
            </a:r>
          </a:p>
          <a:p>
            <a:pPr lvl="1" eaLnBrk="1" hangingPunct="1">
              <a:defRPr/>
            </a:pPr>
            <a:r>
              <a:rPr lang="en-US" altLang="en-US" dirty="0" smtClean="0">
                <a:latin typeface="Arial" charset="0"/>
                <a:cs typeface="Arial" charset="0"/>
              </a:rPr>
              <a:t>Primarily 403(b) plans (one 401(k) plan).</a:t>
            </a:r>
          </a:p>
          <a:p>
            <a:pPr lvl="1" eaLnBrk="1" hangingPunct="1">
              <a:defRPr/>
            </a:pPr>
            <a:r>
              <a:rPr lang="en-US" altLang="en-US" dirty="0" smtClean="0">
                <a:latin typeface="Arial" charset="0"/>
                <a:cs typeface="Arial" charset="0"/>
              </a:rPr>
              <a:t>ERISA-covered plans.</a:t>
            </a:r>
          </a:p>
          <a:p>
            <a:pPr lvl="2">
              <a:defRPr/>
            </a:pPr>
            <a:r>
              <a:rPr lang="en-US" altLang="en-US" sz="2000" dirty="0">
                <a:latin typeface="Arial" charset="0"/>
                <a:cs typeface="Arial" charset="0"/>
              </a:rPr>
              <a:t>Not church plans (but see </a:t>
            </a:r>
            <a:r>
              <a:rPr lang="en-US" altLang="en-US" sz="2000" i="1" dirty="0">
                <a:latin typeface="Arial" charset="0"/>
                <a:cs typeface="Arial" charset="0"/>
              </a:rPr>
              <a:t>Bacon v. ELCA Board of Pensions)</a:t>
            </a:r>
            <a:endParaRPr lang="en-US" altLang="en-US" sz="2000" dirty="0">
              <a:latin typeface="Arial" charset="0"/>
              <a:cs typeface="Arial" charset="0"/>
            </a:endParaRPr>
          </a:p>
          <a:p>
            <a:pPr lvl="2">
              <a:defRPr/>
            </a:pPr>
            <a:r>
              <a:rPr lang="en-US" altLang="en-US" sz="2000" dirty="0">
                <a:latin typeface="Arial" charset="0"/>
                <a:cs typeface="Arial" charset="0"/>
              </a:rPr>
              <a:t>Not governmental plans (but see </a:t>
            </a:r>
            <a:r>
              <a:rPr lang="en-US" altLang="en-US" sz="2000" i="1" dirty="0" err="1">
                <a:latin typeface="Arial" charset="0"/>
                <a:cs typeface="Arial" charset="0"/>
              </a:rPr>
              <a:t>Cattau</a:t>
            </a:r>
            <a:r>
              <a:rPr lang="en-US" altLang="en-US" sz="2000" i="1" dirty="0">
                <a:latin typeface="Arial" charset="0"/>
                <a:cs typeface="Arial" charset="0"/>
              </a:rPr>
              <a:t> v. Neenah Joint School District et al</a:t>
            </a:r>
            <a:r>
              <a:rPr lang="en-US" altLang="en-US" sz="2000" dirty="0">
                <a:latin typeface="Arial" charset="0"/>
                <a:cs typeface="Arial" charset="0"/>
              </a:rPr>
              <a:t>.)</a:t>
            </a:r>
          </a:p>
          <a:p>
            <a:pPr lvl="2" eaLnBrk="1" hangingPunct="1">
              <a:defRPr/>
            </a:pPr>
            <a:endParaRPr lang="en-US" altLang="en-US" sz="2600" dirty="0" smtClean="0">
              <a:latin typeface="Arial" charset="0"/>
              <a:cs typeface="Arial" charset="0"/>
            </a:endParaRPr>
          </a:p>
          <a:p>
            <a:pPr marL="0" indent="0" eaLnBrk="1" hangingPunct="1">
              <a:buFontTx/>
              <a:buNone/>
              <a:defRPr/>
            </a:pPr>
            <a:endParaRPr lang="en-US" altLang="en-US" sz="2900" dirty="0" smtClean="0">
              <a:latin typeface="Arial" charset="0"/>
              <a:cs typeface="Arial" charset="0"/>
            </a:endParaRPr>
          </a:p>
          <a:p>
            <a:pPr eaLnBrk="1" hangingPunct="1">
              <a:defRPr/>
            </a:pPr>
            <a:endParaRPr lang="en-US" altLang="en-US" sz="2300" dirty="0" smtClean="0">
              <a:latin typeface="Arial" charset="0"/>
              <a:cs typeface="Arial" charset="0"/>
            </a:endParaRPr>
          </a:p>
          <a:p>
            <a:pPr marL="0" indent="0" eaLnBrk="1" hangingPunct="1">
              <a:buFontTx/>
              <a:buNone/>
              <a:defRPr/>
            </a:pPr>
            <a:endParaRPr lang="en-US" altLang="en-US" sz="2700" dirty="0" smtClean="0">
              <a:latin typeface="Arial" charset="0"/>
              <a:cs typeface="Arial" charset="0"/>
            </a:endParaRPr>
          </a:p>
          <a:p>
            <a:pPr marL="0" indent="0" eaLnBrk="1" hangingPunct="1">
              <a:buFontTx/>
              <a:buNone/>
              <a:defRPr/>
            </a:pPr>
            <a:endParaRPr lang="en-US" altLang="en-US" sz="2900" dirty="0" smtClean="0">
              <a:latin typeface="Arial" charset="0"/>
              <a:cs typeface="Arial" charset="0"/>
            </a:endParaRPr>
          </a:p>
        </p:txBody>
      </p:sp>
      <p:sp>
        <p:nvSpPr>
          <p:cNvPr id="26628"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F43D34EA-C76C-4769-98F1-3757A9A2A97A}" type="slidenum">
              <a:rPr lang="en-US" altLang="en-US" sz="1000" smtClean="0">
                <a:solidFill>
                  <a:srgbClr val="505050"/>
                </a:solidFill>
              </a:rPr>
              <a:pPr eaLnBrk="1" hangingPunct="1">
                <a:spcAft>
                  <a:spcPct val="0"/>
                </a:spcAft>
                <a:buFontTx/>
                <a:buNone/>
              </a:pPr>
              <a:t>37</a:t>
            </a:fld>
            <a:endParaRPr lang="en-US" altLang="en-US" sz="1000" smtClean="0">
              <a:solidFill>
                <a:srgbClr val="505050"/>
              </a:solidFill>
            </a:endParaRPr>
          </a:p>
        </p:txBody>
      </p:sp>
      <p:sp>
        <p:nvSpPr>
          <p:cNvPr id="26627" name="Title 2" descr="" title=""/>
          <p:cNvSpPr>
            <a:spLocks noGrp="1"/>
          </p:cNvSpPr>
          <p:nvPr>
            <p:ph type="title"/>
          </p:nvPr>
        </p:nvSpPr>
        <p:spPr/>
        <p:txBody>
          <a:bodyPr/>
          <a:lstStyle/>
          <a:p>
            <a:pPr eaLnBrk="1" hangingPunct="1"/>
            <a:r>
              <a:rPr lang="en-US" altLang="en-US" b="1" dirty="0" smtClean="0">
                <a:latin typeface="Arial" charset="0"/>
                <a:cs typeface="Arial" charset="0"/>
              </a:rPr>
              <a:t> University 403(b) Fee Litigation</a:t>
            </a:r>
          </a:p>
        </p:txBody>
      </p:sp>
    </p:spTree>
    <p:extLst>
      <p:ext uri="{BB962C8B-B14F-4D97-AF65-F5344CB8AC3E}">
        <p14:creationId xmlns:p14="http://schemas.microsoft.com/office/powerpoint/2010/main" val="131200231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8.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3250" name="Content Placeholder 1" descr="" title=""/>
          <p:cNvSpPr>
            <a:spLocks noGrp="1"/>
          </p:cNvSpPr>
          <p:nvPr>
            <p:ph idx="1"/>
          </p:nvPr>
        </p:nvSpPr>
        <p:spPr>
          <a:xfrm>
            <a:off x="419100" y="1219200"/>
            <a:ext cx="8305800" cy="4495800"/>
          </a:xfrm>
        </p:spPr>
        <p:txBody>
          <a:bodyPr>
            <a:normAutofit fontScale="77500" lnSpcReduction="20000"/>
          </a:bodyPr>
          <a:lstStyle/>
          <a:p>
            <a:pPr eaLnBrk="1" hangingPunct="1">
              <a:defRPr/>
            </a:pPr>
            <a:r>
              <a:rPr lang="en-US" altLang="en-US" dirty="0">
                <a:cs typeface="Arial" charset="0"/>
              </a:rPr>
              <a:t>Claims being made in these lawsuits are similar to those made in the 401(k) lawsuits.</a:t>
            </a:r>
          </a:p>
          <a:p>
            <a:pPr eaLnBrk="1" hangingPunct="1">
              <a:defRPr/>
            </a:pPr>
            <a:r>
              <a:rPr lang="en-US" altLang="en-US" dirty="0">
                <a:cs typeface="Arial" charset="0"/>
              </a:rPr>
              <a:t>However, </a:t>
            </a:r>
            <a:r>
              <a:rPr lang="en-US" altLang="en-US" dirty="0" smtClean="0">
                <a:cs typeface="Arial" charset="0"/>
              </a:rPr>
              <a:t>the university </a:t>
            </a:r>
            <a:r>
              <a:rPr lang="en-US" altLang="en-US" dirty="0">
                <a:cs typeface="Arial" charset="0"/>
              </a:rPr>
              <a:t>lawsuits </a:t>
            </a:r>
            <a:r>
              <a:rPr lang="en-US" altLang="en-US" dirty="0" smtClean="0">
                <a:cs typeface="Arial" charset="0"/>
              </a:rPr>
              <a:t>are unique </a:t>
            </a:r>
            <a:r>
              <a:rPr lang="en-US" altLang="en-US" dirty="0">
                <a:cs typeface="Arial" charset="0"/>
              </a:rPr>
              <a:t>because of the history of 403(b) plans, which until fairly recently, were treated by many employers as loosely organized payroll arrangements</a:t>
            </a:r>
            <a:r>
              <a:rPr lang="en-US" altLang="en-US" sz="2400" dirty="0">
                <a:cs typeface="Arial" charset="0"/>
              </a:rPr>
              <a:t>.</a:t>
            </a:r>
          </a:p>
          <a:p>
            <a:pPr lvl="1" eaLnBrk="1" hangingPunct="1">
              <a:defRPr/>
            </a:pPr>
            <a:r>
              <a:rPr lang="en-US" altLang="en-US" sz="2300" dirty="0">
                <a:cs typeface="Arial" charset="0"/>
              </a:rPr>
              <a:t>Historically, contracts were individually owned and marketed directly to </a:t>
            </a:r>
            <a:r>
              <a:rPr lang="en-US" altLang="en-US" sz="2300" dirty="0" smtClean="0">
                <a:cs typeface="Arial" charset="0"/>
              </a:rPr>
              <a:t>participants.</a:t>
            </a:r>
            <a:endParaRPr lang="en-US" altLang="en-US" sz="2300" dirty="0">
              <a:cs typeface="Arial" charset="0"/>
            </a:endParaRPr>
          </a:p>
          <a:p>
            <a:pPr lvl="1" eaLnBrk="1" hangingPunct="1">
              <a:defRPr/>
            </a:pPr>
            <a:r>
              <a:rPr lang="en-US" altLang="en-US" sz="2300" dirty="0">
                <a:cs typeface="Arial" charset="0"/>
              </a:rPr>
              <a:t>Investments </a:t>
            </a:r>
            <a:r>
              <a:rPr lang="en-US" altLang="en-US" sz="2300" dirty="0" smtClean="0">
                <a:cs typeface="Arial" charset="0"/>
              </a:rPr>
              <a:t>are limited </a:t>
            </a:r>
            <a:r>
              <a:rPr lang="en-US" altLang="en-US" sz="2300" dirty="0">
                <a:cs typeface="Arial" charset="0"/>
              </a:rPr>
              <a:t>to annuities and custodial </a:t>
            </a:r>
            <a:r>
              <a:rPr lang="en-US" altLang="en-US" sz="2300" dirty="0" smtClean="0">
                <a:cs typeface="Arial" charset="0"/>
              </a:rPr>
              <a:t>accounts.</a:t>
            </a:r>
            <a:endParaRPr lang="en-US" altLang="en-US" sz="2300" dirty="0">
              <a:cs typeface="Arial" charset="0"/>
            </a:endParaRPr>
          </a:p>
          <a:p>
            <a:pPr lvl="1" eaLnBrk="1" hangingPunct="1">
              <a:defRPr/>
            </a:pPr>
            <a:r>
              <a:rPr lang="en-US" altLang="en-US" sz="2300" dirty="0">
                <a:cs typeface="Arial" charset="0"/>
              </a:rPr>
              <a:t>Multiple </a:t>
            </a:r>
            <a:r>
              <a:rPr lang="en-US" altLang="en-US" sz="2300" dirty="0" smtClean="0">
                <a:cs typeface="Arial" charset="0"/>
              </a:rPr>
              <a:t>record keepers </a:t>
            </a:r>
            <a:r>
              <a:rPr lang="en-US" altLang="en-US" sz="2300" dirty="0">
                <a:cs typeface="Arial" charset="0"/>
              </a:rPr>
              <a:t>are </a:t>
            </a:r>
            <a:r>
              <a:rPr lang="en-US" altLang="en-US" sz="2300" dirty="0" smtClean="0">
                <a:cs typeface="Arial" charset="0"/>
              </a:rPr>
              <a:t>common.</a:t>
            </a:r>
            <a:endParaRPr lang="en-US" altLang="en-US" sz="2300" dirty="0">
              <a:cs typeface="Arial" charset="0"/>
            </a:endParaRPr>
          </a:p>
          <a:p>
            <a:pPr lvl="1" eaLnBrk="1" hangingPunct="1">
              <a:defRPr/>
            </a:pPr>
            <a:r>
              <a:rPr lang="en-US" altLang="en-US" sz="2300" dirty="0">
                <a:cs typeface="Arial" charset="0"/>
              </a:rPr>
              <a:t>Service </a:t>
            </a:r>
            <a:r>
              <a:rPr lang="en-US" altLang="en-US" sz="2300" dirty="0" smtClean="0">
                <a:cs typeface="Arial" charset="0"/>
              </a:rPr>
              <a:t>is more </a:t>
            </a:r>
            <a:r>
              <a:rPr lang="en-US" altLang="en-US" sz="2300" dirty="0">
                <a:cs typeface="Arial" charset="0"/>
              </a:rPr>
              <a:t>highly valued by </a:t>
            </a:r>
            <a:r>
              <a:rPr lang="en-US" altLang="en-US" sz="2300" dirty="0" smtClean="0">
                <a:cs typeface="Arial" charset="0"/>
              </a:rPr>
              <a:t>participants.</a:t>
            </a:r>
            <a:endParaRPr lang="en-US" altLang="en-US" sz="2300" dirty="0">
              <a:cs typeface="Arial" charset="0"/>
            </a:endParaRPr>
          </a:p>
          <a:p>
            <a:pPr lvl="1" eaLnBrk="1" hangingPunct="1">
              <a:defRPr/>
            </a:pPr>
            <a:r>
              <a:rPr lang="en-US" altLang="en-US" sz="2300" dirty="0" smtClean="0">
                <a:cs typeface="Arial" charset="0"/>
              </a:rPr>
              <a:t>Universities often have decentralized </a:t>
            </a:r>
            <a:r>
              <a:rPr lang="en-US" altLang="en-US" sz="2300" dirty="0">
                <a:cs typeface="Arial" charset="0"/>
              </a:rPr>
              <a:t>governance </a:t>
            </a:r>
            <a:r>
              <a:rPr lang="en-US" altLang="en-US" sz="2300" dirty="0" smtClean="0">
                <a:cs typeface="Arial" charset="0"/>
              </a:rPr>
              <a:t>structures.</a:t>
            </a:r>
            <a:endParaRPr lang="en-US" altLang="en-US" sz="2300" dirty="0">
              <a:cs typeface="Arial" charset="0"/>
            </a:endParaRPr>
          </a:p>
          <a:p>
            <a:pPr lvl="1" eaLnBrk="1" hangingPunct="1">
              <a:defRPr/>
            </a:pPr>
            <a:r>
              <a:rPr lang="en-US" altLang="en-US" sz="2300" dirty="0" smtClean="0">
                <a:cs typeface="Arial" charset="0"/>
              </a:rPr>
              <a:t>Full Form </a:t>
            </a:r>
            <a:r>
              <a:rPr lang="en-US" altLang="en-US" sz="2300" dirty="0">
                <a:cs typeface="Arial" charset="0"/>
              </a:rPr>
              <a:t>5500s and audits not </a:t>
            </a:r>
            <a:r>
              <a:rPr lang="en-US" altLang="en-US" sz="2300" dirty="0" smtClean="0">
                <a:cs typeface="Arial" charset="0"/>
              </a:rPr>
              <a:t>required until 2009 (private only).</a:t>
            </a:r>
          </a:p>
          <a:p>
            <a:pPr lvl="1" eaLnBrk="1" hangingPunct="1">
              <a:defRPr/>
            </a:pPr>
            <a:r>
              <a:rPr lang="en-US" altLang="en-US" sz="2300" dirty="0" smtClean="0">
                <a:cs typeface="Arial" charset="0"/>
              </a:rPr>
              <a:t>403(b) plans not required to have written plan document until 2009.</a:t>
            </a:r>
          </a:p>
          <a:p>
            <a:pPr lvl="1" eaLnBrk="1" hangingPunct="1">
              <a:defRPr/>
            </a:pPr>
            <a:r>
              <a:rPr lang="en-US" altLang="en-US" sz="2300" dirty="0" smtClean="0">
                <a:cs typeface="Arial" charset="0"/>
              </a:rPr>
              <a:t>Fee disclosure first required in 2012 (private only).</a:t>
            </a:r>
            <a:endParaRPr lang="en-US" altLang="en-US" sz="2300" dirty="0">
              <a:cs typeface="Arial" charset="0"/>
            </a:endParaRPr>
          </a:p>
        </p:txBody>
      </p:sp>
      <p:sp>
        <p:nvSpPr>
          <p:cNvPr id="27653"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75FFFB45-FDAF-4497-AF37-B6326BB71345}" type="slidenum">
              <a:rPr lang="en-US" altLang="en-US" sz="1000" smtClean="0">
                <a:solidFill>
                  <a:srgbClr val="505050"/>
                </a:solidFill>
              </a:rPr>
              <a:pPr eaLnBrk="1" hangingPunct="1">
                <a:spcAft>
                  <a:spcPct val="0"/>
                </a:spcAft>
                <a:buFontTx/>
                <a:buNone/>
              </a:pPr>
              <a:t>38</a:t>
            </a:fld>
            <a:endParaRPr lang="en-US" altLang="en-US" sz="1000" smtClean="0">
              <a:solidFill>
                <a:srgbClr val="505050"/>
              </a:solidFill>
            </a:endParaRPr>
          </a:p>
        </p:txBody>
      </p:sp>
      <p:sp>
        <p:nvSpPr>
          <p:cNvPr id="53251" name="Title 2" descr="" title=""/>
          <p:cNvSpPr>
            <a:spLocks noGrp="1"/>
          </p:cNvSpPr>
          <p:nvPr>
            <p:ph type="title"/>
          </p:nvPr>
        </p:nvSpPr>
        <p:spPr/>
        <p:txBody>
          <a:bodyPr/>
          <a:lstStyle/>
          <a:p>
            <a:pPr eaLnBrk="1" hangingPunct="1">
              <a:defRPr/>
            </a:pPr>
            <a:r>
              <a:rPr lang="en-US" altLang="en-US" b="1" dirty="0">
                <a:latin typeface="Arial" charset="0"/>
                <a:cs typeface="Arial" charset="0"/>
              </a:rPr>
              <a:t>University 403(b) Fee </a:t>
            </a:r>
            <a:r>
              <a:rPr lang="en-US" altLang="en-US" b="1" dirty="0" smtClean="0">
                <a:latin typeface="Arial" charset="0"/>
                <a:cs typeface="Arial" charset="0"/>
              </a:rPr>
              <a:t>Litigation </a:t>
            </a:r>
            <a:r>
              <a:rPr lang="en-US" altLang="en-US" sz="2000" b="1" i="1" dirty="0" smtClean="0">
                <a:latin typeface="Arial" charset="0"/>
                <a:cs typeface="Arial" charset="0"/>
              </a:rPr>
              <a:t>(cont’d)</a:t>
            </a:r>
            <a:endParaRPr lang="en-US" altLang="en-US" sz="2000" b="1" i="1" dirty="0">
              <a:latin typeface="+mj-lt"/>
              <a:cs typeface="Arial" charset="0"/>
            </a:endParaRPr>
          </a:p>
        </p:txBody>
      </p:sp>
    </p:spTree>
    <p:extLst>
      <p:ext uri="{BB962C8B-B14F-4D97-AF65-F5344CB8AC3E}">
        <p14:creationId xmlns:p14="http://schemas.microsoft.com/office/powerpoint/2010/main" val="6301670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9.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5842" name="Content Placeholder 1" descr="" title=""/>
          <p:cNvSpPr>
            <a:spLocks noGrp="1"/>
          </p:cNvSpPr>
          <p:nvPr>
            <p:ph idx="1"/>
          </p:nvPr>
        </p:nvSpPr>
        <p:spPr>
          <a:xfrm>
            <a:off x="457200" y="1371600"/>
            <a:ext cx="8229600" cy="4984750"/>
          </a:xfrm>
        </p:spPr>
        <p:txBody>
          <a:bodyPr>
            <a:normAutofit/>
          </a:bodyPr>
          <a:lstStyle/>
          <a:p>
            <a:pPr eaLnBrk="1" hangingPunct="1">
              <a:defRPr/>
            </a:pPr>
            <a:r>
              <a:rPr lang="en-US" altLang="en-US" sz="3200" dirty="0">
                <a:cs typeface="Arial" charset="0"/>
              </a:rPr>
              <a:t>Fiduciary standards </a:t>
            </a:r>
            <a:r>
              <a:rPr lang="en-US" altLang="en-US" sz="3200" b="1" dirty="0">
                <a:cs typeface="Arial" charset="0"/>
              </a:rPr>
              <a:t>make no distinction </a:t>
            </a:r>
            <a:r>
              <a:rPr lang="en-US" altLang="en-US" sz="3200" dirty="0">
                <a:cs typeface="Arial" charset="0"/>
              </a:rPr>
              <a:t>based on type of plan.</a:t>
            </a:r>
          </a:p>
          <a:p>
            <a:pPr lvl="1" eaLnBrk="1" hangingPunct="1">
              <a:defRPr/>
            </a:pPr>
            <a:r>
              <a:rPr lang="en-US" altLang="en-US" sz="2800" i="1" dirty="0">
                <a:cs typeface="Arial" charset="0"/>
              </a:rPr>
              <a:t>“Because of the modern-day similarity between the two retirement plans, the analysis of the fiduciary standards </a:t>
            </a:r>
            <a:r>
              <a:rPr lang="en-US" altLang="en-US" sz="2800" i="1" dirty="0" smtClean="0">
                <a:cs typeface="Arial" charset="0"/>
              </a:rPr>
              <a:t>for </a:t>
            </a:r>
            <a:r>
              <a:rPr lang="en-US" altLang="en-US" sz="2800" i="1" dirty="0">
                <a:cs typeface="Arial" charset="0"/>
              </a:rPr>
              <a:t>403(b) and 401(k) plans must be the same.”</a:t>
            </a:r>
          </a:p>
          <a:p>
            <a:pPr lvl="1" eaLnBrk="1" hangingPunct="1">
              <a:defRPr/>
            </a:pPr>
            <a:endParaRPr lang="en-US" altLang="en-US" sz="2000" i="1" dirty="0">
              <a:cs typeface="Arial" charset="0"/>
            </a:endParaRPr>
          </a:p>
          <a:p>
            <a:pPr marL="457200" lvl="1" indent="0" eaLnBrk="1" hangingPunct="1">
              <a:buFontTx/>
              <a:buNone/>
              <a:defRPr/>
            </a:pPr>
            <a:r>
              <a:rPr lang="en-US" altLang="en-US" sz="1800" i="1" dirty="0">
                <a:cs typeface="Arial" charset="0"/>
              </a:rPr>
              <a:t>Sweda v. University of Pennsylvania, </a:t>
            </a:r>
            <a:r>
              <a:rPr lang="en-US" altLang="en-US" sz="1800" dirty="0">
                <a:cs typeface="Arial" charset="0"/>
              </a:rPr>
              <a:t>Order Dismissing Complaint, p. 13, No. 16-4329 (E.D. Pa. 9/21/2017)</a:t>
            </a:r>
          </a:p>
          <a:p>
            <a:pPr marL="0" indent="0" eaLnBrk="1" hangingPunct="1">
              <a:buFontTx/>
              <a:buNone/>
              <a:defRPr/>
            </a:pPr>
            <a:endParaRPr lang="en-US" altLang="en-US" dirty="0">
              <a:cs typeface="Arial" charset="0"/>
            </a:endParaRPr>
          </a:p>
          <a:p>
            <a:pPr marL="0" indent="0" eaLnBrk="1" hangingPunct="1">
              <a:buFontTx/>
              <a:buNone/>
              <a:defRPr/>
            </a:pPr>
            <a:endParaRPr lang="en-US" altLang="en-US" dirty="0">
              <a:latin typeface="Arial" charset="0"/>
              <a:cs typeface="Arial" charset="0"/>
            </a:endParaRPr>
          </a:p>
        </p:txBody>
      </p:sp>
      <p:sp>
        <p:nvSpPr>
          <p:cNvPr id="28677"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algn="ctr" eaLnBrk="1" hangingPunct="1">
              <a:spcAft>
                <a:spcPct val="0"/>
              </a:spcAft>
              <a:buFontTx/>
              <a:buNone/>
            </a:pPr>
            <a:fld id="{E9EB5F57-D501-4164-8302-9045DF6441F8}" type="slidenum">
              <a:rPr lang="en-US" altLang="en-US" sz="1000" smtClean="0">
                <a:solidFill>
                  <a:srgbClr val="505050"/>
                </a:solidFill>
              </a:rPr>
              <a:pPr algn="ctr" eaLnBrk="1" hangingPunct="1">
                <a:spcAft>
                  <a:spcPct val="0"/>
                </a:spcAft>
                <a:buFontTx/>
                <a:buNone/>
              </a:pPr>
              <a:t>39</a:t>
            </a:fld>
            <a:endParaRPr lang="en-US" altLang="en-US" sz="1000" smtClean="0">
              <a:solidFill>
                <a:srgbClr val="505050"/>
              </a:solidFill>
            </a:endParaRPr>
          </a:p>
        </p:txBody>
      </p:sp>
      <p:sp>
        <p:nvSpPr>
          <p:cNvPr id="54275" name="Title 2" descr="" title=""/>
          <p:cNvSpPr>
            <a:spLocks noGrp="1"/>
          </p:cNvSpPr>
          <p:nvPr>
            <p:ph type="title"/>
          </p:nvPr>
        </p:nvSpPr>
        <p:spPr>
          <a:xfrm>
            <a:off x="381000" y="228600"/>
            <a:ext cx="8229600" cy="819150"/>
          </a:xfrm>
        </p:spPr>
        <p:txBody>
          <a:bodyPr/>
          <a:lstStyle/>
          <a:p>
            <a:pPr>
              <a:defRPr/>
            </a:pPr>
            <a:r>
              <a:rPr lang="en-US" altLang="en-US" b="1" dirty="0">
                <a:latin typeface="Arial" charset="0"/>
                <a:cs typeface="Arial" charset="0"/>
              </a:rPr>
              <a:t>University 403(b) Fee Litigation </a:t>
            </a:r>
            <a:r>
              <a:rPr lang="en-US" altLang="en-US" sz="2000" b="1" i="1" dirty="0">
                <a:latin typeface="Arial" charset="0"/>
                <a:cs typeface="Arial" charset="0"/>
              </a:rPr>
              <a:t>(cont’d)</a:t>
            </a:r>
            <a:endParaRPr lang="en-US" altLang="en-US" sz="2200" b="1" dirty="0">
              <a:latin typeface="+mj-lt"/>
              <a:cs typeface="Arial" charset="0"/>
            </a:endParaRPr>
          </a:p>
        </p:txBody>
      </p:sp>
    </p:spTree>
    <p:extLst>
      <p:ext uri="{BB962C8B-B14F-4D97-AF65-F5344CB8AC3E}">
        <p14:creationId xmlns:p14="http://schemas.microsoft.com/office/powerpoint/2010/main" val="380984221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fontScale="70000" lnSpcReduction="20000"/>
          </a:bodyPr>
          <a:lstStyle/>
          <a:p>
            <a:r>
              <a:rPr lang="en-US" sz="2800" dirty="0"/>
              <a:t>An entity or individual may be a fiduciary either by </a:t>
            </a:r>
            <a:r>
              <a:rPr lang="en-US" sz="2800" b="1" dirty="0"/>
              <a:t>designation </a:t>
            </a:r>
            <a:r>
              <a:rPr lang="en-US" sz="2800" dirty="0"/>
              <a:t>or by </a:t>
            </a:r>
            <a:r>
              <a:rPr lang="en-US" sz="2800" b="1" dirty="0" smtClean="0"/>
              <a:t>function</a:t>
            </a:r>
            <a:r>
              <a:rPr lang="en-US" sz="2800" dirty="0" smtClean="0"/>
              <a:t>:</a:t>
            </a:r>
          </a:p>
          <a:p>
            <a:pPr lvl="1">
              <a:defRPr/>
            </a:pPr>
            <a:r>
              <a:rPr lang="en-US" dirty="0" smtClean="0"/>
              <a:t>A fiduciary is any person </a:t>
            </a:r>
            <a:r>
              <a:rPr lang="en-US" dirty="0"/>
              <a:t>or entity who </a:t>
            </a:r>
            <a:r>
              <a:rPr lang="en-US" dirty="0" smtClean="0"/>
              <a:t>makes, or </a:t>
            </a:r>
            <a:r>
              <a:rPr lang="en-US" dirty="0"/>
              <a:t>has the authority to </a:t>
            </a:r>
            <a:r>
              <a:rPr lang="en-US" dirty="0" smtClean="0"/>
              <a:t>make, </a:t>
            </a:r>
            <a:r>
              <a:rPr lang="en-US" dirty="0"/>
              <a:t>discretionary administrative or investment decisions related to the retirement </a:t>
            </a:r>
            <a:r>
              <a:rPr lang="en-US" dirty="0" smtClean="0"/>
              <a:t>plan.</a:t>
            </a:r>
            <a:endParaRPr lang="en-US" dirty="0"/>
          </a:p>
          <a:p>
            <a:pPr lvl="1">
              <a:defRPr/>
            </a:pPr>
            <a:r>
              <a:rPr lang="en-US" dirty="0" smtClean="0"/>
              <a:t>A fiduciary is any person </a:t>
            </a:r>
            <a:r>
              <a:rPr lang="en-US" dirty="0"/>
              <a:t>or entity who is named in a </a:t>
            </a:r>
            <a:r>
              <a:rPr lang="en-US" dirty="0" smtClean="0"/>
              <a:t>retirement plan </a:t>
            </a:r>
            <a:r>
              <a:rPr lang="en-US" dirty="0"/>
              <a:t>or trust document as a fiduciary.</a:t>
            </a:r>
            <a:r>
              <a:rPr lang="en-US" i="1" dirty="0" smtClean="0"/>
              <a:t> </a:t>
            </a:r>
          </a:p>
          <a:p>
            <a:pPr>
              <a:defRPr/>
            </a:pPr>
            <a:r>
              <a:rPr lang="en-US" dirty="0" smtClean="0"/>
              <a:t>Trustees are fiduciaries.</a:t>
            </a:r>
          </a:p>
          <a:p>
            <a:pPr>
              <a:defRPr/>
            </a:pPr>
            <a:r>
              <a:rPr lang="en-US" dirty="0" smtClean="0"/>
              <a:t>Any other person or entity who makes – or has the authority to make – discretionary administrative or investment decisions related to the plan is a fiduciary.</a:t>
            </a:r>
          </a:p>
          <a:p>
            <a:pPr>
              <a:defRPr/>
            </a:pPr>
            <a:r>
              <a:rPr lang="en-US" dirty="0" smtClean="0"/>
              <a:t>Any other person or entity who is named in a plan, trust document, or statute as a fiduciary.</a:t>
            </a:r>
          </a:p>
          <a:p>
            <a:pPr lvl="1">
              <a:defRPr/>
            </a:pPr>
            <a:r>
              <a:rPr lang="en-US" dirty="0" smtClean="0"/>
              <a:t>E.g. Advisory Committee, Investment Committee, Director, Investment Officer. </a:t>
            </a:r>
          </a:p>
          <a:p>
            <a:pPr marL="457200" lvl="1" indent="0">
              <a:buNone/>
              <a:defRPr/>
            </a:pPr>
            <a:endParaRPr lang="en-US" sz="2000" i="1" dirty="0"/>
          </a:p>
          <a:p>
            <a:pPr marL="457200" lvl="1" indent="0">
              <a:buNone/>
            </a:pPr>
            <a:r>
              <a:rPr lang="en-US" sz="1400" dirty="0" smtClean="0"/>
              <a:t>- Internal Revenue Code </a:t>
            </a:r>
            <a:r>
              <a:rPr lang="en-US" sz="1400" dirty="0"/>
              <a:t>§ 4975(e)(</a:t>
            </a:r>
            <a:r>
              <a:rPr lang="en-US" sz="1400" dirty="0" smtClean="0"/>
              <a:t>3); ERISA § 3(21)</a:t>
            </a:r>
          </a:p>
          <a:p>
            <a:pPr marL="914400" lvl="2" indent="0">
              <a:buNone/>
            </a:pPr>
            <a:endParaRPr lang="en-US" sz="1600" i="1" dirty="0"/>
          </a:p>
          <a:p>
            <a:endParaRPr lang="en-US" dirty="0"/>
          </a:p>
        </p:txBody>
      </p:sp>
      <p:sp>
        <p:nvSpPr>
          <p:cNvPr id="4" name="Slide Number Placeholder 3" descr="" title=""/>
          <p:cNvSpPr>
            <a:spLocks noGrp="1"/>
          </p:cNvSpPr>
          <p:nvPr>
            <p:ph type="sldNum" sz="quarter" idx="12"/>
          </p:nvPr>
        </p:nvSpPr>
        <p:spPr/>
        <p:txBody>
          <a:bodyPr/>
          <a:lstStyle/>
          <a:p>
            <a:fld id="{A1DFDA10-BB79-4A93-84AD-017B7325F696}" type="slidenum">
              <a:rPr lang="en-US" smtClean="0"/>
              <a:pPr/>
              <a:t>4</a:t>
            </a:fld>
            <a:endParaRPr lang="en-US" dirty="0"/>
          </a:p>
        </p:txBody>
      </p:sp>
      <p:sp>
        <p:nvSpPr>
          <p:cNvPr id="3" name="Title 2" descr="" title=""/>
          <p:cNvSpPr>
            <a:spLocks noGrp="1"/>
          </p:cNvSpPr>
          <p:nvPr>
            <p:ph type="title"/>
          </p:nvPr>
        </p:nvSpPr>
        <p:spPr/>
        <p:txBody>
          <a:bodyPr/>
          <a:lstStyle/>
          <a:p>
            <a:r>
              <a:rPr lang="en-US" b="1" dirty="0" smtClean="0"/>
              <a:t>Fiduciary Defined </a:t>
            </a:r>
            <a:endParaRPr lang="en-US" b="1" dirty="0"/>
          </a:p>
        </p:txBody>
      </p:sp>
    </p:spTree>
    <p:extLst>
      <p:ext uri="{BB962C8B-B14F-4D97-AF65-F5344CB8AC3E}">
        <p14:creationId xmlns:p14="http://schemas.microsoft.com/office/powerpoint/2010/main" val="145736081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0.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Rectangle 3" descr="" title="">
            <a:extLst>
              <a:ext uri="{FF2B5EF4-FFF2-40B4-BE49-F238E27FC236}"/>
            </a:extLst>
          </p:cNvPr>
          <p:cNvSpPr/>
          <p:nvPr/>
        </p:nvSpPr>
        <p:spPr>
          <a:xfrm>
            <a:off x="0" y="228600"/>
            <a:ext cx="9144000" cy="81915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Content Placeholder 2" descr="" title=""/>
          <p:cNvSpPr>
            <a:spLocks noGrp="1"/>
          </p:cNvSpPr>
          <p:nvPr>
            <p:ph idx="1"/>
          </p:nvPr>
        </p:nvSpPr>
        <p:spPr>
          <a:xfrm>
            <a:off x="381000" y="1295400"/>
            <a:ext cx="8229600" cy="4495800"/>
          </a:xfrm>
        </p:spPr>
        <p:txBody>
          <a:bodyPr>
            <a:normAutofit/>
          </a:bodyPr>
          <a:lstStyle/>
          <a:p>
            <a:pPr>
              <a:spcAft>
                <a:spcPts val="600"/>
              </a:spcAft>
              <a:defRPr/>
            </a:pPr>
            <a:r>
              <a:rPr lang="en-US" sz="3200" dirty="0"/>
              <a:t>What do plaintiffs want?</a:t>
            </a:r>
          </a:p>
          <a:p>
            <a:pPr lvl="1">
              <a:defRPr/>
            </a:pPr>
            <a:r>
              <a:rPr lang="en-US" dirty="0"/>
              <a:t>Class certification.</a:t>
            </a:r>
          </a:p>
          <a:p>
            <a:pPr lvl="1">
              <a:defRPr/>
            </a:pPr>
            <a:r>
              <a:rPr lang="en-US" dirty="0"/>
              <a:t>Declaration of breach of fiduciary duty.</a:t>
            </a:r>
          </a:p>
          <a:p>
            <a:pPr lvl="1">
              <a:defRPr/>
            </a:pPr>
            <a:r>
              <a:rPr lang="en-US" dirty="0"/>
              <a:t>Restoration of losses and “make whole” remedy.</a:t>
            </a:r>
          </a:p>
          <a:p>
            <a:pPr lvl="1">
              <a:defRPr/>
            </a:pPr>
            <a:r>
              <a:rPr lang="en-US" dirty="0"/>
              <a:t>Removal of current fiduciaries.</a:t>
            </a:r>
          </a:p>
          <a:p>
            <a:pPr lvl="1">
              <a:defRPr/>
            </a:pPr>
            <a:r>
              <a:rPr lang="en-US" dirty="0"/>
              <a:t>Reformation of plan investments.</a:t>
            </a:r>
          </a:p>
          <a:p>
            <a:pPr lvl="1">
              <a:spcAft>
                <a:spcPts val="600"/>
              </a:spcAft>
              <a:defRPr/>
            </a:pPr>
            <a:r>
              <a:rPr lang="en-US" dirty="0"/>
              <a:t>Attorneys </a:t>
            </a:r>
            <a:r>
              <a:rPr lang="en-US" dirty="0" smtClean="0"/>
              <a:t>fees.</a:t>
            </a:r>
          </a:p>
          <a:p>
            <a:pPr>
              <a:spcAft>
                <a:spcPts val="600"/>
              </a:spcAft>
              <a:defRPr/>
            </a:pPr>
            <a:r>
              <a:rPr lang="en-US" sz="3200" dirty="0" smtClean="0"/>
              <a:t>Alleged </a:t>
            </a:r>
            <a:r>
              <a:rPr lang="en-US" sz="3200" dirty="0"/>
              <a:t>damages </a:t>
            </a:r>
            <a:r>
              <a:rPr lang="en-US" sz="3200" dirty="0" smtClean="0"/>
              <a:t>significant.</a:t>
            </a:r>
          </a:p>
          <a:p>
            <a:pPr lvl="1">
              <a:spcAft>
                <a:spcPts val="600"/>
              </a:spcAft>
              <a:defRPr/>
            </a:pPr>
            <a:r>
              <a:rPr lang="en-US" altLang="en-US" dirty="0" smtClean="0">
                <a:latin typeface="Arial" charset="0"/>
                <a:cs typeface="Arial" charset="0"/>
              </a:rPr>
              <a:t>But, University of Chicago settlement = $6.5M.</a:t>
            </a:r>
            <a:endParaRPr lang="en-US" altLang="en-US" dirty="0">
              <a:latin typeface="Arial" charset="0"/>
              <a:cs typeface="Arial" charset="0"/>
            </a:endParaRPr>
          </a:p>
          <a:p>
            <a:pPr marL="342900" lvl="1" indent="-342900">
              <a:buFont typeface="Arial" panose="020B0604020202020204" pitchFamily="34" charset="0"/>
              <a:buChar char="•"/>
              <a:defRPr/>
            </a:pPr>
            <a:endParaRPr lang="en-US" sz="3200" dirty="0"/>
          </a:p>
        </p:txBody>
      </p:sp>
      <p:sp>
        <p:nvSpPr>
          <p:cNvPr id="29699" name="Title 1" descr="" title=""/>
          <p:cNvSpPr>
            <a:spLocks noGrp="1"/>
          </p:cNvSpPr>
          <p:nvPr>
            <p:ph type="title"/>
          </p:nvPr>
        </p:nvSpPr>
        <p:spPr>
          <a:xfrm>
            <a:off x="457200" y="180975"/>
            <a:ext cx="8229600" cy="914400"/>
          </a:xfrm>
        </p:spPr>
        <p:txBody>
          <a:bodyPr/>
          <a:lstStyle/>
          <a:p>
            <a:r>
              <a:rPr lang="en-US" altLang="en-US" b="1" smtClean="0">
                <a:latin typeface="Arial" charset="0"/>
                <a:cs typeface="Arial" charset="0"/>
              </a:rPr>
              <a:t>Claims for relief</a:t>
            </a:r>
          </a:p>
        </p:txBody>
      </p:sp>
    </p:spTree>
    <p:extLst>
      <p:ext uri="{BB962C8B-B14F-4D97-AF65-F5344CB8AC3E}">
        <p14:creationId xmlns:p14="http://schemas.microsoft.com/office/powerpoint/2010/main" val="122720559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1.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0722" name="Content Placeholder 1" descr="" title=""/>
          <p:cNvSpPr>
            <a:spLocks noGrp="1"/>
          </p:cNvSpPr>
          <p:nvPr>
            <p:ph idx="1"/>
          </p:nvPr>
        </p:nvSpPr>
        <p:spPr/>
        <p:txBody>
          <a:bodyPr/>
          <a:lstStyle/>
          <a:p>
            <a:r>
              <a:rPr lang="en-US" altLang="en-US" dirty="0" smtClean="0">
                <a:latin typeface="Arial" charset="0"/>
                <a:cs typeface="Arial" charset="0"/>
              </a:rPr>
              <a:t>Private Colleges/universities</a:t>
            </a:r>
            <a:endParaRPr lang="en-US" altLang="en-US" dirty="0" smtClean="0">
              <a:latin typeface="Arial" charset="0"/>
              <a:cs typeface="Arial" charset="0"/>
            </a:endParaRPr>
          </a:p>
          <a:p>
            <a:r>
              <a:rPr lang="en-US" altLang="en-US" dirty="0" smtClean="0">
                <a:latin typeface="Arial" charset="0"/>
                <a:cs typeface="Arial" charset="0"/>
              </a:rPr>
              <a:t>Investment committees and individual members</a:t>
            </a:r>
          </a:p>
          <a:p>
            <a:r>
              <a:rPr lang="en-US" altLang="en-US" dirty="0" smtClean="0">
                <a:latin typeface="Arial" charset="0"/>
                <a:cs typeface="Arial" charset="0"/>
              </a:rPr>
              <a:t>Individual employees</a:t>
            </a:r>
          </a:p>
          <a:p>
            <a:pPr lvl="1"/>
            <a:r>
              <a:rPr lang="en-US" altLang="en-US" dirty="0" smtClean="0">
                <a:latin typeface="Arial" charset="0"/>
                <a:cs typeface="Arial" charset="0"/>
              </a:rPr>
              <a:t>VP of Human Resources</a:t>
            </a:r>
          </a:p>
          <a:p>
            <a:pPr lvl="1"/>
            <a:r>
              <a:rPr lang="en-US" altLang="en-US" dirty="0" smtClean="0">
                <a:latin typeface="Arial" charset="0"/>
                <a:cs typeface="Arial" charset="0"/>
              </a:rPr>
              <a:t>VP of Investments</a:t>
            </a:r>
          </a:p>
          <a:p>
            <a:r>
              <a:rPr lang="en-US" altLang="en-US" dirty="0" smtClean="0">
                <a:latin typeface="Arial" charset="0"/>
                <a:cs typeface="Arial" charset="0"/>
              </a:rPr>
              <a:t>Investment </a:t>
            </a:r>
            <a:r>
              <a:rPr lang="en-US" altLang="en-US" dirty="0" smtClean="0">
                <a:latin typeface="Arial" charset="0"/>
                <a:cs typeface="Arial" charset="0"/>
              </a:rPr>
              <a:t>advisors/consultants</a:t>
            </a:r>
            <a:endParaRPr lang="en-US" altLang="en-US" dirty="0" smtClean="0">
              <a:latin typeface="Arial" charset="0"/>
              <a:cs typeface="Arial" charset="0"/>
            </a:endParaRPr>
          </a:p>
        </p:txBody>
      </p:sp>
      <p:sp>
        <p:nvSpPr>
          <p:cNvPr id="30724"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BEFB6589-3700-40B1-B431-0B311C6104F7}" type="slidenum">
              <a:rPr lang="en-US" altLang="en-US" sz="1000" smtClean="0">
                <a:solidFill>
                  <a:srgbClr val="505050"/>
                </a:solidFill>
              </a:rPr>
              <a:pPr eaLnBrk="1" hangingPunct="1">
                <a:spcAft>
                  <a:spcPct val="0"/>
                </a:spcAft>
                <a:buFontTx/>
                <a:buNone/>
              </a:pPr>
              <a:t>41</a:t>
            </a:fld>
            <a:endParaRPr lang="en-US" altLang="en-US" sz="1000" smtClean="0">
              <a:solidFill>
                <a:srgbClr val="505050"/>
              </a:solidFill>
            </a:endParaRPr>
          </a:p>
        </p:txBody>
      </p:sp>
      <p:sp>
        <p:nvSpPr>
          <p:cNvPr id="30723" name="Title 2" descr="" title=""/>
          <p:cNvSpPr>
            <a:spLocks noGrp="1"/>
          </p:cNvSpPr>
          <p:nvPr>
            <p:ph type="title"/>
          </p:nvPr>
        </p:nvSpPr>
        <p:spPr/>
        <p:txBody>
          <a:bodyPr/>
          <a:lstStyle/>
          <a:p>
            <a:r>
              <a:rPr lang="en-US" altLang="en-US" b="1" smtClean="0">
                <a:latin typeface="Arial" charset="0"/>
                <a:cs typeface="Arial" charset="0"/>
              </a:rPr>
              <a:t>Who has been named defendant?</a:t>
            </a:r>
          </a:p>
        </p:txBody>
      </p:sp>
    </p:spTree>
    <p:extLst>
      <p:ext uri="{BB962C8B-B14F-4D97-AF65-F5344CB8AC3E}">
        <p14:creationId xmlns:p14="http://schemas.microsoft.com/office/powerpoint/2010/main" val="73915623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2.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1746" name="Content Placeholder 1" descr="" title=""/>
          <p:cNvSpPr>
            <a:spLocks noGrp="1"/>
          </p:cNvSpPr>
          <p:nvPr>
            <p:ph idx="1"/>
          </p:nvPr>
        </p:nvSpPr>
        <p:spPr>
          <a:xfrm>
            <a:off x="457200" y="1143000"/>
            <a:ext cx="8229600" cy="4983163"/>
          </a:xfrm>
        </p:spPr>
        <p:txBody>
          <a:bodyPr/>
          <a:lstStyle/>
          <a:p>
            <a:r>
              <a:rPr lang="en-US" altLang="en-US" sz="2800" smtClean="0">
                <a:latin typeface="Arial" charset="0"/>
                <a:cs typeface="Arial" charset="0"/>
              </a:rPr>
              <a:t>Complaints </a:t>
            </a:r>
            <a:r>
              <a:rPr lang="en-US" altLang="en-US" sz="2800" i="1" smtClean="0">
                <a:latin typeface="Arial" charset="0"/>
                <a:cs typeface="Arial" charset="0"/>
              </a:rPr>
              <a:t>generally</a:t>
            </a:r>
            <a:r>
              <a:rPr lang="en-US" altLang="en-US" sz="2800" smtClean="0">
                <a:latin typeface="Arial" charset="0"/>
                <a:cs typeface="Arial" charset="0"/>
              </a:rPr>
              <a:t> allege:</a:t>
            </a:r>
          </a:p>
          <a:p>
            <a:pPr lvl="1" eaLnBrk="1" hangingPunct="1"/>
            <a:r>
              <a:rPr lang="en-US" altLang="en-US" sz="2600" smtClean="0">
                <a:latin typeface="Arial" charset="0"/>
                <a:cs typeface="Arial" charset="0"/>
              </a:rPr>
              <a:t>University did not use its </a:t>
            </a:r>
            <a:r>
              <a:rPr lang="en-US" altLang="en-US" sz="2600" b="1" smtClean="0">
                <a:solidFill>
                  <a:srgbClr val="FF0000"/>
                </a:solidFill>
                <a:latin typeface="Arial" charset="0"/>
                <a:cs typeface="Arial" charset="0"/>
              </a:rPr>
              <a:t>bargaining power </a:t>
            </a:r>
            <a:r>
              <a:rPr lang="en-US" altLang="en-US" sz="2600" smtClean="0">
                <a:latin typeface="Arial" charset="0"/>
                <a:cs typeface="Arial" charset="0"/>
              </a:rPr>
              <a:t>to demand low cost services and less expensive funds. </a:t>
            </a:r>
          </a:p>
          <a:p>
            <a:pPr lvl="1" eaLnBrk="1" hangingPunct="1"/>
            <a:r>
              <a:rPr lang="en-US" altLang="en-US" sz="2600" smtClean="0">
                <a:latin typeface="Arial" charset="0"/>
                <a:cs typeface="Arial" charset="0"/>
              </a:rPr>
              <a:t>University did not exercise </a:t>
            </a:r>
            <a:r>
              <a:rPr lang="en-US" altLang="en-US" sz="2600" b="1" smtClean="0">
                <a:solidFill>
                  <a:srgbClr val="FF0000"/>
                </a:solidFill>
                <a:latin typeface="Arial" charset="0"/>
                <a:cs typeface="Arial" charset="0"/>
              </a:rPr>
              <a:t>proper judgment </a:t>
            </a:r>
            <a:r>
              <a:rPr lang="en-US" altLang="en-US" sz="2600" smtClean="0">
                <a:latin typeface="Arial" charset="0"/>
                <a:cs typeface="Arial" charset="0"/>
              </a:rPr>
              <a:t>in deciding what investment options to include in plans.</a:t>
            </a:r>
          </a:p>
          <a:p>
            <a:pPr lvl="1" eaLnBrk="1" hangingPunct="1">
              <a:spcAft>
                <a:spcPts val="600"/>
              </a:spcAft>
            </a:pPr>
            <a:r>
              <a:rPr lang="en-US" altLang="en-US" sz="2600" smtClean="0">
                <a:latin typeface="Arial" charset="0"/>
                <a:cs typeface="Arial" charset="0"/>
              </a:rPr>
              <a:t>University action or inaction violated </a:t>
            </a:r>
            <a:r>
              <a:rPr lang="en-US" altLang="en-US" sz="2600" b="1" smtClean="0">
                <a:solidFill>
                  <a:srgbClr val="FF0000"/>
                </a:solidFill>
                <a:latin typeface="Arial" charset="0"/>
                <a:cs typeface="Arial" charset="0"/>
              </a:rPr>
              <a:t>duty of prudence</a:t>
            </a:r>
            <a:r>
              <a:rPr lang="en-US" altLang="en-US" sz="2600" b="1" smtClean="0">
                <a:latin typeface="Arial" charset="0"/>
                <a:cs typeface="Arial" charset="0"/>
              </a:rPr>
              <a:t> </a:t>
            </a:r>
            <a:r>
              <a:rPr lang="en-US" altLang="en-US" sz="2600" smtClean="0">
                <a:latin typeface="Arial" charset="0"/>
                <a:cs typeface="Arial" charset="0"/>
              </a:rPr>
              <a:t>and </a:t>
            </a:r>
            <a:r>
              <a:rPr lang="en-US" altLang="en-US" sz="2600" b="1" smtClean="0">
                <a:solidFill>
                  <a:srgbClr val="FF0000"/>
                </a:solidFill>
                <a:latin typeface="Arial" charset="0"/>
                <a:cs typeface="Arial" charset="0"/>
              </a:rPr>
              <a:t>duty of loyalty </a:t>
            </a:r>
            <a:r>
              <a:rPr lang="en-US" altLang="en-US" sz="2600" smtClean="0">
                <a:latin typeface="Arial" charset="0"/>
                <a:cs typeface="Arial" charset="0"/>
              </a:rPr>
              <a:t>under ERISA.</a:t>
            </a:r>
          </a:p>
          <a:p>
            <a:pPr eaLnBrk="1" hangingPunct="1"/>
            <a:r>
              <a:rPr lang="en-US" altLang="en-US" sz="2800" smtClean="0">
                <a:latin typeface="Arial" charset="0"/>
                <a:cs typeface="Arial" charset="0"/>
              </a:rPr>
              <a:t>Cases challenge </a:t>
            </a:r>
            <a:r>
              <a:rPr lang="en-US" altLang="en-US" sz="2800" b="1" smtClean="0">
                <a:latin typeface="Arial" charset="0"/>
                <a:cs typeface="Arial" charset="0"/>
              </a:rPr>
              <a:t>plan</a:t>
            </a:r>
            <a:r>
              <a:rPr lang="en-US" altLang="en-US" sz="2800" smtClean="0">
                <a:latin typeface="Arial" charset="0"/>
                <a:cs typeface="Arial" charset="0"/>
              </a:rPr>
              <a:t> </a:t>
            </a:r>
            <a:r>
              <a:rPr lang="en-US" altLang="en-US" sz="2800" b="1" smtClean="0">
                <a:latin typeface="Arial" charset="0"/>
                <a:cs typeface="Arial" charset="0"/>
              </a:rPr>
              <a:t>governance</a:t>
            </a:r>
            <a:r>
              <a:rPr lang="en-US" altLang="en-US" sz="2800" smtClean="0">
                <a:latin typeface="Arial" charset="0"/>
                <a:cs typeface="Arial" charset="0"/>
              </a:rPr>
              <a:t>.</a:t>
            </a:r>
          </a:p>
          <a:p>
            <a:endParaRPr lang="en-US" altLang="en-US" smtClean="0">
              <a:latin typeface="Arial" charset="0"/>
              <a:cs typeface="Arial" charset="0"/>
            </a:endParaRPr>
          </a:p>
        </p:txBody>
      </p:sp>
      <p:sp>
        <p:nvSpPr>
          <p:cNvPr id="31749"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74BF257E-1B08-40FE-9A48-C27CACDEE5D4}" type="slidenum">
              <a:rPr lang="en-US" altLang="en-US" sz="1000" smtClean="0">
                <a:solidFill>
                  <a:srgbClr val="505050"/>
                </a:solidFill>
              </a:rPr>
              <a:pPr eaLnBrk="1" hangingPunct="1">
                <a:spcAft>
                  <a:spcPct val="0"/>
                </a:spcAft>
                <a:buFontTx/>
                <a:buNone/>
              </a:pPr>
              <a:t>42</a:t>
            </a:fld>
            <a:endParaRPr lang="en-US" altLang="en-US" sz="1000" smtClean="0">
              <a:solidFill>
                <a:srgbClr val="505050"/>
              </a:solidFill>
            </a:endParaRPr>
          </a:p>
        </p:txBody>
      </p:sp>
      <p:sp>
        <p:nvSpPr>
          <p:cNvPr id="31748" name="Title 2" descr="" title=""/>
          <p:cNvSpPr>
            <a:spLocks noGrp="1"/>
          </p:cNvSpPr>
          <p:nvPr>
            <p:ph type="title"/>
          </p:nvPr>
        </p:nvSpPr>
        <p:spPr/>
        <p:txBody>
          <a:bodyPr/>
          <a:lstStyle/>
          <a:p>
            <a:r>
              <a:rPr lang="en-US" altLang="en-US" b="1" smtClean="0">
                <a:latin typeface="Arial" charset="0"/>
                <a:cs typeface="Arial" charset="0"/>
              </a:rPr>
              <a:t>General Allegations</a:t>
            </a:r>
            <a:endParaRPr lang="en-US" altLang="en-US" i="1" smtClean="0">
              <a:latin typeface="Arial" charset="0"/>
              <a:cs typeface="Arial" charset="0"/>
            </a:endParaRPr>
          </a:p>
        </p:txBody>
      </p:sp>
    </p:spTree>
    <p:extLst>
      <p:ext uri="{BB962C8B-B14F-4D97-AF65-F5344CB8AC3E}">
        <p14:creationId xmlns:p14="http://schemas.microsoft.com/office/powerpoint/2010/main" val="322935245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3.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2771" name="Content Placeholder 2" descr="" title=""/>
          <p:cNvSpPr>
            <a:spLocks noGrp="1"/>
          </p:cNvSpPr>
          <p:nvPr>
            <p:ph idx="1"/>
          </p:nvPr>
        </p:nvSpPr>
        <p:spPr/>
        <p:txBody>
          <a:bodyPr/>
          <a:lstStyle/>
          <a:p>
            <a:r>
              <a:rPr lang="en-US" altLang="en-US" smtClean="0">
                <a:latin typeface="Arial" charset="0"/>
                <a:cs typeface="Arial" charset="0"/>
              </a:rPr>
              <a:t>Too many investment choices</a:t>
            </a:r>
          </a:p>
          <a:p>
            <a:r>
              <a:rPr lang="en-US" altLang="en-US" smtClean="0">
                <a:latin typeface="Arial" charset="0"/>
                <a:cs typeface="Arial" charset="0"/>
              </a:rPr>
              <a:t>Duplicative investment choices</a:t>
            </a:r>
          </a:p>
          <a:p>
            <a:r>
              <a:rPr lang="en-US" altLang="en-US" smtClean="0">
                <a:latin typeface="Arial" charset="0"/>
                <a:cs typeface="Arial" charset="0"/>
              </a:rPr>
              <a:t>Too many record keepers</a:t>
            </a:r>
          </a:p>
          <a:p>
            <a:r>
              <a:rPr lang="en-US" altLang="en-US" smtClean="0">
                <a:latin typeface="Arial" charset="0"/>
                <a:cs typeface="Arial" charset="0"/>
              </a:rPr>
              <a:t>Retail vs. institutional class shares offered</a:t>
            </a:r>
          </a:p>
          <a:p>
            <a:r>
              <a:rPr lang="en-US" altLang="en-US" smtClean="0">
                <a:latin typeface="Arial" charset="0"/>
                <a:cs typeface="Arial" charset="0"/>
              </a:rPr>
              <a:t>Active vs. passive management</a:t>
            </a:r>
          </a:p>
          <a:p>
            <a:r>
              <a:rPr lang="en-US" altLang="en-US" smtClean="0">
                <a:latin typeface="Arial" charset="0"/>
                <a:cs typeface="Arial" charset="0"/>
              </a:rPr>
              <a:t>Underperforming options retained</a:t>
            </a:r>
          </a:p>
          <a:p>
            <a:r>
              <a:rPr lang="en-US" altLang="en-US" smtClean="0">
                <a:latin typeface="Arial" charset="0"/>
                <a:cs typeface="Arial" charset="0"/>
              </a:rPr>
              <a:t>No process for selecting record keeper and no periodic RFP for record keepers</a:t>
            </a:r>
          </a:p>
          <a:p>
            <a:r>
              <a:rPr lang="en-US" altLang="en-US" smtClean="0">
                <a:latin typeface="Arial" charset="0"/>
                <a:cs typeface="Arial" charset="0"/>
              </a:rPr>
              <a:t>Asset based fee arrangements</a:t>
            </a:r>
          </a:p>
        </p:txBody>
      </p:sp>
      <p:sp>
        <p:nvSpPr>
          <p:cNvPr id="32772"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B524879F-3051-426E-9348-BC3D1CD0F24F}" type="slidenum">
              <a:rPr lang="en-US" altLang="en-US" sz="1000" smtClean="0">
                <a:solidFill>
                  <a:srgbClr val="505050"/>
                </a:solidFill>
              </a:rPr>
              <a:pPr eaLnBrk="1" hangingPunct="1">
                <a:spcAft>
                  <a:spcPct val="0"/>
                </a:spcAft>
                <a:buFontTx/>
                <a:buNone/>
              </a:pPr>
              <a:t>43</a:t>
            </a:fld>
            <a:endParaRPr lang="en-US" altLang="en-US" sz="1000" dirty="0" smtClean="0">
              <a:solidFill>
                <a:srgbClr val="505050"/>
              </a:solidFill>
            </a:endParaRPr>
          </a:p>
        </p:txBody>
      </p:sp>
      <p:sp>
        <p:nvSpPr>
          <p:cNvPr id="32770" name="Title 1" descr="" title=""/>
          <p:cNvSpPr>
            <a:spLocks noGrp="1"/>
          </p:cNvSpPr>
          <p:nvPr>
            <p:ph type="title"/>
          </p:nvPr>
        </p:nvSpPr>
        <p:spPr/>
        <p:txBody>
          <a:bodyPr/>
          <a:lstStyle/>
          <a:p>
            <a:r>
              <a:rPr lang="en-US" altLang="en-US" b="1" smtClean="0">
                <a:latin typeface="Arial" charset="0"/>
                <a:cs typeface="Arial" charset="0"/>
              </a:rPr>
              <a:t>Facts Alleged in Support of Claims</a:t>
            </a:r>
          </a:p>
        </p:txBody>
      </p:sp>
    </p:spTree>
    <p:extLst>
      <p:ext uri="{BB962C8B-B14F-4D97-AF65-F5344CB8AC3E}">
        <p14:creationId xmlns:p14="http://schemas.microsoft.com/office/powerpoint/2010/main" val="309134760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4.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1202" name="Content Placeholder 1" descr="" title=""/>
          <p:cNvSpPr>
            <a:spLocks noGrp="1"/>
          </p:cNvSpPr>
          <p:nvPr>
            <p:ph idx="1"/>
          </p:nvPr>
        </p:nvSpPr>
        <p:spPr>
          <a:xfrm>
            <a:off x="457200" y="1219200"/>
            <a:ext cx="8305800" cy="5113338"/>
          </a:xfrm>
        </p:spPr>
        <p:txBody>
          <a:bodyPr>
            <a:normAutofit/>
          </a:bodyPr>
          <a:lstStyle/>
          <a:p>
            <a:pPr eaLnBrk="1" hangingPunct="1">
              <a:defRPr/>
            </a:pPr>
            <a:r>
              <a:rPr lang="en-US" altLang="en-US" dirty="0">
                <a:cs typeface="Arial" charset="0"/>
              </a:rPr>
              <a:t>Breach of </a:t>
            </a:r>
            <a:r>
              <a:rPr lang="en-US" altLang="en-US" b="1" dirty="0">
                <a:solidFill>
                  <a:srgbClr val="FF0000"/>
                </a:solidFill>
                <a:cs typeface="Arial" charset="0"/>
              </a:rPr>
              <a:t>Duty of Loyalty </a:t>
            </a:r>
            <a:r>
              <a:rPr lang="en-US" altLang="en-US" dirty="0">
                <a:cs typeface="Arial" charset="0"/>
              </a:rPr>
              <a:t>claims include:</a:t>
            </a:r>
          </a:p>
          <a:p>
            <a:pPr lvl="1">
              <a:defRPr/>
            </a:pPr>
            <a:r>
              <a:rPr lang="en-US" altLang="en-US" dirty="0">
                <a:cs typeface="Arial" charset="0"/>
              </a:rPr>
              <a:t>“Locked in” investments </a:t>
            </a:r>
            <a:r>
              <a:rPr lang="en-US" altLang="en-US" dirty="0" smtClean="0">
                <a:cs typeface="Arial" charset="0"/>
              </a:rPr>
              <a:t>favoring record keeper.</a:t>
            </a:r>
            <a:endParaRPr lang="en-US" altLang="en-US" dirty="0">
              <a:cs typeface="Arial" charset="0"/>
            </a:endParaRPr>
          </a:p>
          <a:p>
            <a:pPr lvl="1">
              <a:defRPr/>
            </a:pPr>
            <a:r>
              <a:rPr lang="en-US" altLang="en-US" dirty="0">
                <a:cs typeface="Arial" charset="0"/>
              </a:rPr>
              <a:t>Too many investment options leading to investment paralysis.</a:t>
            </a:r>
          </a:p>
          <a:p>
            <a:pPr lvl="1">
              <a:defRPr/>
            </a:pPr>
            <a:r>
              <a:rPr lang="en-US" altLang="en-US" dirty="0">
                <a:cs typeface="Arial" charset="0"/>
              </a:rPr>
              <a:t>Excessive fees for plan administration that benefited record keeper</a:t>
            </a:r>
            <a:r>
              <a:rPr lang="en-US" altLang="en-US" dirty="0" smtClean="0">
                <a:cs typeface="Arial" charset="0"/>
              </a:rPr>
              <a:t>.</a:t>
            </a:r>
            <a:endParaRPr lang="en-US" altLang="en-US" dirty="0">
              <a:cs typeface="Arial" charset="0"/>
            </a:endParaRPr>
          </a:p>
          <a:p>
            <a:pPr lvl="1">
              <a:defRPr/>
            </a:pPr>
            <a:r>
              <a:rPr lang="en-US" altLang="en-US" dirty="0">
                <a:cs typeface="Arial" charset="0"/>
              </a:rPr>
              <a:t>Failure to monitor fiduciaries.</a:t>
            </a:r>
          </a:p>
          <a:p>
            <a:pPr marL="457200" lvl="1" indent="0" eaLnBrk="1" hangingPunct="1">
              <a:buFontTx/>
              <a:buNone/>
              <a:defRPr/>
            </a:pPr>
            <a:r>
              <a:rPr lang="en-US" altLang="en-US" sz="2200" dirty="0">
                <a:latin typeface="Arial" charset="0"/>
                <a:cs typeface="Arial" charset="0"/>
              </a:rPr>
              <a:t> </a:t>
            </a:r>
          </a:p>
        </p:txBody>
      </p:sp>
      <p:sp>
        <p:nvSpPr>
          <p:cNvPr id="33797"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85213C55-97AF-4229-AB4E-02634D931D28}" type="slidenum">
              <a:rPr lang="en-US" altLang="en-US" sz="1000" smtClean="0">
                <a:solidFill>
                  <a:srgbClr val="505050"/>
                </a:solidFill>
              </a:rPr>
              <a:pPr eaLnBrk="1" hangingPunct="1">
                <a:spcAft>
                  <a:spcPct val="0"/>
                </a:spcAft>
                <a:buFontTx/>
                <a:buNone/>
              </a:pPr>
              <a:t>44</a:t>
            </a:fld>
            <a:endParaRPr lang="en-US" altLang="en-US" sz="1000" smtClean="0">
              <a:solidFill>
                <a:srgbClr val="505050"/>
              </a:solidFill>
            </a:endParaRPr>
          </a:p>
        </p:txBody>
      </p:sp>
      <p:sp>
        <p:nvSpPr>
          <p:cNvPr id="33796" name="Title 2" descr="" title=""/>
          <p:cNvSpPr>
            <a:spLocks noGrp="1"/>
          </p:cNvSpPr>
          <p:nvPr>
            <p:ph type="title"/>
          </p:nvPr>
        </p:nvSpPr>
        <p:spPr/>
        <p:txBody>
          <a:bodyPr/>
          <a:lstStyle/>
          <a:p>
            <a:pPr eaLnBrk="1" hangingPunct="1"/>
            <a:r>
              <a:rPr lang="en-US" altLang="en-US" b="1" smtClean="0">
                <a:latin typeface="Arial" charset="0"/>
                <a:cs typeface="Arial" charset="0"/>
              </a:rPr>
              <a:t> Specific Allegations</a:t>
            </a:r>
          </a:p>
        </p:txBody>
      </p:sp>
    </p:spTree>
    <p:extLst>
      <p:ext uri="{BB962C8B-B14F-4D97-AF65-F5344CB8AC3E}">
        <p14:creationId xmlns:p14="http://schemas.microsoft.com/office/powerpoint/2010/main" val="376865935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5.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a:xfrm>
            <a:off x="488950" y="1219200"/>
            <a:ext cx="8229600" cy="4754563"/>
          </a:xfrm>
        </p:spPr>
        <p:txBody>
          <a:bodyPr rtlCol="0">
            <a:normAutofit/>
          </a:bodyPr>
          <a:lstStyle/>
          <a:p>
            <a:pPr eaLnBrk="1" hangingPunct="1">
              <a:defRPr/>
            </a:pPr>
            <a:r>
              <a:rPr lang="en-US" altLang="en-US" dirty="0">
                <a:cs typeface="Arial" charset="0"/>
              </a:rPr>
              <a:t>Breach of </a:t>
            </a:r>
            <a:r>
              <a:rPr lang="en-US" altLang="en-US" b="1" dirty="0">
                <a:solidFill>
                  <a:srgbClr val="FF0000"/>
                </a:solidFill>
                <a:cs typeface="Arial" charset="0"/>
              </a:rPr>
              <a:t>Duty of Prudence </a:t>
            </a:r>
            <a:r>
              <a:rPr lang="en-US" altLang="en-US" dirty="0">
                <a:cs typeface="Arial" charset="0"/>
              </a:rPr>
              <a:t>claims include:</a:t>
            </a:r>
            <a:endParaRPr lang="en-US" altLang="en-US" dirty="0"/>
          </a:p>
          <a:p>
            <a:pPr lvl="1">
              <a:defRPr/>
            </a:pPr>
            <a:r>
              <a:rPr lang="en-US" altLang="en-US" dirty="0">
                <a:cs typeface="Arial" charset="0"/>
              </a:rPr>
              <a:t>Unreasonable administrative fees.</a:t>
            </a:r>
          </a:p>
          <a:p>
            <a:pPr lvl="2">
              <a:defRPr/>
            </a:pPr>
            <a:r>
              <a:rPr lang="en-US" altLang="en-US" dirty="0">
                <a:cs typeface="Arial" charset="0"/>
              </a:rPr>
              <a:t>Revenue sharing</a:t>
            </a:r>
          </a:p>
          <a:p>
            <a:pPr lvl="2">
              <a:defRPr/>
            </a:pPr>
            <a:r>
              <a:rPr lang="en-US" altLang="en-US" dirty="0">
                <a:cs typeface="Arial" charset="0"/>
              </a:rPr>
              <a:t>Lack of competitive bids</a:t>
            </a:r>
          </a:p>
          <a:p>
            <a:pPr lvl="2">
              <a:defRPr/>
            </a:pPr>
            <a:r>
              <a:rPr lang="en-US" altLang="en-US" dirty="0">
                <a:cs typeface="Arial" charset="0"/>
              </a:rPr>
              <a:t>Asset based vs. flat fees</a:t>
            </a:r>
          </a:p>
          <a:p>
            <a:pPr lvl="1">
              <a:defRPr/>
            </a:pPr>
            <a:r>
              <a:rPr lang="en-US" altLang="en-US" dirty="0">
                <a:cs typeface="Arial" charset="0"/>
              </a:rPr>
              <a:t>Selecting and retaining investments with high fees and poor performance.</a:t>
            </a:r>
          </a:p>
          <a:p>
            <a:pPr lvl="2">
              <a:defRPr/>
            </a:pPr>
            <a:r>
              <a:rPr lang="en-US" altLang="en-US" dirty="0">
                <a:cs typeface="Arial" charset="0"/>
              </a:rPr>
              <a:t>Retail vs. institutional class mutual funds</a:t>
            </a:r>
          </a:p>
          <a:p>
            <a:pPr lvl="2">
              <a:defRPr/>
            </a:pPr>
            <a:r>
              <a:rPr lang="en-US" altLang="en-US" dirty="0">
                <a:cs typeface="Arial" charset="0"/>
              </a:rPr>
              <a:t>Actively vs. passively managed</a:t>
            </a:r>
          </a:p>
          <a:p>
            <a:pPr lvl="2">
              <a:defRPr/>
            </a:pPr>
            <a:r>
              <a:rPr lang="en-US" altLang="en-US" dirty="0">
                <a:cs typeface="Arial" charset="0"/>
              </a:rPr>
              <a:t>Unnecessary layers of fees</a:t>
            </a:r>
          </a:p>
          <a:p>
            <a:pPr marL="457200" lvl="1" indent="0" eaLnBrk="1" hangingPunct="1">
              <a:buFontTx/>
              <a:buNone/>
              <a:defRPr/>
            </a:pPr>
            <a:endParaRPr lang="en-US" dirty="0"/>
          </a:p>
          <a:p>
            <a:pPr lvl="1" eaLnBrk="1" hangingPunct="1">
              <a:defRPr/>
            </a:pPr>
            <a:endParaRPr lang="en-US" dirty="0"/>
          </a:p>
        </p:txBody>
      </p:sp>
      <p:sp>
        <p:nvSpPr>
          <p:cNvPr id="34821"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437D832C-636D-4A44-9FAE-FAA3563A2184}" type="slidenum">
              <a:rPr lang="en-US" altLang="en-US" sz="1000" smtClean="0">
                <a:solidFill>
                  <a:srgbClr val="505050"/>
                </a:solidFill>
              </a:rPr>
              <a:pPr eaLnBrk="1" hangingPunct="1">
                <a:spcAft>
                  <a:spcPct val="0"/>
                </a:spcAft>
                <a:buFontTx/>
                <a:buNone/>
              </a:pPr>
              <a:t>45</a:t>
            </a:fld>
            <a:endParaRPr lang="en-US" altLang="en-US" sz="1000" smtClean="0">
              <a:solidFill>
                <a:srgbClr val="505050"/>
              </a:solidFill>
            </a:endParaRPr>
          </a:p>
        </p:txBody>
      </p:sp>
      <p:sp>
        <p:nvSpPr>
          <p:cNvPr id="34820" name="Title 2" descr="" title=""/>
          <p:cNvSpPr>
            <a:spLocks noGrp="1"/>
          </p:cNvSpPr>
          <p:nvPr>
            <p:ph type="title"/>
          </p:nvPr>
        </p:nvSpPr>
        <p:spPr/>
        <p:txBody>
          <a:bodyPr/>
          <a:lstStyle/>
          <a:p>
            <a:pPr eaLnBrk="1" hangingPunct="1"/>
            <a:r>
              <a:rPr lang="en-US" altLang="en-US" b="1" smtClean="0">
                <a:latin typeface="Arial" charset="0"/>
                <a:cs typeface="Arial" charset="0"/>
              </a:rPr>
              <a:t> Specific Allegations </a:t>
            </a:r>
            <a:r>
              <a:rPr lang="en-US" altLang="en-US" sz="2000" b="1" i="1" smtClean="0">
                <a:latin typeface="Arial" charset="0"/>
                <a:cs typeface="Arial" charset="0"/>
              </a:rPr>
              <a:t>(cont’d)</a:t>
            </a:r>
            <a:endParaRPr lang="en-US" altLang="en-US" sz="2000" i="1" smtClean="0">
              <a:latin typeface="Arial" charset="0"/>
              <a:cs typeface="Arial" charset="0"/>
            </a:endParaRPr>
          </a:p>
        </p:txBody>
      </p:sp>
    </p:spTree>
    <p:extLst>
      <p:ext uri="{BB962C8B-B14F-4D97-AF65-F5344CB8AC3E}">
        <p14:creationId xmlns:p14="http://schemas.microsoft.com/office/powerpoint/2010/main" val="247804201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6.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a:xfrm>
            <a:off x="609600" y="1219200"/>
            <a:ext cx="8229600" cy="4830763"/>
          </a:xfrm>
        </p:spPr>
        <p:txBody>
          <a:bodyPr rtlCol="0">
            <a:normAutofit/>
          </a:bodyPr>
          <a:lstStyle/>
          <a:p>
            <a:pPr eaLnBrk="1" hangingPunct="1">
              <a:defRPr/>
            </a:pPr>
            <a:r>
              <a:rPr lang="en-US" altLang="en-US" dirty="0">
                <a:cs typeface="Arial" charset="0"/>
              </a:rPr>
              <a:t>Breach of </a:t>
            </a:r>
            <a:r>
              <a:rPr lang="en-US" altLang="en-US" b="1" dirty="0">
                <a:solidFill>
                  <a:srgbClr val="FF0000"/>
                </a:solidFill>
                <a:cs typeface="Arial" charset="0"/>
              </a:rPr>
              <a:t>Duty of Prudence </a:t>
            </a:r>
            <a:r>
              <a:rPr lang="en-US" altLang="en-US" dirty="0" smtClean="0">
                <a:cs typeface="Arial" charset="0"/>
              </a:rPr>
              <a:t>claims include </a:t>
            </a:r>
            <a:r>
              <a:rPr lang="en-US" altLang="en-US" i="1" dirty="0" smtClean="0">
                <a:cs typeface="Arial" charset="0"/>
              </a:rPr>
              <a:t>(cont’d</a:t>
            </a:r>
            <a:r>
              <a:rPr lang="en-US" altLang="en-US" i="1" dirty="0">
                <a:cs typeface="Arial" charset="0"/>
              </a:rPr>
              <a:t>)</a:t>
            </a:r>
            <a:r>
              <a:rPr lang="en-US" altLang="en-US" dirty="0">
                <a:cs typeface="Arial" charset="0"/>
              </a:rPr>
              <a:t>:</a:t>
            </a:r>
            <a:endParaRPr lang="en-US" altLang="en-US" dirty="0"/>
          </a:p>
          <a:p>
            <a:pPr lvl="1">
              <a:defRPr/>
            </a:pPr>
            <a:r>
              <a:rPr lang="en-US" altLang="en-US" dirty="0">
                <a:cs typeface="Arial" charset="0"/>
              </a:rPr>
              <a:t>Investment options too </a:t>
            </a:r>
            <a:r>
              <a:rPr lang="en-US" altLang="en-US" dirty="0" smtClean="0">
                <a:cs typeface="Arial" charset="0"/>
              </a:rPr>
              <a:t>numerous.</a:t>
            </a:r>
            <a:endParaRPr lang="en-US" altLang="en-US" dirty="0">
              <a:cs typeface="Arial" charset="0"/>
            </a:endParaRPr>
          </a:p>
          <a:p>
            <a:pPr lvl="2">
              <a:defRPr/>
            </a:pPr>
            <a:r>
              <a:rPr lang="en-US" altLang="en-US" dirty="0">
                <a:cs typeface="Arial" charset="0"/>
              </a:rPr>
              <a:t>Causes participant confusion</a:t>
            </a:r>
          </a:p>
          <a:p>
            <a:pPr lvl="2">
              <a:defRPr/>
            </a:pPr>
            <a:r>
              <a:rPr lang="en-US" altLang="en-US" dirty="0">
                <a:cs typeface="Arial" charset="0"/>
              </a:rPr>
              <a:t>Results in excessive fees</a:t>
            </a:r>
          </a:p>
          <a:p>
            <a:pPr lvl="1">
              <a:defRPr/>
            </a:pPr>
            <a:r>
              <a:rPr lang="en-US" altLang="en-US" dirty="0">
                <a:cs typeface="Arial" charset="0"/>
              </a:rPr>
              <a:t>Flawed process for selecting and monitoring </a:t>
            </a:r>
            <a:r>
              <a:rPr lang="en-US" altLang="en-US" dirty="0" smtClean="0">
                <a:cs typeface="Arial" charset="0"/>
              </a:rPr>
              <a:t>investments.</a:t>
            </a:r>
            <a:endParaRPr lang="en-US" altLang="en-US" dirty="0">
              <a:cs typeface="Arial" charset="0"/>
            </a:endParaRPr>
          </a:p>
          <a:p>
            <a:pPr lvl="1">
              <a:defRPr/>
            </a:pPr>
            <a:r>
              <a:rPr lang="en-US" altLang="en-US" dirty="0">
                <a:cs typeface="Arial" charset="0"/>
              </a:rPr>
              <a:t>Multiple recordkeepers increases </a:t>
            </a:r>
            <a:r>
              <a:rPr lang="en-US" altLang="en-US" dirty="0" smtClean="0">
                <a:cs typeface="Arial" charset="0"/>
              </a:rPr>
              <a:t>costs.</a:t>
            </a:r>
            <a:endParaRPr lang="en-US" altLang="en-US" dirty="0">
              <a:cs typeface="Arial" charset="0"/>
            </a:endParaRPr>
          </a:p>
          <a:p>
            <a:pPr lvl="1">
              <a:defRPr/>
            </a:pPr>
            <a:r>
              <a:rPr lang="en-US" altLang="en-US" dirty="0">
                <a:cs typeface="Arial" charset="0"/>
              </a:rPr>
              <a:t>“Locked in” arrangement with </a:t>
            </a:r>
            <a:r>
              <a:rPr lang="en-US" altLang="en-US" dirty="0" smtClean="0">
                <a:cs typeface="Arial" charset="0"/>
              </a:rPr>
              <a:t>vendor.</a:t>
            </a:r>
            <a:endParaRPr lang="en-US" altLang="en-US" dirty="0">
              <a:cs typeface="Arial" charset="0"/>
            </a:endParaRPr>
          </a:p>
          <a:p>
            <a:pPr marL="457200" lvl="1" indent="0" eaLnBrk="1" hangingPunct="1">
              <a:buFontTx/>
              <a:buNone/>
              <a:defRPr/>
            </a:pPr>
            <a:endParaRPr lang="en-US" dirty="0"/>
          </a:p>
          <a:p>
            <a:pPr lvl="1" eaLnBrk="1" hangingPunct="1">
              <a:defRPr/>
            </a:pPr>
            <a:endParaRPr lang="en-US" dirty="0"/>
          </a:p>
        </p:txBody>
      </p:sp>
      <p:sp>
        <p:nvSpPr>
          <p:cNvPr id="35845"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D8E73DF3-609B-4EB6-B0C9-90D41D59BFC7}" type="slidenum">
              <a:rPr lang="en-US" altLang="en-US" sz="1000" smtClean="0">
                <a:solidFill>
                  <a:srgbClr val="505050"/>
                </a:solidFill>
              </a:rPr>
              <a:pPr eaLnBrk="1" hangingPunct="1">
                <a:spcAft>
                  <a:spcPct val="0"/>
                </a:spcAft>
                <a:buFontTx/>
                <a:buNone/>
              </a:pPr>
              <a:t>46</a:t>
            </a:fld>
            <a:endParaRPr lang="en-US" altLang="en-US" sz="1000" smtClean="0">
              <a:solidFill>
                <a:srgbClr val="505050"/>
              </a:solidFill>
            </a:endParaRPr>
          </a:p>
        </p:txBody>
      </p:sp>
      <p:sp>
        <p:nvSpPr>
          <p:cNvPr id="52227" name="Title 2" descr="" title=""/>
          <p:cNvSpPr>
            <a:spLocks noGrp="1"/>
          </p:cNvSpPr>
          <p:nvPr>
            <p:ph type="title"/>
          </p:nvPr>
        </p:nvSpPr>
        <p:spPr/>
        <p:txBody>
          <a:bodyPr/>
          <a:lstStyle/>
          <a:p>
            <a:pPr eaLnBrk="1" hangingPunct="1">
              <a:defRPr/>
            </a:pPr>
            <a:r>
              <a:rPr lang="en-US" altLang="en-US" b="1" dirty="0">
                <a:latin typeface="Arial" charset="0"/>
                <a:cs typeface="Arial" charset="0"/>
              </a:rPr>
              <a:t> </a:t>
            </a:r>
            <a:r>
              <a:rPr lang="en-US" altLang="en-US" b="1" dirty="0"/>
              <a:t>Specific Allegations </a:t>
            </a:r>
            <a:r>
              <a:rPr lang="en-US" altLang="en-US" sz="2000" b="1" i="1" dirty="0"/>
              <a:t>(cont’d)</a:t>
            </a:r>
            <a:endParaRPr lang="en-US" altLang="en-US" sz="2200" dirty="0">
              <a:latin typeface="+mj-lt"/>
              <a:cs typeface="Arial" charset="0"/>
            </a:endParaRPr>
          </a:p>
        </p:txBody>
      </p:sp>
    </p:spTree>
    <p:extLst>
      <p:ext uri="{BB962C8B-B14F-4D97-AF65-F5344CB8AC3E}">
        <p14:creationId xmlns:p14="http://schemas.microsoft.com/office/powerpoint/2010/main" val="216246772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7.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6866" name="Content Placeholder 1" descr="" title=""/>
          <p:cNvSpPr>
            <a:spLocks noGrp="1"/>
          </p:cNvSpPr>
          <p:nvPr>
            <p:ph idx="1"/>
          </p:nvPr>
        </p:nvSpPr>
        <p:spPr>
          <a:xfrm>
            <a:off x="457200" y="1066800"/>
            <a:ext cx="8305800" cy="4876800"/>
          </a:xfrm>
        </p:spPr>
        <p:txBody>
          <a:bodyPr/>
          <a:lstStyle/>
          <a:p>
            <a:r>
              <a:rPr lang="en-US" altLang="en-US" sz="2400" dirty="0" smtClean="0">
                <a:latin typeface="Arial" charset="0"/>
                <a:cs typeface="Arial" charset="0"/>
              </a:rPr>
              <a:t>Amended complaints filed in NYU and Vanderbilt lawsuits allege that </a:t>
            </a:r>
            <a:r>
              <a:rPr lang="en-US" altLang="en-US" sz="2400" b="1" dirty="0" smtClean="0">
                <a:latin typeface="Arial" charset="0"/>
                <a:cs typeface="Arial" charset="0"/>
              </a:rPr>
              <a:t>use of plan information by TIAA to market other products</a:t>
            </a:r>
            <a:r>
              <a:rPr lang="en-US" altLang="en-US" sz="2400" dirty="0" smtClean="0">
                <a:latin typeface="Arial" charset="0"/>
                <a:cs typeface="Arial" charset="0"/>
              </a:rPr>
              <a:t> is a breach of duties of prudence and loyalty.</a:t>
            </a:r>
          </a:p>
          <a:p>
            <a:pPr lvl="1"/>
            <a:r>
              <a:rPr lang="en-US" altLang="en-US" sz="2200" dirty="0" smtClean="0">
                <a:latin typeface="Arial" charset="0"/>
                <a:cs typeface="Arial" charset="0"/>
              </a:rPr>
              <a:t>Plan participant information is private information that is a plan asset.</a:t>
            </a:r>
          </a:p>
          <a:p>
            <a:pPr lvl="1"/>
            <a:r>
              <a:rPr lang="en-US" altLang="en-US" sz="2200" dirty="0" smtClean="0">
                <a:latin typeface="Arial" charset="0"/>
                <a:cs typeface="Arial" charset="0"/>
              </a:rPr>
              <a:t>TIAA used its position as record keeper to obtain access to this information in order to market other investments, insurance, 529 plans, IRAs, etc.</a:t>
            </a:r>
          </a:p>
          <a:p>
            <a:pPr lvl="1"/>
            <a:r>
              <a:rPr lang="en-US" altLang="en-US" sz="2200" dirty="0" smtClean="0">
                <a:latin typeface="Arial" charset="0"/>
                <a:cs typeface="Arial" charset="0"/>
              </a:rPr>
              <a:t>Universities did not take prudent steps to contractually protect the exploitation of this private information for commercial purposes, particularly in light of perceived “endorsement” of TIAA as record keeper.</a:t>
            </a:r>
          </a:p>
        </p:txBody>
      </p:sp>
      <p:sp>
        <p:nvSpPr>
          <p:cNvPr id="36868"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67250D53-B25B-4F58-967C-446A511C82FE}" type="slidenum">
              <a:rPr lang="en-US" altLang="en-US" smtClean="0">
                <a:solidFill>
                  <a:srgbClr val="505050"/>
                </a:solidFill>
                <a:latin typeface="Arial" charset="0"/>
              </a:rPr>
              <a:pPr eaLnBrk="1" hangingPunct="1"/>
              <a:t>47</a:t>
            </a:fld>
            <a:endParaRPr lang="en-US" altLang="en-US" smtClean="0">
              <a:solidFill>
                <a:srgbClr val="505050"/>
              </a:solidFill>
              <a:latin typeface="Arial" charset="0"/>
            </a:endParaRPr>
          </a:p>
        </p:txBody>
      </p:sp>
      <p:sp>
        <p:nvSpPr>
          <p:cNvPr id="36867" name="Title 2" descr="" title=""/>
          <p:cNvSpPr>
            <a:spLocks noGrp="1"/>
          </p:cNvSpPr>
          <p:nvPr>
            <p:ph type="title"/>
          </p:nvPr>
        </p:nvSpPr>
        <p:spPr/>
        <p:txBody>
          <a:bodyPr/>
          <a:lstStyle/>
          <a:p>
            <a:r>
              <a:rPr lang="en-US" altLang="en-US" b="1" smtClean="0">
                <a:latin typeface="Arial" charset="0"/>
                <a:cs typeface="Arial" charset="0"/>
              </a:rPr>
              <a:t>Specific Allegations </a:t>
            </a:r>
            <a:r>
              <a:rPr lang="en-US" altLang="en-US" sz="2000" b="1" i="1" smtClean="0">
                <a:latin typeface="Arial" charset="0"/>
                <a:cs typeface="Arial" charset="0"/>
              </a:rPr>
              <a:t>(cont’d)</a:t>
            </a:r>
            <a:endParaRPr lang="en-US" altLang="en-US" smtClean="0">
              <a:latin typeface="Arial" charset="0"/>
              <a:cs typeface="Arial" charset="0"/>
            </a:endParaRPr>
          </a:p>
        </p:txBody>
      </p:sp>
    </p:spTree>
    <p:extLst>
      <p:ext uri="{BB962C8B-B14F-4D97-AF65-F5344CB8AC3E}">
        <p14:creationId xmlns:p14="http://schemas.microsoft.com/office/powerpoint/2010/main" val="30141949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8.xml><?xml version="1.0" encoding="utf-8"?>
<p:sld xmlns:p14="http://schemas.microsoft.com/office/powerpoint/2010/main" xmlns:a14="http://schemas.microsoft.com/office/drawing/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aphicFrame>
        <p:nvGraphicFramePr>
          <p:cNvPr id="5" name="Content Placeholder 4" descr="" title=""/>
          <p:cNvGraphicFramePr>
            <a:graphicFrameLocks noGrp="1"/>
          </p:cNvGraphicFramePr>
          <p:nvPr>
            <p:ph idx="1"/>
            <p:extLst>
              <p:ext uri="{D42A27DB-BD31-4B8C-83A1-F6EECF244321}">
                <p14:modId xmlns:p14="http://schemas.microsoft.com/office/powerpoint/2010/main" val="2445315112"/>
              </p:ext>
            </p:extLst>
          </p:nvPr>
        </p:nvGraphicFramePr>
        <p:xfrm>
          <a:off x="266700" y="1066801"/>
          <a:ext cx="8610600" cy="5101144"/>
        </p:xfrm>
        <a:graphic>
          <a:graphicData uri="http://schemas.openxmlformats.org/drawingml/2006/table">
            <a:tbl>
              <a:tblPr firstRow="1" bandRow="1">
                <a:tableStyleId>{5C22544A-7EE6-4342-B048-85BDC9FD1C3A}</a:tableStyleId>
              </a:tblPr>
              <a:tblGrid>
                <a:gridCol w="2209800">
                  <a:extLst>
                    <a:ext uri="{9D8B030D-6E8A-4147-A177-3AD203B41FA5}"/>
                  </a:extLst>
                </a:gridCol>
                <a:gridCol w="2019300">
                  <a:extLst>
                    <a:ext uri="{9D8B030D-6E8A-4147-A177-3AD203B41FA5}"/>
                  </a:extLst>
                </a:gridCol>
                <a:gridCol w="2209800">
                  <a:extLst>
                    <a:ext uri="{9D8B030D-6E8A-4147-A177-3AD203B41FA5}"/>
                  </a:extLst>
                </a:gridCol>
                <a:gridCol w="2171700">
                  <a:extLst>
                    <a:ext uri="{9D8B030D-6E8A-4147-A177-3AD203B41FA5}"/>
                  </a:extLst>
                </a:gridCol>
              </a:tblGrid>
              <a:tr h="346174">
                <a:tc>
                  <a:txBody>
                    <a:bodyPr/>
                    <a:lstStyle/>
                    <a:p>
                      <a:r>
                        <a:rPr lang="en-US" sz="1800" dirty="0" smtClean="0"/>
                        <a:t>University</a:t>
                      </a:r>
                      <a:endParaRPr lang="en-US" sz="1800" dirty="0"/>
                    </a:p>
                  </a:txBody>
                  <a:tcPr marT="45725" marB="45725"/>
                </a:tc>
                <a:tc>
                  <a:txBody>
                    <a:bodyPr/>
                    <a:lstStyle/>
                    <a:p>
                      <a:r>
                        <a:rPr lang="en-US" sz="1800" dirty="0"/>
                        <a:t>Ruling</a:t>
                      </a:r>
                    </a:p>
                  </a:txBody>
                  <a:tcPr marT="45725" marB="45725"/>
                </a:tc>
                <a:tc>
                  <a:txBody>
                    <a:bodyPr/>
                    <a:lstStyle/>
                    <a:p>
                      <a:r>
                        <a:rPr lang="en-US" sz="1800" dirty="0"/>
                        <a:t>University</a:t>
                      </a:r>
                    </a:p>
                  </a:txBody>
                  <a:tcPr marT="45725" marB="45725"/>
                </a:tc>
                <a:tc>
                  <a:txBody>
                    <a:bodyPr/>
                    <a:lstStyle/>
                    <a:p>
                      <a:r>
                        <a:rPr lang="en-US" sz="1800" dirty="0"/>
                        <a:t>Ruling</a:t>
                      </a:r>
                    </a:p>
                  </a:txBody>
                  <a:tcPr marT="45725" marB="45725"/>
                </a:tc>
                <a:extLst>
                  <a:ext uri="{0D108BD9-81ED-4DB2-BD59-A6C34878D82A}"/>
                </a:extLst>
              </a:tr>
              <a:tr h="300714">
                <a:tc>
                  <a:txBody>
                    <a:bodyPr/>
                    <a:lstStyle/>
                    <a:p>
                      <a:r>
                        <a:rPr lang="en-US" sz="1600" dirty="0"/>
                        <a:t>Emory University</a:t>
                      </a:r>
                    </a:p>
                  </a:txBody>
                  <a:tcPr marT="45725" marB="45725"/>
                </a:tc>
                <a:tc>
                  <a:txBody>
                    <a:bodyPr/>
                    <a:lstStyle/>
                    <a:p>
                      <a:r>
                        <a:rPr lang="en-US" sz="1600" b="1" dirty="0" smtClean="0"/>
                        <a:t>MTD</a:t>
                      </a:r>
                      <a:r>
                        <a:rPr lang="en-US" sz="1600" b="1" baseline="0" dirty="0" smtClean="0"/>
                        <a:t> </a:t>
                      </a:r>
                      <a:r>
                        <a:rPr lang="en-US" sz="1600" b="1" dirty="0" smtClean="0"/>
                        <a:t>Denied</a:t>
                      </a:r>
                    </a:p>
                  </a:txBody>
                  <a:tcPr marT="45725" marB="45725"/>
                </a:tc>
                <a:tc>
                  <a:txBody>
                    <a:bodyPr/>
                    <a:lstStyle/>
                    <a:p>
                      <a:r>
                        <a:rPr lang="en-US" sz="1600" dirty="0"/>
                        <a:t>Vanderbilt</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extLst>
                  <a:ext uri="{0D108BD9-81ED-4DB2-BD59-A6C34878D82A}"/>
                </a:extLst>
              </a:tr>
              <a:tr h="519409">
                <a:tc>
                  <a:txBody>
                    <a:bodyPr/>
                    <a:lstStyle/>
                    <a:p>
                      <a:r>
                        <a:rPr lang="en-US" sz="1600" dirty="0"/>
                        <a:t>Duke</a:t>
                      </a:r>
                      <a:r>
                        <a:rPr lang="en-US" sz="1600" baseline="0" dirty="0"/>
                        <a:t> University</a:t>
                      </a:r>
                      <a:endParaRPr lang="en-US" sz="1600" dirty="0"/>
                    </a:p>
                  </a:txBody>
                  <a:tcPr marT="45725" marB="45725"/>
                </a:tc>
                <a:tc>
                  <a:txBody>
                    <a:bodyPr/>
                    <a:lstStyle/>
                    <a:p>
                      <a:r>
                        <a:rPr lang="en-US" sz="1600" b="1" dirty="0" smtClean="0"/>
                        <a:t>MTD</a:t>
                      </a:r>
                      <a:r>
                        <a:rPr lang="en-US" sz="1600" b="1" baseline="0" dirty="0" smtClean="0"/>
                        <a:t> </a:t>
                      </a:r>
                      <a:r>
                        <a:rPr lang="en-US" sz="1600" b="1" dirty="0" smtClean="0"/>
                        <a:t>Denied</a:t>
                      </a:r>
                      <a:r>
                        <a:rPr lang="en-US" sz="1600" b="1" baseline="0" dirty="0" smtClean="0"/>
                        <a:t> </a:t>
                      </a:r>
                    </a:p>
                    <a:p>
                      <a:r>
                        <a:rPr lang="en-US" sz="1600" b="1" baseline="0" dirty="0" smtClean="0">
                          <a:solidFill>
                            <a:srgbClr val="FF0000"/>
                          </a:solidFill>
                        </a:rPr>
                        <a:t>Class Action Cert.</a:t>
                      </a:r>
                      <a:endParaRPr lang="en-US" sz="1600" b="1" dirty="0">
                        <a:solidFill>
                          <a:srgbClr val="FF0000"/>
                        </a:solidFill>
                      </a:endParaRPr>
                    </a:p>
                  </a:txBody>
                  <a:tcPr marT="45725" marB="45725"/>
                </a:tc>
                <a:tc>
                  <a:txBody>
                    <a:bodyPr/>
                    <a:lstStyle/>
                    <a:p>
                      <a:r>
                        <a:rPr lang="en-US" sz="1600" dirty="0"/>
                        <a:t>Yale University</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extLst>
                  <a:ext uri="{0D108BD9-81ED-4DB2-BD59-A6C34878D82A}"/>
                </a:extLst>
              </a:tr>
              <a:tr h="956799">
                <a:tc>
                  <a:txBody>
                    <a:bodyPr/>
                    <a:lstStyle/>
                    <a:p>
                      <a:r>
                        <a:rPr lang="en-US" sz="1600" dirty="0"/>
                        <a:t>New York University </a:t>
                      </a:r>
                    </a:p>
                  </a:txBody>
                  <a:tcPr marT="45725" marB="45725"/>
                </a:tc>
                <a:tc>
                  <a:txBody>
                    <a:bodyPr/>
                    <a:lstStyle/>
                    <a:p>
                      <a:r>
                        <a:rPr lang="en-US" sz="1600" b="1" dirty="0" smtClean="0"/>
                        <a:t>MTD Denied</a:t>
                      </a:r>
                    </a:p>
                    <a:p>
                      <a:r>
                        <a:rPr lang="en-US" sz="1600" b="1" dirty="0" smtClean="0">
                          <a:solidFill>
                            <a:srgbClr val="FF0000"/>
                          </a:solidFill>
                        </a:rPr>
                        <a:t>Class Action Cert.</a:t>
                      </a:r>
                    </a:p>
                    <a:p>
                      <a:r>
                        <a:rPr lang="en-US" sz="1600" b="1" dirty="0" smtClean="0">
                          <a:solidFill>
                            <a:schemeClr val="accent3">
                              <a:lumMod val="75000"/>
                            </a:schemeClr>
                          </a:solidFill>
                        </a:rPr>
                        <a:t>BENCH </a:t>
                      </a:r>
                      <a:r>
                        <a:rPr lang="en-US" sz="1600" b="1" smtClean="0">
                          <a:solidFill>
                            <a:schemeClr val="accent3">
                              <a:lumMod val="75000"/>
                            </a:schemeClr>
                          </a:solidFill>
                        </a:rPr>
                        <a:t>TRIAL ENDED 5/14</a:t>
                      </a:r>
                      <a:endParaRPr lang="en-US" sz="1600" b="1" dirty="0" smtClean="0">
                        <a:solidFill>
                          <a:schemeClr val="accent3">
                            <a:lumMod val="75000"/>
                          </a:schemeClr>
                        </a:solidFill>
                      </a:endParaRPr>
                    </a:p>
                  </a:txBody>
                  <a:tcPr marT="45725" marB="45725"/>
                </a:tc>
                <a:tc>
                  <a:txBody>
                    <a:bodyPr/>
                    <a:lstStyle/>
                    <a:p>
                      <a:r>
                        <a:rPr lang="en-US" sz="1600" dirty="0"/>
                        <a:t>University of </a:t>
                      </a:r>
                      <a:endParaRPr lang="en-US" sz="1600" dirty="0" smtClean="0"/>
                    </a:p>
                    <a:p>
                      <a:r>
                        <a:rPr lang="en-US" sz="1600" dirty="0" smtClean="0"/>
                        <a:t>Pennsylvania</a:t>
                      </a:r>
                      <a:endParaRPr lang="en-US" sz="1600" dirty="0"/>
                    </a:p>
                  </a:txBody>
                  <a:tcPr marT="45725" marB="45725"/>
                </a:tc>
                <a:tc>
                  <a:txBody>
                    <a:bodyPr/>
                    <a:lstStyle/>
                    <a:p>
                      <a:r>
                        <a:rPr lang="en-US" sz="1600" b="1" dirty="0" smtClean="0">
                          <a:solidFill>
                            <a:schemeClr val="accent3">
                              <a:lumMod val="75000"/>
                            </a:schemeClr>
                          </a:solidFill>
                        </a:rPr>
                        <a:t>DISMISSED</a:t>
                      </a:r>
                    </a:p>
                    <a:p>
                      <a:r>
                        <a:rPr lang="en-US" sz="1600" b="1" dirty="0" smtClean="0">
                          <a:solidFill>
                            <a:srgbClr val="FF0000"/>
                          </a:solidFill>
                        </a:rPr>
                        <a:t>Appeal</a:t>
                      </a:r>
                      <a:r>
                        <a:rPr lang="en-US" sz="1600" b="1" baseline="0" dirty="0" smtClean="0">
                          <a:solidFill>
                            <a:srgbClr val="FF0000"/>
                          </a:solidFill>
                        </a:rPr>
                        <a:t> to</a:t>
                      </a:r>
                      <a:r>
                        <a:rPr lang="en-US" sz="1600" b="1" dirty="0" smtClean="0">
                          <a:solidFill>
                            <a:srgbClr val="FF0000"/>
                          </a:solidFill>
                        </a:rPr>
                        <a:t> 3</a:t>
                      </a:r>
                      <a:r>
                        <a:rPr lang="en-US" sz="1600" b="1" baseline="30000" dirty="0" smtClean="0">
                          <a:solidFill>
                            <a:srgbClr val="FF0000"/>
                          </a:solidFill>
                        </a:rPr>
                        <a:t>rd</a:t>
                      </a:r>
                      <a:r>
                        <a:rPr lang="en-US" sz="1600" b="1" baseline="0" dirty="0" smtClean="0">
                          <a:solidFill>
                            <a:srgbClr val="FF0000"/>
                          </a:solidFill>
                        </a:rPr>
                        <a:t> Cir.</a:t>
                      </a:r>
                      <a:endParaRPr lang="en-US" sz="1600" b="1" dirty="0">
                        <a:solidFill>
                          <a:srgbClr val="FF0000"/>
                        </a:solidFill>
                      </a:endParaRPr>
                    </a:p>
                  </a:txBody>
                  <a:tcPr marT="45725" marB="45725"/>
                </a:tc>
                <a:extLst>
                  <a:ext uri="{0D108BD9-81ED-4DB2-BD59-A6C34878D82A}"/>
                </a:extLst>
              </a:tr>
              <a:tr h="319986">
                <a:tc>
                  <a:txBody>
                    <a:bodyPr/>
                    <a:lstStyle/>
                    <a:p>
                      <a:r>
                        <a:rPr lang="en-US" sz="1600" dirty="0"/>
                        <a:t>MIT</a:t>
                      </a:r>
                    </a:p>
                  </a:txBody>
                  <a:tcPr marT="45725" marB="4572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MTD</a:t>
                      </a:r>
                      <a:r>
                        <a:rPr lang="en-US" sz="1600" b="1" baseline="0" dirty="0" smtClean="0"/>
                        <a:t> </a:t>
                      </a:r>
                      <a:r>
                        <a:rPr lang="en-US" sz="1600" b="1" dirty="0" smtClean="0"/>
                        <a:t>Denied</a:t>
                      </a:r>
                    </a:p>
                  </a:txBody>
                  <a:tcPr marT="45725" marB="45725"/>
                </a:tc>
                <a:tc>
                  <a:txBody>
                    <a:bodyPr/>
                    <a:lstStyle/>
                    <a:p>
                      <a:r>
                        <a:rPr lang="en-US" sz="1600" dirty="0"/>
                        <a:t>Washington University</a:t>
                      </a:r>
                    </a:p>
                  </a:txBody>
                  <a:tcPr marT="45725" marB="45725"/>
                </a:tc>
                <a:tc>
                  <a:txBody>
                    <a:bodyPr/>
                    <a:lstStyle/>
                    <a:p>
                      <a:r>
                        <a:rPr lang="en-US" sz="1600" b="1" dirty="0" smtClean="0"/>
                        <a:t>MTD Pending</a:t>
                      </a:r>
                      <a:endParaRPr lang="en-US" sz="1600" b="1" dirty="0"/>
                    </a:p>
                  </a:txBody>
                  <a:tcPr marT="45725" marB="45725"/>
                </a:tc>
                <a:extLst>
                  <a:ext uri="{0D108BD9-81ED-4DB2-BD59-A6C34878D82A}"/>
                </a:extLst>
              </a:tr>
              <a:tr h="300714">
                <a:tc>
                  <a:txBody>
                    <a:bodyPr/>
                    <a:lstStyle/>
                    <a:p>
                      <a:r>
                        <a:rPr lang="en-US" sz="1600" dirty="0"/>
                        <a:t>Columbia</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tc>
                  <a:txBody>
                    <a:bodyPr/>
                    <a:lstStyle/>
                    <a:p>
                      <a:r>
                        <a:rPr lang="en-US" sz="1600" dirty="0"/>
                        <a:t>Northwestern</a:t>
                      </a:r>
                    </a:p>
                  </a:txBody>
                  <a:tcPr marT="45725" marB="45725"/>
                </a:tc>
                <a:tc>
                  <a:txBody>
                    <a:bodyPr/>
                    <a:lstStyle/>
                    <a:p>
                      <a:r>
                        <a:rPr lang="en-US" sz="1600" b="1" dirty="0" smtClean="0">
                          <a:solidFill>
                            <a:schemeClr val="accent3">
                              <a:lumMod val="75000"/>
                            </a:schemeClr>
                          </a:solidFill>
                        </a:rPr>
                        <a:t>DISMISSED</a:t>
                      </a:r>
                    </a:p>
                  </a:txBody>
                  <a:tcPr marT="45725" marB="45725"/>
                </a:tc>
                <a:extLst>
                  <a:ext uri="{0D108BD9-81ED-4DB2-BD59-A6C34878D82A}"/>
                </a:extLst>
              </a:tr>
              <a:tr h="300714">
                <a:tc>
                  <a:txBody>
                    <a:bodyPr/>
                    <a:lstStyle/>
                    <a:p>
                      <a:r>
                        <a:rPr lang="en-US" sz="1600" dirty="0"/>
                        <a:t>Cornell</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tc>
                  <a:txBody>
                    <a:bodyPr/>
                    <a:lstStyle/>
                    <a:p>
                      <a:r>
                        <a:rPr lang="en-US" sz="1600" dirty="0"/>
                        <a:t>Brown University</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extLst>
                  <a:ext uri="{0D108BD9-81ED-4DB2-BD59-A6C34878D82A}"/>
                </a:extLst>
              </a:tr>
              <a:tr h="738104">
                <a:tc>
                  <a:txBody>
                    <a:bodyPr/>
                    <a:lstStyle/>
                    <a:p>
                      <a:r>
                        <a:rPr lang="en-US" sz="1600" dirty="0"/>
                        <a:t>Princeton</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tc>
                  <a:txBody>
                    <a:bodyPr/>
                    <a:lstStyle/>
                    <a:p>
                      <a:r>
                        <a:rPr lang="en-US" sz="1600" dirty="0"/>
                        <a:t>University of Southern</a:t>
                      </a:r>
                      <a:r>
                        <a:rPr lang="en-US" sz="1600" baseline="0" dirty="0"/>
                        <a:t> California</a:t>
                      </a:r>
                      <a:endParaRPr lang="en-US" sz="1600" dirty="0"/>
                    </a:p>
                  </a:txBody>
                  <a:tcPr marT="45725" marB="45725"/>
                </a:tc>
                <a:tc>
                  <a:txBody>
                    <a:bodyPr/>
                    <a:lstStyle/>
                    <a:p>
                      <a:r>
                        <a:rPr lang="en-US" sz="1600" b="1" dirty="0" smtClean="0">
                          <a:solidFill>
                            <a:schemeClr val="tx1"/>
                          </a:solidFill>
                        </a:rPr>
                        <a:t>Motion</a:t>
                      </a:r>
                      <a:r>
                        <a:rPr lang="en-US" sz="1600" b="1" baseline="0" dirty="0" smtClean="0">
                          <a:solidFill>
                            <a:schemeClr val="tx1"/>
                          </a:solidFill>
                        </a:rPr>
                        <a:t> to Compel Arbitration Denied</a:t>
                      </a:r>
                    </a:p>
                    <a:p>
                      <a:r>
                        <a:rPr lang="en-US" sz="1600" b="1" baseline="0" dirty="0" smtClean="0">
                          <a:solidFill>
                            <a:srgbClr val="FF0000"/>
                          </a:solidFill>
                        </a:rPr>
                        <a:t>Appeal to 9</a:t>
                      </a:r>
                      <a:r>
                        <a:rPr lang="en-US" sz="1600" b="1" baseline="30000" dirty="0" smtClean="0">
                          <a:solidFill>
                            <a:srgbClr val="FF0000"/>
                          </a:solidFill>
                        </a:rPr>
                        <a:t>th</a:t>
                      </a:r>
                      <a:r>
                        <a:rPr lang="en-US" sz="1600" b="1" baseline="0" dirty="0" smtClean="0">
                          <a:solidFill>
                            <a:srgbClr val="FF0000"/>
                          </a:solidFill>
                        </a:rPr>
                        <a:t> Cir.</a:t>
                      </a:r>
                      <a:endParaRPr lang="en-US" sz="1600" b="1" dirty="0">
                        <a:solidFill>
                          <a:srgbClr val="FF0000"/>
                        </a:solidFill>
                      </a:endParaRPr>
                    </a:p>
                  </a:txBody>
                  <a:tcPr marT="45725" marB="45725"/>
                </a:tc>
                <a:extLst>
                  <a:ext uri="{0D108BD9-81ED-4DB2-BD59-A6C34878D82A}"/>
                </a:extLst>
              </a:tr>
              <a:tr h="519409">
                <a:tc>
                  <a:txBody>
                    <a:bodyPr/>
                    <a:lstStyle/>
                    <a:p>
                      <a:r>
                        <a:rPr lang="en-US" sz="1600" dirty="0"/>
                        <a:t>University</a:t>
                      </a:r>
                      <a:r>
                        <a:rPr lang="en-US" sz="1600" baseline="0" dirty="0"/>
                        <a:t> of Chicago</a:t>
                      </a:r>
                      <a:endParaRPr lang="en-US" sz="1600" dirty="0"/>
                    </a:p>
                  </a:txBody>
                  <a:tcPr marT="45725" marB="45725"/>
                </a:tc>
                <a:tc>
                  <a:txBody>
                    <a:bodyPr/>
                    <a:lstStyle/>
                    <a:p>
                      <a:r>
                        <a:rPr lang="en-US" sz="1600" b="1" dirty="0" smtClean="0"/>
                        <a:t>MTD</a:t>
                      </a:r>
                      <a:r>
                        <a:rPr lang="en-US" sz="1600" b="1" baseline="0" dirty="0" smtClean="0"/>
                        <a:t> </a:t>
                      </a:r>
                      <a:r>
                        <a:rPr lang="en-US" sz="1600" b="1" dirty="0" smtClean="0"/>
                        <a:t>Denied</a:t>
                      </a:r>
                    </a:p>
                    <a:p>
                      <a:r>
                        <a:rPr lang="en-US" sz="1600" b="1" dirty="0" smtClean="0">
                          <a:solidFill>
                            <a:schemeClr val="accent3">
                              <a:lumMod val="75000"/>
                            </a:schemeClr>
                          </a:solidFill>
                        </a:rPr>
                        <a:t>SETTLED – $6.5M</a:t>
                      </a:r>
                      <a:endParaRPr lang="en-US" sz="1600" b="1" dirty="0">
                        <a:solidFill>
                          <a:schemeClr val="accent3">
                            <a:lumMod val="75000"/>
                          </a:schemeClr>
                        </a:solidFill>
                      </a:endParaRPr>
                    </a:p>
                  </a:txBody>
                  <a:tcPr marT="45725" marB="45725"/>
                </a:tc>
                <a:tc>
                  <a:txBody>
                    <a:bodyPr/>
                    <a:lstStyle/>
                    <a:p>
                      <a:r>
                        <a:rPr lang="en-US" sz="1600" dirty="0"/>
                        <a:t>Georgetown</a:t>
                      </a:r>
                    </a:p>
                  </a:txBody>
                  <a:tcPr marT="45725" marB="45725"/>
                </a:tc>
                <a:tc>
                  <a:txBody>
                    <a:bodyPr/>
                    <a:lstStyle/>
                    <a:p>
                      <a:r>
                        <a:rPr lang="en-US" sz="1600" b="1" dirty="0"/>
                        <a:t>N/A</a:t>
                      </a:r>
                    </a:p>
                  </a:txBody>
                  <a:tcPr marT="45725" marB="45725"/>
                </a:tc>
                <a:extLst>
                  <a:ext uri="{0D108BD9-81ED-4DB2-BD59-A6C34878D82A}"/>
                </a:extLst>
              </a:tr>
              <a:tr h="3461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John Hopkins</a:t>
                      </a:r>
                    </a:p>
                  </a:txBody>
                  <a:tcPr marT="45725" marB="45725"/>
                </a:tc>
                <a:tc>
                  <a:txBody>
                    <a:bodyPr/>
                    <a:lstStyle/>
                    <a:p>
                      <a:r>
                        <a:rPr lang="en-US" sz="1600" b="1" dirty="0" smtClean="0"/>
                        <a:t>MTD</a:t>
                      </a:r>
                      <a:r>
                        <a:rPr lang="en-US" sz="1600" b="1" baseline="0" dirty="0" smtClean="0"/>
                        <a:t> </a:t>
                      </a:r>
                      <a:r>
                        <a:rPr lang="en-US" sz="1600" b="1" dirty="0" smtClean="0"/>
                        <a:t>Denied</a:t>
                      </a:r>
                      <a:endParaRPr lang="en-US" sz="1600" b="1" dirty="0"/>
                    </a:p>
                  </a:txBody>
                  <a:tcPr marT="45725" marB="45725"/>
                </a:tc>
                <a:tc>
                  <a:txBody>
                    <a:bodyPr/>
                    <a:lstStyle/>
                    <a:p>
                      <a:r>
                        <a:rPr lang="en-US" sz="1600" dirty="0" smtClean="0"/>
                        <a:t>George Washington</a:t>
                      </a:r>
                      <a:endParaRPr lang="en-US" sz="1600" dirty="0"/>
                    </a:p>
                  </a:txBody>
                  <a:tcPr marT="45725" marB="45725"/>
                </a:tc>
                <a:tc>
                  <a:txBody>
                    <a:bodyPr/>
                    <a:lstStyle/>
                    <a:p>
                      <a:r>
                        <a:rPr lang="en-US" sz="1600" b="1" dirty="0" smtClean="0"/>
                        <a:t>MTD Pending</a:t>
                      </a:r>
                      <a:endParaRPr lang="en-US" sz="1600" b="1" dirty="0"/>
                    </a:p>
                  </a:txBody>
                  <a:tcPr marT="45725" marB="45725"/>
                </a:tc>
                <a:extLst>
                  <a:ext uri="{0D108BD9-81ED-4DB2-BD59-A6C34878D82A}"/>
                </a:extLst>
              </a:tr>
            </a:tbl>
          </a:graphicData>
        </a:graphic>
      </p:graphicFrame>
      <p:sp>
        <p:nvSpPr>
          <p:cNvPr id="37949" name="Slide Number Placeholder 3" descr="" title=""/>
          <p:cNvSpPr>
            <a:spLocks noGrp="1"/>
          </p:cNvSpPr>
          <p:nvPr>
            <p:ph type="sldNum" sz="quarter" idx="12"/>
          </p:nvPr>
        </p:nvSpPr>
        <p:spPr bwMode="auto">
          <a:xfrm>
            <a:off x="6781800" y="6019800"/>
            <a:ext cx="21145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algn="ctr" eaLnBrk="1" hangingPunct="1">
              <a:spcAft>
                <a:spcPct val="0"/>
              </a:spcAft>
              <a:buFontTx/>
              <a:buNone/>
            </a:pPr>
            <a:fld id="{B23C5A35-06D6-439F-A7F3-A73029C85E62}" type="slidenum">
              <a:rPr lang="en-US" altLang="en-US" sz="1000" smtClean="0">
                <a:solidFill>
                  <a:srgbClr val="505050"/>
                </a:solidFill>
              </a:rPr>
              <a:pPr algn="ctr" eaLnBrk="1" hangingPunct="1">
                <a:spcAft>
                  <a:spcPct val="0"/>
                </a:spcAft>
                <a:buFontTx/>
                <a:buNone/>
              </a:pPr>
              <a:t>48</a:t>
            </a:fld>
            <a:endParaRPr lang="en-US" altLang="en-US" sz="1000" smtClean="0">
              <a:solidFill>
                <a:srgbClr val="505050"/>
              </a:solidFill>
            </a:endParaRPr>
          </a:p>
        </p:txBody>
      </p:sp>
      <p:sp>
        <p:nvSpPr>
          <p:cNvPr id="56374" name="Title 2" descr="" title=""/>
          <p:cNvSpPr>
            <a:spLocks noGrp="1"/>
          </p:cNvSpPr>
          <p:nvPr>
            <p:ph type="title"/>
          </p:nvPr>
        </p:nvSpPr>
        <p:spPr>
          <a:xfrm>
            <a:off x="457200" y="238125"/>
            <a:ext cx="8229600" cy="819150"/>
          </a:xfrm>
        </p:spPr>
        <p:txBody>
          <a:bodyPr/>
          <a:lstStyle/>
          <a:p>
            <a:pPr>
              <a:defRPr/>
            </a:pPr>
            <a:r>
              <a:rPr lang="en-US" altLang="en-US" b="1" dirty="0">
                <a:latin typeface="+mj-lt"/>
                <a:cs typeface="Arial" charset="0"/>
              </a:rPr>
              <a:t>Summary of </a:t>
            </a:r>
            <a:r>
              <a:rPr lang="en-US" altLang="en-US" b="1" dirty="0" smtClean="0">
                <a:latin typeface="+mj-lt"/>
                <a:cs typeface="Arial" charset="0"/>
              </a:rPr>
              <a:t>Current Status</a:t>
            </a:r>
            <a:endParaRPr lang="en-US" altLang="en-US" b="1" dirty="0">
              <a:latin typeface="+mj-lt"/>
              <a:cs typeface="Arial" charset="0"/>
            </a:endParaRPr>
          </a:p>
        </p:txBody>
      </p:sp>
    </p:spTree>
    <p:extLst>
      <p:ext uri="{BB962C8B-B14F-4D97-AF65-F5344CB8AC3E}">
        <p14:creationId xmlns:p14="http://schemas.microsoft.com/office/powerpoint/2010/main" val="20518943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9.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a:xfrm>
            <a:off x="457200" y="1600200"/>
            <a:ext cx="8229600" cy="4525963"/>
          </a:xfrm>
        </p:spPr>
        <p:txBody>
          <a:bodyPr>
            <a:normAutofit/>
          </a:bodyPr>
          <a:lstStyle/>
          <a:p>
            <a:pPr>
              <a:defRPr/>
            </a:pPr>
            <a:r>
              <a:rPr lang="en-US" altLang="en-US" dirty="0">
                <a:cs typeface="Arial" charset="0"/>
              </a:rPr>
              <a:t>The courts have generally allowed the allegations of </a:t>
            </a:r>
            <a:r>
              <a:rPr lang="en-US" altLang="en-US" b="1" dirty="0">
                <a:solidFill>
                  <a:srgbClr val="FF0000"/>
                </a:solidFill>
                <a:cs typeface="Arial" charset="0"/>
              </a:rPr>
              <a:t>breach of duty of prudence </a:t>
            </a:r>
            <a:r>
              <a:rPr lang="en-US" altLang="en-US" dirty="0">
                <a:cs typeface="Arial" charset="0"/>
              </a:rPr>
              <a:t>to proceed.</a:t>
            </a:r>
          </a:p>
          <a:p>
            <a:pPr lvl="1">
              <a:defRPr/>
            </a:pPr>
            <a:r>
              <a:rPr lang="en-US" altLang="en-US" dirty="0">
                <a:cs typeface="Arial" charset="0"/>
              </a:rPr>
              <a:t>Plaintiffs’ allegations are sufficient to suggest the universities had a </a:t>
            </a:r>
            <a:r>
              <a:rPr lang="en-US" altLang="en-US" b="1" dirty="0">
                <a:solidFill>
                  <a:srgbClr val="FF0000"/>
                </a:solidFill>
                <a:cs typeface="Arial" charset="0"/>
              </a:rPr>
              <a:t>flawed process </a:t>
            </a:r>
            <a:r>
              <a:rPr lang="en-US" altLang="en-US" dirty="0">
                <a:cs typeface="Arial" charset="0"/>
              </a:rPr>
              <a:t>for </a:t>
            </a:r>
            <a:r>
              <a:rPr lang="en-US" altLang="en-US" u="sng" dirty="0">
                <a:cs typeface="Arial" charset="0"/>
              </a:rPr>
              <a:t>choosing and evaluating funds</a:t>
            </a:r>
            <a:r>
              <a:rPr lang="en-US" altLang="en-US" dirty="0">
                <a:cs typeface="Arial" charset="0"/>
              </a:rPr>
              <a:t>.</a:t>
            </a:r>
          </a:p>
          <a:p>
            <a:pPr lvl="1">
              <a:defRPr/>
            </a:pPr>
            <a:r>
              <a:rPr lang="en-US" altLang="en-US" dirty="0">
                <a:cs typeface="Arial" charset="0"/>
              </a:rPr>
              <a:t>Plaintiffs’ allegations are sufficient to state a claim that the universities </a:t>
            </a:r>
            <a:r>
              <a:rPr lang="en-US" altLang="en-US" b="1" dirty="0">
                <a:solidFill>
                  <a:srgbClr val="FF0000"/>
                </a:solidFill>
                <a:cs typeface="Arial" charset="0"/>
              </a:rPr>
              <a:t>failed to diligently </a:t>
            </a:r>
            <a:r>
              <a:rPr lang="en-US" altLang="en-US" u="sng" dirty="0">
                <a:cs typeface="Arial" charset="0"/>
              </a:rPr>
              <a:t>investigate and monitor recordkeeping costs</a:t>
            </a:r>
            <a:r>
              <a:rPr lang="en-US" altLang="en-US" dirty="0">
                <a:cs typeface="Arial" charset="0"/>
              </a:rPr>
              <a:t>.  </a:t>
            </a:r>
            <a:endParaRPr lang="en-US" altLang="en-US" u="sng" dirty="0">
              <a:cs typeface="Arial" charset="0"/>
            </a:endParaRPr>
          </a:p>
          <a:p>
            <a:pPr marL="457200" lvl="1" indent="0">
              <a:buFontTx/>
              <a:buNone/>
              <a:defRPr/>
            </a:pPr>
            <a:endParaRPr lang="en-US" altLang="en-US" dirty="0">
              <a:latin typeface="Arial" charset="0"/>
              <a:cs typeface="Arial" charset="0"/>
            </a:endParaRPr>
          </a:p>
        </p:txBody>
      </p:sp>
      <p:sp>
        <p:nvSpPr>
          <p:cNvPr id="38917"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1D200B0D-4A79-4094-9398-C573703B2E2A}" type="slidenum">
              <a:rPr lang="en-US" altLang="en-US" sz="1000" smtClean="0">
                <a:solidFill>
                  <a:srgbClr val="505050"/>
                </a:solidFill>
              </a:rPr>
              <a:pPr eaLnBrk="1" hangingPunct="1">
                <a:spcAft>
                  <a:spcPct val="0"/>
                </a:spcAft>
                <a:buFontTx/>
                <a:buNone/>
              </a:pPr>
              <a:t>49</a:t>
            </a:fld>
            <a:endParaRPr lang="en-US" altLang="en-US" sz="1000" smtClean="0">
              <a:solidFill>
                <a:srgbClr val="505050"/>
              </a:solidFill>
            </a:endParaRPr>
          </a:p>
        </p:txBody>
      </p:sp>
      <p:sp>
        <p:nvSpPr>
          <p:cNvPr id="38916" name="Title 2" descr="" title=""/>
          <p:cNvSpPr>
            <a:spLocks noGrp="1"/>
          </p:cNvSpPr>
          <p:nvPr>
            <p:ph type="title"/>
          </p:nvPr>
        </p:nvSpPr>
        <p:spPr/>
        <p:txBody>
          <a:bodyPr/>
          <a:lstStyle/>
          <a:p>
            <a:r>
              <a:rPr lang="en-US" altLang="en-US" b="1" smtClean="0">
                <a:latin typeface="Arial" charset="0"/>
                <a:cs typeface="Arial" charset="0"/>
              </a:rPr>
              <a:t>Summary of Court Decisions on MTD</a:t>
            </a:r>
            <a:endParaRPr lang="en-US" altLang="en-US" sz="2200" b="1" smtClean="0">
              <a:latin typeface="Arial" charset="0"/>
              <a:cs typeface="Arial" charset="0"/>
            </a:endParaRPr>
          </a:p>
        </p:txBody>
      </p:sp>
    </p:spTree>
    <p:extLst>
      <p:ext uri="{BB962C8B-B14F-4D97-AF65-F5344CB8AC3E}">
        <p14:creationId xmlns:p14="http://schemas.microsoft.com/office/powerpoint/2010/main" val="209643482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p:cNvSpPr>
            <a:spLocks noGrp="1"/>
          </p:cNvSpPr>
          <p:nvPr>
            <p:ph idx="1"/>
          </p:nvPr>
        </p:nvSpPr>
        <p:spPr/>
        <p:txBody>
          <a:bodyPr>
            <a:normAutofit fontScale="92500" lnSpcReduction="20000"/>
          </a:bodyPr>
          <a:lstStyle/>
          <a:p>
            <a:r>
              <a:rPr lang="en-US" dirty="0"/>
              <a:t>The Plans Management Board is administrator </a:t>
            </a:r>
            <a:r>
              <a:rPr lang="en-US" dirty="0" smtClean="0"/>
              <a:t>of </a:t>
            </a:r>
            <a:r>
              <a:rPr lang="en-US" dirty="0"/>
              <a:t>the College Investment </a:t>
            </a:r>
            <a:r>
              <a:rPr lang="en-US" dirty="0" smtClean="0"/>
              <a:t>Plan (529 Plan), </a:t>
            </a:r>
            <a:r>
              <a:rPr lang="en-US" dirty="0"/>
              <a:t>the Delaware Achieving a Better Life Experience </a:t>
            </a:r>
            <a:r>
              <a:rPr lang="en-US" dirty="0" smtClean="0"/>
              <a:t>Program (ABLE Plan), the State of Delaware Match Plan, State of Delaware 403(b) Plan, and </a:t>
            </a:r>
            <a:r>
              <a:rPr lang="en-US" dirty="0"/>
              <a:t>the Deferred Compensation Program </a:t>
            </a:r>
            <a:r>
              <a:rPr lang="en-US" dirty="0" smtClean="0"/>
              <a:t>(</a:t>
            </a:r>
            <a:r>
              <a:rPr lang="en-US" dirty="0"/>
              <a:t>collectively, “the Plans</a:t>
            </a:r>
            <a:r>
              <a:rPr lang="en-US" dirty="0" smtClean="0"/>
              <a:t>”).  29 </a:t>
            </a:r>
            <a:r>
              <a:rPr lang="en-US" dirty="0"/>
              <a:t>Del. C. § </a:t>
            </a:r>
            <a:r>
              <a:rPr lang="en-US" dirty="0" smtClean="0"/>
              <a:t>2722; </a:t>
            </a:r>
            <a:r>
              <a:rPr lang="en-US" i="1" dirty="0" smtClean="0"/>
              <a:t>see also </a:t>
            </a:r>
            <a:r>
              <a:rPr lang="en-US" dirty="0" smtClean="0"/>
              <a:t>Plans’ documents.</a:t>
            </a:r>
          </a:p>
          <a:p>
            <a:r>
              <a:rPr lang="en-US" dirty="0" smtClean="0"/>
              <a:t>The term “fiduciary” includes any “trustee” and “agents to the extent delegated duties by another fiduciary.”  12 Del. C. § 3301(d).</a:t>
            </a:r>
          </a:p>
          <a:p>
            <a:r>
              <a:rPr lang="en-US" dirty="0" smtClean="0"/>
              <a:t>Other fiduciaries may, depending on circumstances, include:</a:t>
            </a:r>
          </a:p>
          <a:p>
            <a:pPr lvl="1"/>
            <a:r>
              <a:rPr lang="en-US" dirty="0" smtClean="0"/>
              <a:t>Investment Advisory Committee.</a:t>
            </a:r>
          </a:p>
          <a:p>
            <a:pPr lvl="1"/>
            <a:r>
              <a:rPr lang="en-US" dirty="0" smtClean="0"/>
              <a:t>Other Advisory and Standing Committees.</a:t>
            </a:r>
          </a:p>
        </p:txBody>
      </p:sp>
      <p:sp>
        <p:nvSpPr>
          <p:cNvPr id="6" name="Slide Number Placeholder 5" descr="" title=""/>
          <p:cNvSpPr>
            <a:spLocks noGrp="1"/>
          </p:cNvSpPr>
          <p:nvPr>
            <p:ph type="sldNum" sz="quarter" idx="12"/>
          </p:nvPr>
        </p:nvSpPr>
        <p:spPr/>
        <p:txBody>
          <a:bodyPr/>
          <a:lstStyle/>
          <a:p>
            <a:fld id="{A1DFDA10-BB79-4A93-84AD-017B7325F696}" type="slidenum">
              <a:rPr lang="en-US" smtClean="0"/>
              <a:pPr/>
              <a:t>5</a:t>
            </a:fld>
            <a:endParaRPr lang="en-US" dirty="0"/>
          </a:p>
        </p:txBody>
      </p:sp>
      <p:sp>
        <p:nvSpPr>
          <p:cNvPr id="2" name="Title 1" descr="" title=""/>
          <p:cNvSpPr>
            <a:spLocks noGrp="1"/>
          </p:cNvSpPr>
          <p:nvPr>
            <p:ph type="title"/>
          </p:nvPr>
        </p:nvSpPr>
        <p:spPr/>
        <p:txBody>
          <a:bodyPr/>
          <a:lstStyle/>
          <a:p>
            <a:r>
              <a:rPr lang="en-US" b="1" dirty="0" smtClean="0"/>
              <a:t>Who is a Fiduciary?</a:t>
            </a:r>
            <a:endParaRPr lang="en-US" sz="1200" i="1" dirty="0"/>
          </a:p>
        </p:txBody>
      </p:sp>
    </p:spTree>
    <p:extLst>
      <p:ext uri="{BB962C8B-B14F-4D97-AF65-F5344CB8AC3E}">
        <p14:creationId xmlns:p14="http://schemas.microsoft.com/office/powerpoint/2010/main" val="3243502048"/>
      </p:ext>
    </p:extLst>
  </p:cSld>
  <p:clrMapOvr>
    <a:masterClrMapping/>
  </p:clrMapOvr>
  <mc:AlternateContent xmlns:mc="http://schemas.openxmlformats.org/markup-compatibility/2006" xmlns:p14="http://schemas.microsoft.com/office/powerpoint/2010/main">
    <mc:Choice Requires="p14">
      <p:transition p14:dur="10">
        <p:fade/>
      </p:transition>
    </mc:Choice>
    <mc:Fallback>
      <p:transition>
        <p:fade/>
      </p:transition>
    </mc:Fallback>
  </mc:AlternateContent>
</p:sld>
</file>

<file path=ppt/slides/slide50.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3250" name="Content Placeholder 1" descr="" title=""/>
          <p:cNvSpPr>
            <a:spLocks noGrp="1"/>
          </p:cNvSpPr>
          <p:nvPr>
            <p:ph idx="1"/>
          </p:nvPr>
        </p:nvSpPr>
        <p:spPr>
          <a:xfrm>
            <a:off x="381000" y="1295400"/>
            <a:ext cx="8229600" cy="4602163"/>
          </a:xfrm>
        </p:spPr>
        <p:txBody>
          <a:bodyPr>
            <a:normAutofit/>
          </a:bodyPr>
          <a:lstStyle/>
          <a:p>
            <a:pPr>
              <a:defRPr/>
            </a:pPr>
            <a:r>
              <a:rPr lang="en-US" altLang="en-US" dirty="0">
                <a:cs typeface="Arial" charset="0"/>
              </a:rPr>
              <a:t>Most of the courts have </a:t>
            </a:r>
            <a:r>
              <a:rPr lang="en-US" altLang="en-US" b="1" dirty="0">
                <a:cs typeface="Arial" charset="0"/>
              </a:rPr>
              <a:t>denied </a:t>
            </a:r>
            <a:r>
              <a:rPr lang="en-US" altLang="en-US" dirty="0">
                <a:cs typeface="Arial" charset="0"/>
              </a:rPr>
              <a:t>the following claims:  </a:t>
            </a:r>
          </a:p>
          <a:p>
            <a:pPr lvl="1">
              <a:defRPr/>
            </a:pPr>
            <a:r>
              <a:rPr lang="en-US" altLang="en-US" dirty="0">
                <a:cs typeface="Arial" charset="0"/>
              </a:rPr>
              <a:t>Breach of duty of loyalty.</a:t>
            </a:r>
          </a:p>
          <a:p>
            <a:pPr marL="1366837" lvl="3" indent="0">
              <a:buFontTx/>
              <a:buNone/>
              <a:defRPr/>
            </a:pPr>
            <a:r>
              <a:rPr lang="en-US" altLang="en-US" i="1" dirty="0" smtClean="0">
                <a:cs typeface="Arial" charset="0"/>
              </a:rPr>
              <a:t>“. </a:t>
            </a:r>
            <a:r>
              <a:rPr lang="en-US" altLang="en-US" i="1" dirty="0">
                <a:cs typeface="Arial" charset="0"/>
              </a:rPr>
              <a:t>. . to implicate the concept of “loyalty” a plaintiff must allege plausible facts supporting an inference that the defendant acted </a:t>
            </a:r>
            <a:r>
              <a:rPr lang="en-US" altLang="en-US" i="1" u="sng" dirty="0">
                <a:cs typeface="Arial" charset="0"/>
              </a:rPr>
              <a:t>for the purpose</a:t>
            </a:r>
            <a:r>
              <a:rPr lang="en-US" altLang="en-US" i="1" dirty="0">
                <a:cs typeface="Arial" charset="0"/>
              </a:rPr>
              <a:t> of providing benefits to itself or someone else.”</a:t>
            </a:r>
          </a:p>
          <a:p>
            <a:pPr lvl="1">
              <a:defRPr/>
            </a:pPr>
            <a:r>
              <a:rPr lang="en-US" altLang="en-US" dirty="0">
                <a:cs typeface="Arial" charset="0"/>
              </a:rPr>
              <a:t>Failure to monitor fiduciaries.</a:t>
            </a:r>
          </a:p>
          <a:p>
            <a:pPr lvl="1">
              <a:defRPr/>
            </a:pPr>
            <a:r>
              <a:rPr lang="en-US" altLang="en-US" dirty="0">
                <a:cs typeface="Arial" charset="0"/>
              </a:rPr>
              <a:t>Prohibited transaction claims.</a:t>
            </a:r>
          </a:p>
          <a:p>
            <a:pPr lvl="1">
              <a:defRPr/>
            </a:pPr>
            <a:r>
              <a:rPr lang="en-US" altLang="en-US" dirty="0">
                <a:cs typeface="Arial" charset="0"/>
              </a:rPr>
              <a:t>Plan offered too many investment options.</a:t>
            </a:r>
          </a:p>
          <a:p>
            <a:pPr marL="457200" lvl="1" indent="0">
              <a:buFontTx/>
              <a:buNone/>
              <a:defRPr/>
            </a:pPr>
            <a:endParaRPr lang="en-US" altLang="en-US" dirty="0">
              <a:latin typeface="Arial" charset="0"/>
              <a:cs typeface="Arial" charset="0"/>
            </a:endParaRPr>
          </a:p>
          <a:p>
            <a:pPr marL="0" indent="0">
              <a:buFontTx/>
              <a:buNone/>
              <a:defRPr/>
            </a:pPr>
            <a:endParaRPr lang="en-US" altLang="en-US" dirty="0">
              <a:latin typeface="Arial" charset="0"/>
              <a:cs typeface="Arial" charset="0"/>
            </a:endParaRPr>
          </a:p>
        </p:txBody>
      </p:sp>
      <p:sp>
        <p:nvSpPr>
          <p:cNvPr id="39941"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3D8CF573-7119-47A0-B197-CFECFDAEFCCA}" type="slidenum">
              <a:rPr lang="en-US" altLang="en-US" sz="1000" smtClean="0">
                <a:solidFill>
                  <a:srgbClr val="505050"/>
                </a:solidFill>
              </a:rPr>
              <a:pPr eaLnBrk="1" hangingPunct="1">
                <a:spcAft>
                  <a:spcPct val="0"/>
                </a:spcAft>
                <a:buFontTx/>
                <a:buNone/>
              </a:pPr>
              <a:t>50</a:t>
            </a:fld>
            <a:endParaRPr lang="en-US" altLang="en-US" sz="1000" smtClean="0">
              <a:solidFill>
                <a:srgbClr val="505050"/>
              </a:solidFill>
            </a:endParaRPr>
          </a:p>
        </p:txBody>
      </p:sp>
      <p:sp>
        <p:nvSpPr>
          <p:cNvPr id="39940" name="Title 2" descr="" title=""/>
          <p:cNvSpPr>
            <a:spLocks noGrp="1"/>
          </p:cNvSpPr>
          <p:nvPr>
            <p:ph type="title"/>
          </p:nvPr>
        </p:nvSpPr>
        <p:spPr/>
        <p:txBody>
          <a:bodyPr/>
          <a:lstStyle/>
          <a:p>
            <a:r>
              <a:rPr lang="en-US" altLang="en-US" b="1" smtClean="0">
                <a:latin typeface="Arial" charset="0"/>
                <a:cs typeface="Arial" charset="0"/>
              </a:rPr>
              <a:t>Summary of Court Decisions on MTD</a:t>
            </a:r>
            <a:r>
              <a:rPr lang="en-US" altLang="en-US" sz="2000" b="1" i="1" smtClean="0">
                <a:latin typeface="Arial" charset="0"/>
                <a:cs typeface="Arial" charset="0"/>
              </a:rPr>
              <a:t>(cont’d)</a:t>
            </a:r>
          </a:p>
        </p:txBody>
      </p:sp>
    </p:spTree>
    <p:extLst>
      <p:ext uri="{BB962C8B-B14F-4D97-AF65-F5344CB8AC3E}">
        <p14:creationId xmlns:p14="http://schemas.microsoft.com/office/powerpoint/2010/main" val="33021388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1.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0962" name="Content Placeholder 1" descr="" title=""/>
          <p:cNvSpPr>
            <a:spLocks noGrp="1"/>
          </p:cNvSpPr>
          <p:nvPr>
            <p:ph idx="1"/>
          </p:nvPr>
        </p:nvSpPr>
        <p:spPr/>
        <p:txBody>
          <a:bodyPr/>
          <a:lstStyle/>
          <a:p>
            <a:r>
              <a:rPr lang="en-US" altLang="en-US" dirty="0" smtClean="0">
                <a:latin typeface="Arial" charset="0"/>
                <a:cs typeface="Arial" charset="0"/>
              </a:rPr>
              <a:t>University of Pennsylvania and Northwestern University </a:t>
            </a:r>
            <a:r>
              <a:rPr lang="en-US" altLang="en-US" dirty="0" smtClean="0">
                <a:latin typeface="Arial" charset="0"/>
                <a:cs typeface="Arial" charset="0"/>
              </a:rPr>
              <a:t>lawsuits were </a:t>
            </a:r>
            <a:r>
              <a:rPr lang="en-US" altLang="en-US" b="1" dirty="0" smtClean="0">
                <a:solidFill>
                  <a:srgbClr val="FF0000"/>
                </a:solidFill>
                <a:latin typeface="Arial" charset="0"/>
                <a:cs typeface="Arial" charset="0"/>
              </a:rPr>
              <a:t>dismissed</a:t>
            </a:r>
            <a:r>
              <a:rPr lang="en-US" altLang="en-US" dirty="0" smtClean="0">
                <a:latin typeface="Arial" charset="0"/>
                <a:cs typeface="Arial" charset="0"/>
              </a:rPr>
              <a:t> by courts.</a:t>
            </a:r>
          </a:p>
          <a:p>
            <a:pPr lvl="1"/>
            <a:r>
              <a:rPr lang="en-US" altLang="en-US" dirty="0" err="1" smtClean="0">
                <a:latin typeface="Arial" charset="0"/>
                <a:cs typeface="Arial" charset="0"/>
              </a:rPr>
              <a:t>UPenn</a:t>
            </a:r>
            <a:r>
              <a:rPr lang="en-US" altLang="en-US" dirty="0" smtClean="0">
                <a:latin typeface="Arial" charset="0"/>
                <a:cs typeface="Arial" charset="0"/>
              </a:rPr>
              <a:t> </a:t>
            </a:r>
            <a:r>
              <a:rPr lang="en-US" altLang="en-US" dirty="0" smtClean="0">
                <a:latin typeface="Arial" charset="0"/>
                <a:cs typeface="Arial" charset="0"/>
              </a:rPr>
              <a:t>case is currently </a:t>
            </a:r>
            <a:r>
              <a:rPr lang="en-US" altLang="en-US" dirty="0" smtClean="0">
                <a:latin typeface="Arial" charset="0"/>
                <a:cs typeface="Arial" charset="0"/>
              </a:rPr>
              <a:t>on appeal in the Third Circuit.</a:t>
            </a:r>
          </a:p>
          <a:p>
            <a:r>
              <a:rPr lang="en-US" altLang="en-US" dirty="0" smtClean="0">
                <a:latin typeface="Arial" charset="0"/>
                <a:cs typeface="Arial" charset="0"/>
              </a:rPr>
              <a:t>Amicus briefs filed – </a:t>
            </a:r>
          </a:p>
          <a:p>
            <a:pPr lvl="1"/>
            <a:r>
              <a:rPr lang="en-US" altLang="en-US" dirty="0" smtClean="0">
                <a:latin typeface="Arial" charset="0"/>
                <a:cs typeface="Arial" charset="0"/>
              </a:rPr>
              <a:t>TIAA – disputes allegations related to its products and services.</a:t>
            </a:r>
          </a:p>
          <a:p>
            <a:pPr lvl="1"/>
            <a:r>
              <a:rPr lang="en-US" altLang="en-US" dirty="0" smtClean="0">
                <a:latin typeface="Arial" charset="0"/>
                <a:cs typeface="Arial" charset="0"/>
              </a:rPr>
              <a:t>American Council on Education (ACE) &amp; Association of American Universities (AAU) – focus on historical differences between 403(b) and 401(k) plans.</a:t>
            </a:r>
          </a:p>
          <a:p>
            <a:pPr lvl="1"/>
            <a:r>
              <a:rPr lang="en-US" altLang="en-US" dirty="0" smtClean="0">
                <a:latin typeface="Arial" charset="0"/>
                <a:cs typeface="Arial" charset="0"/>
              </a:rPr>
              <a:t>Chamber of Commerce &amp; Americans Benefit Council – argue for different pleading standards.</a:t>
            </a:r>
          </a:p>
        </p:txBody>
      </p:sp>
      <p:sp>
        <p:nvSpPr>
          <p:cNvPr id="40964"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343221C0-2D3B-4B91-BF13-0F0CA2781BA8}" type="slidenum">
              <a:rPr lang="en-US" altLang="en-US" sz="1000" smtClean="0">
                <a:solidFill>
                  <a:srgbClr val="505050"/>
                </a:solidFill>
              </a:rPr>
              <a:pPr eaLnBrk="1" hangingPunct="1">
                <a:spcAft>
                  <a:spcPct val="0"/>
                </a:spcAft>
                <a:buFontTx/>
                <a:buNone/>
              </a:pPr>
              <a:t>51</a:t>
            </a:fld>
            <a:endParaRPr lang="en-US" altLang="en-US" sz="1000" smtClean="0">
              <a:solidFill>
                <a:srgbClr val="505050"/>
              </a:solidFill>
            </a:endParaRPr>
          </a:p>
        </p:txBody>
      </p:sp>
      <p:sp>
        <p:nvSpPr>
          <p:cNvPr id="40963" name="Title 2" descr="" title=""/>
          <p:cNvSpPr>
            <a:spLocks noGrp="1"/>
          </p:cNvSpPr>
          <p:nvPr>
            <p:ph type="title"/>
          </p:nvPr>
        </p:nvSpPr>
        <p:spPr/>
        <p:txBody>
          <a:bodyPr/>
          <a:lstStyle/>
          <a:p>
            <a:r>
              <a:rPr lang="en-US" altLang="en-US" b="1" smtClean="0">
                <a:latin typeface="Arial" charset="0"/>
                <a:cs typeface="Arial" charset="0"/>
              </a:rPr>
              <a:t>MTD Granted</a:t>
            </a:r>
          </a:p>
        </p:txBody>
      </p:sp>
    </p:spTree>
    <p:extLst>
      <p:ext uri="{BB962C8B-B14F-4D97-AF65-F5344CB8AC3E}">
        <p14:creationId xmlns:p14="http://schemas.microsoft.com/office/powerpoint/2010/main" val="114638794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2.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Rectangle 3" descr="" title="">
            <a:extLst>
              <a:ext uri="{FF2B5EF4-FFF2-40B4-BE49-F238E27FC236}"/>
            </a:extLst>
          </p:cNvPr>
          <p:cNvSpPr/>
          <p:nvPr/>
        </p:nvSpPr>
        <p:spPr>
          <a:xfrm>
            <a:off x="0" y="228600"/>
            <a:ext cx="9144000" cy="81915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Content Placeholder 2" descr="" title=""/>
          <p:cNvSpPr>
            <a:spLocks noGrp="1"/>
          </p:cNvSpPr>
          <p:nvPr>
            <p:ph idx="1"/>
          </p:nvPr>
        </p:nvSpPr>
        <p:spPr>
          <a:xfrm>
            <a:off x="457200" y="1295400"/>
            <a:ext cx="8229600" cy="4678363"/>
          </a:xfrm>
        </p:spPr>
        <p:txBody>
          <a:bodyPr>
            <a:normAutofit fontScale="92500" lnSpcReduction="20000"/>
          </a:bodyPr>
          <a:lstStyle/>
          <a:p>
            <a:pPr>
              <a:defRPr/>
            </a:pPr>
            <a:r>
              <a:rPr lang="en-US" dirty="0"/>
              <a:t>NYU case </a:t>
            </a:r>
            <a:r>
              <a:rPr lang="en-US" dirty="0" smtClean="0"/>
              <a:t>first to go to trial.</a:t>
            </a:r>
            <a:endParaRPr lang="en-US" dirty="0"/>
          </a:p>
          <a:p>
            <a:pPr lvl="1">
              <a:defRPr/>
            </a:pPr>
            <a:r>
              <a:rPr lang="en-US" dirty="0"/>
              <a:t>Court denied motion for summary judgment.</a:t>
            </a:r>
          </a:p>
          <a:p>
            <a:pPr lvl="1">
              <a:defRPr/>
            </a:pPr>
            <a:r>
              <a:rPr lang="en-US" dirty="0"/>
              <a:t>Third Amended Complaint </a:t>
            </a:r>
            <a:r>
              <a:rPr lang="en-US" dirty="0" smtClean="0"/>
              <a:t>added </a:t>
            </a:r>
            <a:r>
              <a:rPr lang="en-US" dirty="0"/>
              <a:t>the plans’ investment advisor as a </a:t>
            </a:r>
            <a:r>
              <a:rPr lang="en-US" dirty="0" smtClean="0"/>
              <a:t>defendant.</a:t>
            </a:r>
            <a:endParaRPr lang="en-US" dirty="0"/>
          </a:p>
          <a:p>
            <a:pPr lvl="1">
              <a:defRPr/>
            </a:pPr>
            <a:r>
              <a:rPr lang="en-US" dirty="0" smtClean="0"/>
              <a:t>Court </a:t>
            </a:r>
            <a:r>
              <a:rPr lang="en-US" dirty="0"/>
              <a:t>certified class action of 20,000 participants.</a:t>
            </a:r>
          </a:p>
          <a:p>
            <a:pPr lvl="1">
              <a:defRPr/>
            </a:pPr>
            <a:r>
              <a:rPr lang="en-US" dirty="0" smtClean="0"/>
              <a:t>Eight day bench trial ended May 14, </a:t>
            </a:r>
            <a:r>
              <a:rPr lang="en-US" dirty="0"/>
              <a:t>2018</a:t>
            </a:r>
            <a:r>
              <a:rPr lang="en-US" dirty="0" smtClean="0"/>
              <a:t>.</a:t>
            </a:r>
          </a:p>
          <a:p>
            <a:pPr lvl="1">
              <a:defRPr/>
            </a:pPr>
            <a:r>
              <a:rPr lang="en-US" dirty="0" smtClean="0"/>
              <a:t>Decision pending Judge’s conclusion of trial regarding alleged “Russian organized crime syndicate”</a:t>
            </a:r>
          </a:p>
          <a:p>
            <a:pPr>
              <a:defRPr/>
            </a:pPr>
            <a:r>
              <a:rPr lang="en-US" dirty="0" smtClean="0"/>
              <a:t>Significant because ruling will be first case with full development of the facts.</a:t>
            </a:r>
          </a:p>
          <a:p>
            <a:pPr lvl="1">
              <a:defRPr/>
            </a:pPr>
            <a:r>
              <a:rPr lang="en-US" dirty="0" smtClean="0"/>
              <a:t>Could establish precedent for other cases.</a:t>
            </a:r>
          </a:p>
          <a:p>
            <a:pPr lvl="1">
              <a:defRPr/>
            </a:pPr>
            <a:r>
              <a:rPr lang="en-US" dirty="0" smtClean="0"/>
              <a:t>However, focus on “process” means fact sensitive.</a:t>
            </a:r>
            <a:endParaRPr lang="en-US" dirty="0"/>
          </a:p>
          <a:p>
            <a:pPr lvl="1">
              <a:defRPr/>
            </a:pPr>
            <a:endParaRPr lang="en-US" dirty="0"/>
          </a:p>
          <a:p>
            <a:pPr marL="457200" lvl="1" indent="0">
              <a:buFontTx/>
              <a:buNone/>
              <a:defRPr/>
            </a:pPr>
            <a:endParaRPr lang="en-US" dirty="0"/>
          </a:p>
        </p:txBody>
      </p:sp>
      <p:sp>
        <p:nvSpPr>
          <p:cNvPr id="41987" name="Title 1" descr="" title=""/>
          <p:cNvSpPr>
            <a:spLocks noGrp="1"/>
          </p:cNvSpPr>
          <p:nvPr>
            <p:ph type="title"/>
          </p:nvPr>
        </p:nvSpPr>
        <p:spPr>
          <a:xfrm>
            <a:off x="457200" y="180975"/>
            <a:ext cx="8229600" cy="914400"/>
          </a:xfrm>
        </p:spPr>
        <p:txBody>
          <a:bodyPr/>
          <a:lstStyle/>
          <a:p>
            <a:r>
              <a:rPr lang="en-US" altLang="en-US" b="1" smtClean="0">
                <a:latin typeface="Arial" charset="0"/>
                <a:cs typeface="Arial" charset="0"/>
              </a:rPr>
              <a:t>Proceeding to Trial</a:t>
            </a:r>
          </a:p>
        </p:txBody>
      </p:sp>
    </p:spTree>
    <p:extLst>
      <p:ext uri="{BB962C8B-B14F-4D97-AF65-F5344CB8AC3E}">
        <p14:creationId xmlns:p14="http://schemas.microsoft.com/office/powerpoint/2010/main" val="176068074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3.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Rectangle 3" descr="" title="">
            <a:extLst>
              <a:ext uri="{FF2B5EF4-FFF2-40B4-BE49-F238E27FC236}"/>
            </a:extLst>
          </p:cNvPr>
          <p:cNvSpPr/>
          <p:nvPr/>
        </p:nvSpPr>
        <p:spPr>
          <a:xfrm>
            <a:off x="0" y="228600"/>
            <a:ext cx="9144000" cy="81915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3012" name="Content Placeholder 2" descr="" title=""/>
          <p:cNvSpPr>
            <a:spLocks noGrp="1"/>
          </p:cNvSpPr>
          <p:nvPr>
            <p:ph idx="1"/>
          </p:nvPr>
        </p:nvSpPr>
        <p:spPr>
          <a:xfrm>
            <a:off x="228600" y="1295400"/>
            <a:ext cx="8240713" cy="4572000"/>
          </a:xfrm>
        </p:spPr>
        <p:txBody>
          <a:bodyPr/>
          <a:lstStyle/>
          <a:p>
            <a:r>
              <a:rPr lang="en-US" altLang="en-US" smtClean="0">
                <a:latin typeface="Arial" charset="0"/>
                <a:cs typeface="Arial" charset="0"/>
              </a:rPr>
              <a:t>Efforts to investigate cases and solicit plaintiffs.</a:t>
            </a:r>
          </a:p>
          <a:p>
            <a:pPr lvl="1"/>
            <a:r>
              <a:rPr lang="en-US" altLang="en-US" smtClean="0">
                <a:latin typeface="Arial" charset="0"/>
                <a:cs typeface="Arial" charset="0"/>
              </a:rPr>
              <a:t>Most lawsuits filed by Schlicter, Bogard &amp; Denton LLP, but 9 other plaintiffs law firms also involved.</a:t>
            </a:r>
          </a:p>
          <a:p>
            <a:pPr lvl="1" eaLnBrk="1" hangingPunct="1"/>
            <a:r>
              <a:rPr lang="en-US" altLang="en-US" smtClean="0">
                <a:latin typeface="Arial" charset="0"/>
                <a:cs typeface="Arial" charset="0"/>
              </a:rPr>
              <a:t>Lawsuits filed in all circuits except Fifth Circuit and Tenth Circuit.</a:t>
            </a:r>
          </a:p>
          <a:p>
            <a:pPr lvl="1"/>
            <a:r>
              <a:rPr lang="en-US" altLang="en-US" smtClean="0">
                <a:latin typeface="Arial" charset="0"/>
                <a:cs typeface="Arial" charset="0"/>
              </a:rPr>
              <a:t>Web and newspaper ads asking to hear from plan participants about possible claims.</a:t>
            </a:r>
          </a:p>
          <a:p>
            <a:pPr lvl="1"/>
            <a:r>
              <a:rPr lang="en-US" altLang="en-US" smtClean="0">
                <a:latin typeface="Arial" charset="0"/>
                <a:cs typeface="Arial" charset="0"/>
              </a:rPr>
              <a:t>Public records requests to public entities seeking plan records, meeting minutes, etc.</a:t>
            </a:r>
          </a:p>
          <a:p>
            <a:pPr lvl="1"/>
            <a:r>
              <a:rPr lang="en-US" altLang="en-US" smtClean="0">
                <a:latin typeface="Arial" charset="0"/>
                <a:cs typeface="Arial" charset="0"/>
              </a:rPr>
              <a:t>Use of litigation process in other cases.</a:t>
            </a:r>
          </a:p>
          <a:p>
            <a:endParaRPr lang="en-US" altLang="en-US" smtClean="0">
              <a:latin typeface="Arial" charset="0"/>
              <a:cs typeface="Arial" charset="0"/>
            </a:endParaRPr>
          </a:p>
          <a:p>
            <a:endParaRPr lang="en-US" altLang="en-US" smtClean="0">
              <a:latin typeface="Arial" charset="0"/>
              <a:cs typeface="Arial" charset="0"/>
            </a:endParaRPr>
          </a:p>
          <a:p>
            <a:endParaRPr lang="en-US" altLang="en-US" smtClean="0">
              <a:latin typeface="Arial" charset="0"/>
              <a:cs typeface="Arial" charset="0"/>
            </a:endParaRPr>
          </a:p>
        </p:txBody>
      </p:sp>
      <p:sp>
        <p:nvSpPr>
          <p:cNvPr id="43011" name="Title 1" descr="" title=""/>
          <p:cNvSpPr>
            <a:spLocks noGrp="1"/>
          </p:cNvSpPr>
          <p:nvPr>
            <p:ph type="title"/>
          </p:nvPr>
        </p:nvSpPr>
        <p:spPr>
          <a:xfrm>
            <a:off x="457200" y="152400"/>
            <a:ext cx="8229600" cy="895350"/>
          </a:xfrm>
        </p:spPr>
        <p:txBody>
          <a:bodyPr/>
          <a:lstStyle/>
          <a:p>
            <a:r>
              <a:rPr lang="en-US" altLang="en-US" b="1" smtClean="0">
                <a:latin typeface="Arial" charset="0"/>
                <a:cs typeface="Arial" charset="0"/>
              </a:rPr>
              <a:t>More to come?</a:t>
            </a:r>
          </a:p>
        </p:txBody>
      </p:sp>
    </p:spTree>
    <p:extLst>
      <p:ext uri="{BB962C8B-B14F-4D97-AF65-F5344CB8AC3E}">
        <p14:creationId xmlns:p14="http://schemas.microsoft.com/office/powerpoint/2010/main" val="170823220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4.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7586" name="Content Placeholder 1" descr="" title=""/>
          <p:cNvSpPr>
            <a:spLocks noGrp="1"/>
          </p:cNvSpPr>
          <p:nvPr>
            <p:ph idx="1"/>
          </p:nvPr>
        </p:nvSpPr>
        <p:spPr>
          <a:xfrm>
            <a:off x="457200" y="1371600"/>
            <a:ext cx="8229600" cy="4449763"/>
          </a:xfrm>
        </p:spPr>
        <p:txBody>
          <a:bodyPr/>
          <a:lstStyle/>
          <a:p>
            <a:pPr>
              <a:defRPr/>
            </a:pPr>
            <a:r>
              <a:rPr lang="en-US" altLang="en-US" sz="2800" dirty="0" smtClean="0">
                <a:latin typeface="Arial" charset="0"/>
                <a:cs typeface="Arial" charset="0"/>
              </a:rPr>
              <a:t>Still very early in the litigation.</a:t>
            </a:r>
          </a:p>
          <a:p>
            <a:pPr lvl="1">
              <a:defRPr/>
            </a:pPr>
            <a:r>
              <a:rPr lang="en-US" altLang="en-US" dirty="0" smtClean="0">
                <a:latin typeface="Arial" charset="0"/>
                <a:cs typeface="Arial" charset="0"/>
              </a:rPr>
              <a:t>Defendants likely have reasonable defenses to claims.</a:t>
            </a:r>
          </a:p>
          <a:p>
            <a:pPr lvl="1">
              <a:defRPr/>
            </a:pPr>
            <a:r>
              <a:rPr lang="en-US" altLang="en-US" b="1" dirty="0" smtClean="0">
                <a:latin typeface="Arial" charset="0"/>
                <a:cs typeface="Arial" charset="0"/>
              </a:rPr>
              <a:t>BUT</a:t>
            </a:r>
            <a:r>
              <a:rPr lang="en-US" altLang="en-US" dirty="0" smtClean="0">
                <a:latin typeface="Arial" charset="0"/>
                <a:cs typeface="Arial" charset="0"/>
              </a:rPr>
              <a:t> likely to dramatically change the 403(b) market.</a:t>
            </a:r>
          </a:p>
          <a:p>
            <a:pPr lvl="1">
              <a:spcAft>
                <a:spcPts val="600"/>
              </a:spcAft>
              <a:defRPr/>
            </a:pPr>
            <a:r>
              <a:rPr lang="en-US" altLang="en-US" dirty="0" smtClean="0">
                <a:latin typeface="Arial" charset="0"/>
                <a:cs typeface="Arial" charset="0"/>
              </a:rPr>
              <a:t>Claims easy to replicate from university to university.</a:t>
            </a:r>
          </a:p>
          <a:p>
            <a:pPr marL="0" indent="0">
              <a:buFontTx/>
              <a:buNone/>
              <a:defRPr/>
            </a:pPr>
            <a:endParaRPr lang="en-US" altLang="en-US" sz="2800" dirty="0" smtClean="0">
              <a:latin typeface="Arial" charset="0"/>
              <a:cs typeface="Arial" charset="0"/>
            </a:endParaRPr>
          </a:p>
        </p:txBody>
      </p:sp>
      <p:sp>
        <p:nvSpPr>
          <p:cNvPr id="45061" name="Slide Number Placeholder 3" descr="" title=""/>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8A866911-7BFA-422B-8CD4-2C1CF2BA0851}" type="slidenum">
              <a:rPr lang="en-US" altLang="en-US" sz="1000" smtClean="0">
                <a:solidFill>
                  <a:srgbClr val="505050"/>
                </a:solidFill>
              </a:rPr>
              <a:pPr eaLnBrk="1" hangingPunct="1">
                <a:spcAft>
                  <a:spcPct val="0"/>
                </a:spcAft>
                <a:buFontTx/>
                <a:buNone/>
              </a:pPr>
              <a:t>54</a:t>
            </a:fld>
            <a:endParaRPr lang="en-US" altLang="en-US" sz="1000" smtClean="0">
              <a:solidFill>
                <a:srgbClr val="505050"/>
              </a:solidFill>
            </a:endParaRPr>
          </a:p>
        </p:txBody>
      </p:sp>
      <p:sp>
        <p:nvSpPr>
          <p:cNvPr id="45060" name="Title 2" descr="" title=""/>
          <p:cNvSpPr>
            <a:spLocks noGrp="1"/>
          </p:cNvSpPr>
          <p:nvPr>
            <p:ph type="title"/>
          </p:nvPr>
        </p:nvSpPr>
        <p:spPr/>
        <p:txBody>
          <a:bodyPr/>
          <a:lstStyle/>
          <a:p>
            <a:r>
              <a:rPr lang="en-US" altLang="en-US" b="1" smtClean="0">
                <a:latin typeface="Arial" charset="0"/>
                <a:cs typeface="Arial" charset="0"/>
              </a:rPr>
              <a:t>Early in the Litigation</a:t>
            </a:r>
            <a:endParaRPr lang="en-US" altLang="en-US" smtClean="0">
              <a:latin typeface="Arial" charset="0"/>
              <a:cs typeface="Arial" charset="0"/>
            </a:endParaRPr>
          </a:p>
        </p:txBody>
      </p:sp>
    </p:spTree>
    <p:extLst>
      <p:ext uri="{BB962C8B-B14F-4D97-AF65-F5344CB8AC3E}">
        <p14:creationId xmlns:p14="http://schemas.microsoft.com/office/powerpoint/2010/main" val="360617039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5.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2290" name="Content Placeholder 1" descr="" title=""/>
          <p:cNvSpPr>
            <a:spLocks noGrp="1"/>
          </p:cNvSpPr>
          <p:nvPr>
            <p:ph type="body" idx="1"/>
          </p:nvPr>
        </p:nvSpPr>
        <p:spPr/>
        <p:txBody>
          <a:bodyPr anchor="ctr"/>
          <a:lstStyle/>
          <a:p>
            <a:pPr marL="0" indent="0" algn="ctr" eaLnBrk="1" hangingPunct="1">
              <a:buFontTx/>
              <a:buNone/>
            </a:pPr>
            <a:r>
              <a:rPr lang="en-US" altLang="en-US" sz="4400" b="1" dirty="0" smtClean="0">
                <a:solidFill>
                  <a:srgbClr val="FF0000"/>
                </a:solidFill>
                <a:latin typeface="Calibri" pitchFamily="34" charset="0"/>
                <a:cs typeface="Arial" charset="0"/>
              </a:rPr>
              <a:t>Mitigating Liability</a:t>
            </a:r>
            <a:endParaRPr lang="en-US" altLang="en-US" dirty="0" smtClean="0">
              <a:solidFill>
                <a:srgbClr val="FF0000"/>
              </a:solidFill>
              <a:latin typeface="Arial" charset="0"/>
              <a:cs typeface="Arial" charset="0"/>
            </a:endParaRPr>
          </a:p>
        </p:txBody>
      </p:sp>
      <p:sp>
        <p:nvSpPr>
          <p:cNvPr id="12292" name="Slide Number Placeholder 3" descr="" title=""/>
          <p:cNvSpPr>
            <a:spLocks noGrp="1"/>
          </p:cNvSpPr>
          <p:nvPr>
            <p:ph type="sldNum"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ECBD4F0A-21A4-4FC1-9878-B9E81D45DD75}" type="slidenum">
              <a:rPr lang="en-US" altLang="en-US" sz="1000" smtClean="0">
                <a:solidFill>
                  <a:srgbClr val="505050"/>
                </a:solidFill>
              </a:rPr>
              <a:pPr eaLnBrk="1" hangingPunct="1">
                <a:spcAft>
                  <a:spcPct val="0"/>
                </a:spcAft>
                <a:buFontTx/>
                <a:buNone/>
              </a:pPr>
              <a:t>55</a:t>
            </a:fld>
            <a:endParaRPr lang="en-US" altLang="en-US" sz="1000" dirty="0" smtClean="0">
              <a:solidFill>
                <a:srgbClr val="505050"/>
              </a:solidFill>
            </a:endParaRPr>
          </a:p>
        </p:txBody>
      </p:sp>
    </p:spTree>
    <p:extLst>
      <p:ext uri="{BB962C8B-B14F-4D97-AF65-F5344CB8AC3E}">
        <p14:creationId xmlns:p14="http://schemas.microsoft.com/office/powerpoint/2010/main" val="24019975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a14="http://schemas.microsoft.com/office/drawing/2010/main">
      <p:transition>
        <p:fade/>
      </p:transition>
    </mc:Fallback>
  </mc:AlternateContent>
</p:sld>
</file>

<file path=ppt/slides/slide56.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fontScale="92500" lnSpcReduction="20000"/>
          </a:bodyPr>
          <a:lstStyle/>
          <a:p>
            <a:r>
              <a:rPr lang="en-US" dirty="0" smtClean="0"/>
              <a:t>State Constitution or Statutes may provide some protection</a:t>
            </a:r>
            <a:r>
              <a:rPr lang="en-US" b="1" dirty="0" smtClean="0"/>
              <a:t>.</a:t>
            </a:r>
          </a:p>
          <a:p>
            <a:r>
              <a:rPr lang="en-US" dirty="0" smtClean="0"/>
              <a:t>May also have public officer protection or other State employee immunity.</a:t>
            </a:r>
          </a:p>
          <a:p>
            <a:r>
              <a:rPr lang="en-US" dirty="0" smtClean="0"/>
              <a:t>Delaware Code provides immunity if the act or omission alleged:</a:t>
            </a:r>
          </a:p>
          <a:p>
            <a:pPr lvl="1"/>
            <a:r>
              <a:rPr lang="en-US" dirty="0"/>
              <a:t>The Board, its subcommittees and its members are entitled to qualified immunity if the act or omission complained </a:t>
            </a:r>
            <a:r>
              <a:rPr lang="en-US" dirty="0" smtClean="0"/>
              <a:t>of  </a:t>
            </a:r>
            <a:endParaRPr lang="en-US" dirty="0"/>
          </a:p>
          <a:p>
            <a:pPr lvl="2"/>
            <a:r>
              <a:rPr lang="en-US" dirty="0"/>
              <a:t>Arose out of the performance of an official duty involving the exercise of discretion;</a:t>
            </a:r>
          </a:p>
          <a:p>
            <a:pPr lvl="2"/>
            <a:r>
              <a:rPr lang="en-US" dirty="0"/>
              <a:t>Was done in good faith and in the belief that the public interest would best be served thereby; and </a:t>
            </a:r>
          </a:p>
          <a:p>
            <a:pPr lvl="2"/>
            <a:r>
              <a:rPr lang="en-US" dirty="0"/>
              <a:t>Was done without gross or wanton </a:t>
            </a:r>
            <a:r>
              <a:rPr lang="en-US" dirty="0" smtClean="0"/>
              <a:t>negligence.</a:t>
            </a:r>
          </a:p>
          <a:p>
            <a:pPr lvl="3"/>
            <a:r>
              <a:rPr lang="en-US" dirty="0" smtClean="0"/>
              <a:t>29 Del. Code § 2722(f)(2)</a:t>
            </a:r>
            <a:endParaRPr lang="en-US" dirty="0"/>
          </a:p>
          <a:p>
            <a:pPr lvl="1"/>
            <a:endParaRPr lang="en-US" dirty="0" smtClean="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56</a:t>
            </a:fld>
            <a:endParaRPr lang="en-US" dirty="0"/>
          </a:p>
        </p:txBody>
      </p:sp>
      <p:sp>
        <p:nvSpPr>
          <p:cNvPr id="3" name="Title 2" descr="" title=""/>
          <p:cNvSpPr>
            <a:spLocks noGrp="1"/>
          </p:cNvSpPr>
          <p:nvPr>
            <p:ph type="title"/>
          </p:nvPr>
        </p:nvSpPr>
        <p:spPr/>
        <p:txBody>
          <a:bodyPr/>
          <a:lstStyle/>
          <a:p>
            <a:r>
              <a:rPr lang="en-US" b="1" dirty="0" smtClean="0"/>
              <a:t>Sovereign Immunity</a:t>
            </a:r>
            <a:endParaRPr lang="en-US" b="1" dirty="0"/>
          </a:p>
        </p:txBody>
      </p:sp>
    </p:spTree>
    <p:extLst>
      <p:ext uri="{BB962C8B-B14F-4D97-AF65-F5344CB8AC3E}">
        <p14:creationId xmlns:p14="http://schemas.microsoft.com/office/powerpoint/2010/main" val="192014956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7.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r>
              <a:rPr lang="en-US" dirty="0" smtClean="0"/>
              <a:t>Delaware Code provides for </a:t>
            </a:r>
            <a:r>
              <a:rPr lang="en-US" dirty="0"/>
              <a:t>indemnification for expenses, judgements, fines and settlement amounts incurred in any filed or threatened civil or criminal action arising by reason of such member’s participation on the Board </a:t>
            </a:r>
            <a:r>
              <a:rPr lang="en-US" dirty="0" smtClean="0"/>
              <a:t>if:</a:t>
            </a:r>
          </a:p>
          <a:p>
            <a:pPr lvl="1"/>
            <a:r>
              <a:rPr lang="en-US" dirty="0" smtClean="0"/>
              <a:t>The Board member acted in good faith with the reasonable belief that the member was acting in the best interest of the State; and </a:t>
            </a:r>
          </a:p>
          <a:p>
            <a:pPr lvl="1"/>
            <a:r>
              <a:rPr lang="en-US" dirty="0" smtClean="0"/>
              <a:t>With respect to criminal proceedings, the member had no reasonable cause to believe the member’s conduct was unlawful.</a:t>
            </a:r>
          </a:p>
          <a:p>
            <a:pPr lvl="3"/>
            <a:r>
              <a:rPr lang="en-US" dirty="0" smtClean="0"/>
              <a:t>29 Del. Code § 2722(f)(2)</a:t>
            </a:r>
            <a:endParaRPr lang="en-US" dirty="0"/>
          </a:p>
          <a:p>
            <a:pPr lvl="1"/>
            <a:endParaRPr lang="en-US" dirty="0" smtClean="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57</a:t>
            </a:fld>
            <a:endParaRPr lang="en-US" dirty="0"/>
          </a:p>
        </p:txBody>
      </p:sp>
      <p:sp>
        <p:nvSpPr>
          <p:cNvPr id="3" name="Title 2" descr="" title=""/>
          <p:cNvSpPr>
            <a:spLocks noGrp="1"/>
          </p:cNvSpPr>
          <p:nvPr>
            <p:ph type="title"/>
          </p:nvPr>
        </p:nvSpPr>
        <p:spPr/>
        <p:txBody>
          <a:bodyPr/>
          <a:lstStyle/>
          <a:p>
            <a:r>
              <a:rPr lang="en-US" b="1" dirty="0" smtClean="0"/>
              <a:t>Delaware Indemnification</a:t>
            </a:r>
            <a:endParaRPr lang="en-US" b="1" dirty="0"/>
          </a:p>
        </p:txBody>
      </p:sp>
    </p:spTree>
    <p:extLst>
      <p:ext uri="{BB962C8B-B14F-4D97-AF65-F5344CB8AC3E}">
        <p14:creationId xmlns:p14="http://schemas.microsoft.com/office/powerpoint/2010/main" val="81558240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8.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Focus on</a:t>
            </a:r>
            <a:r>
              <a:rPr lang="en-US" b="1" dirty="0" smtClean="0">
                <a:solidFill>
                  <a:srgbClr val="FF0000"/>
                </a:solidFill>
              </a:rPr>
              <a:t> procedural prudence</a:t>
            </a:r>
            <a:r>
              <a:rPr lang="en-US" dirty="0" smtClean="0">
                <a:solidFill>
                  <a:schemeClr val="accent6">
                    <a:lumMod val="75000"/>
                  </a:schemeClr>
                </a:solidFill>
              </a:rPr>
              <a:t>.</a:t>
            </a:r>
          </a:p>
          <a:p>
            <a:r>
              <a:rPr lang="en-US" dirty="0" smtClean="0"/>
              <a:t>Courts have held the test of prudence is one of conduct and process, and not one of result.</a:t>
            </a:r>
          </a:p>
          <a:p>
            <a:pPr marL="690563" lvl="1" indent="0">
              <a:buNone/>
            </a:pPr>
            <a:r>
              <a:rPr lang="en-US" dirty="0"/>
              <a:t>"</a:t>
            </a:r>
            <a:r>
              <a:rPr lang="en-US" i="1" dirty="0"/>
              <a:t>Trustees and fiduciaries are not insurers.  Not every investment or management decision will turn out in the light of hindsight to have been successful.  Hindsight is not the relevant standard</a:t>
            </a:r>
            <a:r>
              <a:rPr lang="en-US" dirty="0"/>
              <a:t>.” </a:t>
            </a:r>
          </a:p>
          <a:p>
            <a:pPr marL="690563" lvl="1" indent="0">
              <a:buNone/>
            </a:pPr>
            <a:endParaRPr lang="en-US" dirty="0" smtClean="0"/>
          </a:p>
          <a:p>
            <a:pPr marL="690563" lvl="1" indent="0">
              <a:buNone/>
            </a:pPr>
            <a:r>
              <a:rPr lang="en-US" sz="2000" dirty="0" smtClean="0"/>
              <a:t>– </a:t>
            </a:r>
            <a:r>
              <a:rPr lang="en-US" sz="2000" dirty="0"/>
              <a:t>UMPERSA § 10(1</a:t>
            </a:r>
            <a:r>
              <a:rPr lang="en-US" sz="2000" dirty="0" smtClean="0"/>
              <a:t>); see also Restatement (Third) of Trusts</a:t>
            </a:r>
            <a:endParaRPr lang="en-US" sz="2000" dirty="0"/>
          </a:p>
        </p:txBody>
      </p:sp>
      <p:sp>
        <p:nvSpPr>
          <p:cNvPr id="4" name="Slide Number Placeholder 3" descr="" title=""/>
          <p:cNvSpPr>
            <a:spLocks noGrp="1"/>
          </p:cNvSpPr>
          <p:nvPr>
            <p:ph type="sldNum" sz="quarter" idx="12"/>
          </p:nvPr>
        </p:nvSpPr>
        <p:spPr>
          <a:prstGeom prst="rect">
            <a:avLst/>
          </a:prstGeom>
        </p:spPr>
        <p:txBody>
          <a:bodyPr/>
          <a:lstStyle/>
          <a:p>
            <a:fld id="{168AF98F-3394-462D-BE62-CCEF13BEB39D}" type="slidenum">
              <a:rPr lang="en-US" smtClean="0"/>
              <a:t>58</a:t>
            </a:fld>
            <a:endParaRPr lang="en-US" dirty="0"/>
          </a:p>
        </p:txBody>
      </p:sp>
      <p:sp>
        <p:nvSpPr>
          <p:cNvPr id="3" name="Title 2" descr="" title=""/>
          <p:cNvSpPr>
            <a:spLocks noGrp="1"/>
          </p:cNvSpPr>
          <p:nvPr>
            <p:ph type="title"/>
          </p:nvPr>
        </p:nvSpPr>
        <p:spPr/>
        <p:txBody>
          <a:bodyPr/>
          <a:lstStyle/>
          <a:p>
            <a:r>
              <a:rPr lang="en-US" b="1" dirty="0" smtClean="0"/>
              <a:t>The Focus is on Process</a:t>
            </a:r>
            <a:endParaRPr lang="en-US" b="1" dirty="0"/>
          </a:p>
        </p:txBody>
      </p:sp>
    </p:spTree>
    <p:extLst>
      <p:ext uri="{BB962C8B-B14F-4D97-AF65-F5344CB8AC3E}">
        <p14:creationId xmlns:p14="http://schemas.microsoft.com/office/powerpoint/2010/main" val="322687680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9.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p:cNvSpPr>
            <a:spLocks noGrp="1"/>
          </p:cNvSpPr>
          <p:nvPr>
            <p:ph idx="1"/>
          </p:nvPr>
        </p:nvSpPr>
        <p:spPr>
          <a:xfrm>
            <a:off x="457200" y="1295400"/>
            <a:ext cx="8229600" cy="3535363"/>
          </a:xfrm>
        </p:spPr>
        <p:txBody>
          <a:bodyPr>
            <a:normAutofit/>
          </a:bodyPr>
          <a:lstStyle/>
          <a:p>
            <a:r>
              <a:rPr lang="en-US" dirty="0" smtClean="0"/>
              <a:t>There is no one "right" way to achieve procedural prudence.</a:t>
            </a:r>
          </a:p>
          <a:p>
            <a:r>
              <a:rPr lang="en-US" dirty="0" smtClean="0"/>
              <a:t>Important to have a good, documented process.</a:t>
            </a:r>
          </a:p>
          <a:p>
            <a:r>
              <a:rPr lang="en-US" dirty="0" smtClean="0"/>
              <a:t>Critical to follow that process.</a:t>
            </a:r>
          </a:p>
          <a:p>
            <a:r>
              <a:rPr lang="en-US" dirty="0" smtClean="0"/>
              <a:t>Critical to retain expertise where needed and understand expert advice.</a:t>
            </a:r>
            <a:endParaRPr lang="en-US" dirty="0"/>
          </a:p>
        </p:txBody>
      </p:sp>
      <p:sp>
        <p:nvSpPr>
          <p:cNvPr id="4" name="Slide Number Placeholder 3" descr="" title=""/>
          <p:cNvSpPr>
            <a:spLocks noGrp="1"/>
          </p:cNvSpPr>
          <p:nvPr>
            <p:ph type="sldNum" sz="quarter" idx="12"/>
          </p:nvPr>
        </p:nvSpPr>
        <p:spPr>
          <a:xfrm>
            <a:off x="457200" y="6356350"/>
            <a:ext cx="2133600" cy="365125"/>
          </a:xfrm>
          <a:prstGeom prst="rect">
            <a:avLst/>
          </a:prstGeom>
        </p:spPr>
        <p:txBody>
          <a:bodyPr/>
          <a:lstStyle/>
          <a:p>
            <a:fld id="{60844E01-0741-4D8A-B134-CA01CA47D792}" type="slidenum">
              <a:rPr lang="en-US" smtClean="0"/>
              <a:pPr/>
              <a:t>59</a:t>
            </a:fld>
            <a:endParaRPr lang="en-US" dirty="0"/>
          </a:p>
        </p:txBody>
      </p:sp>
      <p:sp>
        <p:nvSpPr>
          <p:cNvPr id="2" name="Title 1" descr="" title=""/>
          <p:cNvSpPr>
            <a:spLocks noGrp="1"/>
          </p:cNvSpPr>
          <p:nvPr>
            <p:ph type="title"/>
          </p:nvPr>
        </p:nvSpPr>
        <p:spPr>
          <a:xfrm>
            <a:off x="304800" y="76200"/>
            <a:ext cx="8229600" cy="914400"/>
          </a:xfrm>
        </p:spPr>
        <p:txBody>
          <a:bodyPr>
            <a:normAutofit/>
          </a:bodyPr>
          <a:lstStyle/>
          <a:p>
            <a:r>
              <a:rPr lang="en-US" b="1" dirty="0" smtClean="0"/>
              <a:t>The Focus is on Process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262117496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The </a:t>
            </a:r>
            <a:r>
              <a:rPr lang="en-US" b="1" dirty="0" smtClean="0"/>
              <a:t>settlor</a:t>
            </a:r>
            <a:r>
              <a:rPr lang="en-US" b="1" dirty="0" smtClean="0">
                <a:solidFill>
                  <a:srgbClr val="FF0000"/>
                </a:solidFill>
              </a:rPr>
              <a:t> </a:t>
            </a:r>
            <a:r>
              <a:rPr lang="en-US" dirty="0" smtClean="0"/>
              <a:t>establishes the terms of the plan, and amends or terminates the plan.</a:t>
            </a:r>
          </a:p>
          <a:p>
            <a:pPr lvl="1"/>
            <a:r>
              <a:rPr lang="en-US" dirty="0" smtClean="0"/>
              <a:t>The settlor = State of Delaware.</a:t>
            </a:r>
          </a:p>
          <a:p>
            <a:r>
              <a:rPr lang="en-US" dirty="0" smtClean="0"/>
              <a:t>Unless the plan or statute provides otherwise, the settlor is </a:t>
            </a:r>
            <a:r>
              <a:rPr lang="en-US" u="sng" dirty="0" smtClean="0"/>
              <a:t>not</a:t>
            </a:r>
            <a:r>
              <a:rPr lang="en-US" dirty="0" smtClean="0"/>
              <a:t> a fiduciary, but determines the scope of authority of the fiduciary.</a:t>
            </a:r>
          </a:p>
          <a:p>
            <a:pPr lvl="1"/>
            <a:r>
              <a:rPr lang="en-US" dirty="0" smtClean="0"/>
              <a:t>The fiduciary must administer the trust and the plan for the benefit of the participants and their beneficiaries in accordance with the role assigned.</a:t>
            </a:r>
          </a:p>
          <a:p>
            <a:pPr lvl="1"/>
            <a:r>
              <a:rPr lang="en-US" dirty="0" smtClean="0"/>
              <a:t>The fiduciary must implement decisions made by settlor in accordance with fiduciary duties.</a:t>
            </a:r>
            <a:endParaRPr lang="en-US" dirty="0"/>
          </a:p>
        </p:txBody>
      </p:sp>
      <p:sp>
        <p:nvSpPr>
          <p:cNvPr id="4" name="Slide Number Placeholder 3" descr="" title=""/>
          <p:cNvSpPr>
            <a:spLocks noGrp="1"/>
          </p:cNvSpPr>
          <p:nvPr>
            <p:ph type="sldNum" sz="quarter" idx="12"/>
          </p:nvPr>
        </p:nvSpPr>
        <p:spPr/>
        <p:txBody>
          <a:bodyPr/>
          <a:lstStyle/>
          <a:p>
            <a:fld id="{A1DFDA10-BB79-4A93-84AD-017B7325F696}" type="slidenum">
              <a:rPr lang="en-US" smtClean="0"/>
              <a:pPr/>
              <a:t>6</a:t>
            </a:fld>
            <a:endParaRPr lang="en-US" dirty="0"/>
          </a:p>
        </p:txBody>
      </p:sp>
      <p:sp>
        <p:nvSpPr>
          <p:cNvPr id="3" name="Title 2" descr="" title=""/>
          <p:cNvSpPr>
            <a:spLocks noGrp="1"/>
          </p:cNvSpPr>
          <p:nvPr>
            <p:ph type="title"/>
          </p:nvPr>
        </p:nvSpPr>
        <p:spPr/>
        <p:txBody>
          <a:bodyPr/>
          <a:lstStyle/>
          <a:p>
            <a:r>
              <a:rPr lang="en-US" b="1" dirty="0" smtClean="0"/>
              <a:t>Who is Not a Fiduciary?</a:t>
            </a:r>
            <a:endParaRPr lang="en-US" b="1" dirty="0"/>
          </a:p>
        </p:txBody>
      </p:sp>
    </p:spTree>
    <p:extLst>
      <p:ext uri="{BB962C8B-B14F-4D97-AF65-F5344CB8AC3E}">
        <p14:creationId xmlns:p14="http://schemas.microsoft.com/office/powerpoint/2010/main" val="67444394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0.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lnSpcReduction="10000"/>
          </a:bodyPr>
          <a:lstStyle/>
          <a:p>
            <a:r>
              <a:rPr lang="en-US" dirty="0" smtClean="0"/>
              <a:t>Know and follow plan documents.</a:t>
            </a:r>
          </a:p>
          <a:p>
            <a:r>
              <a:rPr lang="en-US" dirty="0" smtClean="0"/>
              <a:t>Adopt written prudent processes and procedures and follow them:</a:t>
            </a:r>
          </a:p>
          <a:p>
            <a:pPr lvl="1"/>
            <a:r>
              <a:rPr lang="en-US" dirty="0" smtClean="0"/>
              <a:t>Governance Policy</a:t>
            </a:r>
          </a:p>
          <a:p>
            <a:pPr lvl="1"/>
            <a:r>
              <a:rPr lang="en-US" dirty="0" smtClean="0"/>
              <a:t>Conflicts of Interest Policy</a:t>
            </a:r>
          </a:p>
          <a:p>
            <a:pPr lvl="1"/>
            <a:r>
              <a:rPr lang="en-US" dirty="0" smtClean="0"/>
              <a:t>Ethics Policy</a:t>
            </a:r>
          </a:p>
          <a:p>
            <a:pPr lvl="1"/>
            <a:r>
              <a:rPr lang="en-US" dirty="0" smtClean="0"/>
              <a:t>Charters for Committees </a:t>
            </a:r>
          </a:p>
          <a:p>
            <a:pPr lvl="1"/>
            <a:r>
              <a:rPr lang="en-US" dirty="0" smtClean="0"/>
              <a:t>Investment Policy Statements</a:t>
            </a:r>
          </a:p>
          <a:p>
            <a:r>
              <a:rPr lang="en-US" dirty="0" smtClean="0"/>
              <a:t>Give appropriate consideration to facts and circumstances that fiduciary knows or should know are relevant. </a:t>
            </a:r>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60</a:t>
            </a:fld>
            <a:endParaRPr lang="en-US" dirty="0"/>
          </a:p>
        </p:txBody>
      </p:sp>
      <p:sp>
        <p:nvSpPr>
          <p:cNvPr id="3" name="Title 2" descr="" title=""/>
          <p:cNvSpPr>
            <a:spLocks noGrp="1"/>
          </p:cNvSpPr>
          <p:nvPr>
            <p:ph type="title"/>
          </p:nvPr>
        </p:nvSpPr>
        <p:spPr>
          <a:xfrm>
            <a:off x="457200" y="228600"/>
            <a:ext cx="8229600" cy="762000"/>
          </a:xfrm>
        </p:spPr>
        <p:txBody>
          <a:bodyPr>
            <a:noAutofit/>
          </a:bodyPr>
          <a:lstStyle/>
          <a:p>
            <a:r>
              <a:rPr lang="en-US" b="1" dirty="0" smtClean="0"/>
              <a:t>Managing Fiduciary Risk</a:t>
            </a:r>
            <a:endParaRPr lang="en-US" b="1" dirty="0"/>
          </a:p>
        </p:txBody>
      </p:sp>
    </p:spTree>
    <p:extLst>
      <p:ext uri="{BB962C8B-B14F-4D97-AF65-F5344CB8AC3E}">
        <p14:creationId xmlns:p14="http://schemas.microsoft.com/office/powerpoint/2010/main" val="386451014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1.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Document decisions and the basis for decisions.</a:t>
            </a:r>
          </a:p>
          <a:p>
            <a:r>
              <a:rPr lang="en-US" dirty="0" smtClean="0"/>
              <a:t>Conduct periodic training of fiduciaries. </a:t>
            </a:r>
          </a:p>
          <a:p>
            <a:r>
              <a:rPr lang="en-US" dirty="0" smtClean="0"/>
              <a:t>Properly allocate fiduciary roles in writing. </a:t>
            </a:r>
          </a:p>
          <a:p>
            <a:r>
              <a:rPr lang="en-US" dirty="0" smtClean="0"/>
              <a:t>Ensure adequate fiduciary liability insurance coverage and indemnification.</a:t>
            </a:r>
          </a:p>
          <a:p>
            <a:r>
              <a:rPr lang="en-US" dirty="0" smtClean="0"/>
              <a:t>Retain expertise where needed. </a:t>
            </a:r>
          </a:p>
          <a:p>
            <a:r>
              <a:rPr lang="en-US" dirty="0" smtClean="0"/>
              <a:t>Conduct financial and management audits.</a:t>
            </a:r>
          </a:p>
          <a:p>
            <a:pPr marL="0" indent="0">
              <a:buNone/>
            </a:pPr>
            <a:endParaRPr lang="en-US" dirty="0" smtClean="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61</a:t>
            </a:fld>
            <a:endParaRPr lang="en-US" dirty="0"/>
          </a:p>
        </p:txBody>
      </p:sp>
      <p:sp>
        <p:nvSpPr>
          <p:cNvPr id="3" name="Title 2" descr="" title=""/>
          <p:cNvSpPr>
            <a:spLocks noGrp="1"/>
          </p:cNvSpPr>
          <p:nvPr>
            <p:ph type="title"/>
          </p:nvPr>
        </p:nvSpPr>
        <p:spPr/>
        <p:txBody>
          <a:bodyPr>
            <a:normAutofit/>
          </a:bodyPr>
          <a:lstStyle/>
          <a:p>
            <a:r>
              <a:rPr lang="en-US" b="1" dirty="0" smtClean="0"/>
              <a:t>Managing Fiduciary Risk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222652686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2.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Due </a:t>
            </a:r>
            <a:r>
              <a:rPr lang="en-US" dirty="0"/>
              <a:t>diligence in selecting and monitoring investment managers.</a:t>
            </a:r>
          </a:p>
          <a:p>
            <a:r>
              <a:rPr lang="en-US" dirty="0"/>
              <a:t>Prudently select and monitor investments.</a:t>
            </a:r>
          </a:p>
          <a:p>
            <a:r>
              <a:rPr lang="en-US" dirty="0" smtClean="0"/>
              <a:t>Get competitive bids from service providers.</a:t>
            </a:r>
          </a:p>
          <a:p>
            <a:r>
              <a:rPr lang="en-US" dirty="0" smtClean="0"/>
              <a:t>Understand and negotiate plan fees and expenses.</a:t>
            </a:r>
          </a:p>
          <a:p>
            <a:r>
              <a:rPr lang="en-US" dirty="0"/>
              <a:t>Negotiate contracts with service providers.</a:t>
            </a:r>
          </a:p>
          <a:p>
            <a:r>
              <a:rPr lang="en-US" dirty="0" smtClean="0"/>
              <a:t>Ensure </a:t>
            </a:r>
            <a:r>
              <a:rPr lang="en-US" dirty="0"/>
              <a:t>that communications are accurate.</a:t>
            </a:r>
          </a:p>
          <a:p>
            <a:endParaRPr lang="en-US" dirty="0" smtClean="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62</a:t>
            </a:fld>
            <a:endParaRPr lang="en-US" dirty="0"/>
          </a:p>
        </p:txBody>
      </p:sp>
      <p:sp>
        <p:nvSpPr>
          <p:cNvPr id="3" name="Title 2" descr="" title=""/>
          <p:cNvSpPr>
            <a:spLocks noGrp="1"/>
          </p:cNvSpPr>
          <p:nvPr>
            <p:ph type="title"/>
          </p:nvPr>
        </p:nvSpPr>
        <p:spPr/>
        <p:txBody>
          <a:bodyPr>
            <a:normAutofit/>
          </a:bodyPr>
          <a:lstStyle/>
          <a:p>
            <a:r>
              <a:rPr lang="en-US" b="1" dirty="0" smtClean="0"/>
              <a:t>Managing Fiduciary Risk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19295333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3.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a:t>For participant directed investments, consider formal participant education.</a:t>
            </a:r>
          </a:p>
          <a:p>
            <a:r>
              <a:rPr lang="en-US" dirty="0"/>
              <a:t>Provide sufficient information to allow participants the ability to have informed decision making.</a:t>
            </a:r>
          </a:p>
          <a:p>
            <a:r>
              <a:rPr lang="en-US" dirty="0"/>
              <a:t>Allow participants the opportunity to change investment selection on a regular basis.</a:t>
            </a:r>
          </a:p>
          <a:p>
            <a:r>
              <a:rPr lang="en-US" dirty="0"/>
              <a:t>Document education offered and provided.</a:t>
            </a:r>
          </a:p>
          <a:p>
            <a:pPr marL="0" indent="0">
              <a:buNone/>
            </a:pPr>
            <a:endParaRPr lang="en-US" dirty="0" smtClean="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63</a:t>
            </a:fld>
            <a:endParaRPr lang="en-US" dirty="0"/>
          </a:p>
        </p:txBody>
      </p:sp>
      <p:sp>
        <p:nvSpPr>
          <p:cNvPr id="3" name="Title 2" descr="" title=""/>
          <p:cNvSpPr>
            <a:spLocks noGrp="1"/>
          </p:cNvSpPr>
          <p:nvPr>
            <p:ph type="title"/>
          </p:nvPr>
        </p:nvSpPr>
        <p:spPr/>
        <p:txBody>
          <a:bodyPr>
            <a:normAutofit/>
          </a:bodyPr>
          <a:lstStyle/>
          <a:p>
            <a:r>
              <a:rPr lang="en-US" b="1" dirty="0" smtClean="0"/>
              <a:t>Managing Fiduciary Risk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4370271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4.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normAutofit/>
          </a:bodyPr>
          <a:lstStyle/>
          <a:p>
            <a:r>
              <a:rPr lang="en-US" dirty="0" smtClean="0"/>
              <a:t>For delegated duties:</a:t>
            </a:r>
          </a:p>
          <a:p>
            <a:pPr lvl="1"/>
            <a:r>
              <a:rPr lang="en-US" dirty="0" smtClean="0"/>
              <a:t>Properly select those to whom duties are delegated</a:t>
            </a:r>
          </a:p>
          <a:p>
            <a:pPr lvl="2"/>
            <a:r>
              <a:rPr lang="en-US" dirty="0" smtClean="0"/>
              <a:t>E.g. monitoring performance of investment manager and supervisory staff.</a:t>
            </a:r>
          </a:p>
          <a:p>
            <a:r>
              <a:rPr lang="en-US" dirty="0"/>
              <a:t>Retain expertise where needed.</a:t>
            </a:r>
          </a:p>
          <a:p>
            <a:r>
              <a:rPr lang="en-US" dirty="0"/>
              <a:t>Get competitive bids.</a:t>
            </a:r>
          </a:p>
          <a:p>
            <a:r>
              <a:rPr lang="en-US" dirty="0"/>
              <a:t>Understand plan fees and expenses</a:t>
            </a:r>
            <a:r>
              <a:rPr lang="en-US" dirty="0" smtClean="0"/>
              <a:t>.</a:t>
            </a:r>
          </a:p>
          <a:p>
            <a:r>
              <a:rPr lang="en-US" dirty="0" smtClean="0"/>
              <a:t>Consider fiduciary insurance</a:t>
            </a:r>
            <a:r>
              <a:rPr lang="en-US" dirty="0" smtClean="0"/>
              <a:t>.</a:t>
            </a:r>
          </a:p>
          <a:p>
            <a:r>
              <a:rPr lang="en-US" dirty="0" smtClean="0"/>
              <a:t>Routinely review/reconsider investment offerings, service providers, experts, insurance, etc.</a:t>
            </a:r>
            <a:endParaRPr lang="en-US" dirty="0"/>
          </a:p>
        </p:txBody>
      </p:sp>
      <p:sp>
        <p:nvSpPr>
          <p:cNvPr id="4" name="Slide Number Placeholder 3" descr="" title=""/>
          <p:cNvSpPr>
            <a:spLocks noGrp="1"/>
          </p:cNvSpPr>
          <p:nvPr>
            <p:ph type="sldNum" sz="quarter" idx="12"/>
          </p:nvPr>
        </p:nvSpPr>
        <p:spPr/>
        <p:txBody>
          <a:bodyPr/>
          <a:lstStyle/>
          <a:p>
            <a:fld id="{168AF98F-3394-462D-BE62-CCEF13BEB39D}" type="slidenum">
              <a:rPr lang="en-US" smtClean="0"/>
              <a:t>64</a:t>
            </a:fld>
            <a:endParaRPr lang="en-US" dirty="0"/>
          </a:p>
        </p:txBody>
      </p:sp>
      <p:sp>
        <p:nvSpPr>
          <p:cNvPr id="3" name="Title 2" descr="" title=""/>
          <p:cNvSpPr>
            <a:spLocks noGrp="1"/>
          </p:cNvSpPr>
          <p:nvPr>
            <p:ph type="title"/>
          </p:nvPr>
        </p:nvSpPr>
        <p:spPr/>
        <p:txBody>
          <a:bodyPr>
            <a:normAutofit/>
          </a:bodyPr>
          <a:lstStyle/>
          <a:p>
            <a:r>
              <a:rPr lang="en-US" b="1" dirty="0" smtClean="0"/>
              <a:t>Managing Fiduciary Risk (</a:t>
            </a:r>
            <a:r>
              <a:rPr lang="en-US" b="1" i="1" dirty="0" smtClean="0"/>
              <a:t>cont'd</a:t>
            </a:r>
            <a:r>
              <a:rPr lang="en-US" b="1" dirty="0" smtClean="0"/>
              <a:t>)</a:t>
            </a:r>
            <a:endParaRPr lang="en-US" b="1" dirty="0"/>
          </a:p>
        </p:txBody>
      </p:sp>
    </p:spTree>
    <p:extLst>
      <p:ext uri="{BB962C8B-B14F-4D97-AF65-F5344CB8AC3E}">
        <p14:creationId xmlns:p14="http://schemas.microsoft.com/office/powerpoint/2010/main" val="267794870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5.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Content Placeholder 1" descr="" title=""/>
          <p:cNvSpPr>
            <a:spLocks noGrp="1"/>
          </p:cNvSpPr>
          <p:nvPr>
            <p:ph idx="1"/>
          </p:nvPr>
        </p:nvSpPr>
        <p:spPr/>
        <p:txBody>
          <a:bodyPr rtlCol="0" anchor="ctr">
            <a:normAutofit/>
          </a:bodyPr>
          <a:lstStyle/>
          <a:p>
            <a:pPr algn="ctr" eaLnBrk="1" fontAlgn="auto" hangingPunct="1">
              <a:buFont typeface="Arial" pitchFamily="34" charset="0"/>
              <a:buNone/>
              <a:defRPr/>
            </a:pPr>
            <a:r>
              <a:rPr lang="en-US" sz="4800" b="1" dirty="0">
                <a:solidFill>
                  <a:srgbClr val="FF0000"/>
                </a:solidFill>
              </a:rPr>
              <a:t>Questions</a:t>
            </a:r>
            <a:r>
              <a:rPr lang="en-US" sz="4800" b="1" dirty="0" smtClean="0">
                <a:solidFill>
                  <a:srgbClr val="FF0000"/>
                </a:solidFill>
              </a:rPr>
              <a:t>?</a:t>
            </a:r>
          </a:p>
          <a:p>
            <a:pPr marL="0" indent="0">
              <a:spcAft>
                <a:spcPts val="0"/>
              </a:spcAft>
              <a:buNone/>
              <a:defRPr/>
            </a:pPr>
            <a:r>
              <a:rPr lang="en-US" sz="1500" b="1" dirty="0" smtClean="0"/>
              <a:t>	Robert L. Gauss			Audra </a:t>
            </a:r>
            <a:r>
              <a:rPr lang="en-US" sz="1700" b="1" dirty="0"/>
              <a:t>Ferguson-Allen</a:t>
            </a:r>
          </a:p>
          <a:p>
            <a:pPr marL="0" indent="0">
              <a:spcAft>
                <a:spcPts val="0"/>
              </a:spcAft>
              <a:buNone/>
              <a:defRPr/>
            </a:pPr>
            <a:r>
              <a:rPr lang="en-US" sz="1700" dirty="0" smtClean="0"/>
              <a:t>	Ice Miller LLP			Ice </a:t>
            </a:r>
            <a:r>
              <a:rPr lang="en-US" sz="1700" dirty="0"/>
              <a:t>Miller LLP</a:t>
            </a:r>
          </a:p>
          <a:p>
            <a:pPr marL="0" indent="0">
              <a:spcAft>
                <a:spcPts val="0"/>
              </a:spcAft>
              <a:buNone/>
              <a:defRPr/>
            </a:pPr>
            <a:r>
              <a:rPr lang="en-US" sz="1700" dirty="0" smtClean="0"/>
              <a:t>	Indianapolis, IN			Indianapolis</a:t>
            </a:r>
            <a:r>
              <a:rPr lang="en-US" sz="1700" dirty="0"/>
              <a:t>, IN</a:t>
            </a:r>
          </a:p>
          <a:p>
            <a:pPr marL="0" indent="0">
              <a:spcAft>
                <a:spcPts val="0"/>
              </a:spcAft>
              <a:buNone/>
              <a:defRPr/>
            </a:pPr>
            <a:r>
              <a:rPr lang="en-US" sz="1700" dirty="0" smtClean="0"/>
              <a:t>	(317) 236-2133			(317</a:t>
            </a:r>
            <a:r>
              <a:rPr lang="en-US" sz="1700" dirty="0"/>
              <a:t>) </a:t>
            </a:r>
            <a:r>
              <a:rPr lang="en-US" sz="1700" dirty="0" smtClean="0"/>
              <a:t>236-2249</a:t>
            </a:r>
          </a:p>
          <a:p>
            <a:pPr marL="0" indent="0">
              <a:spcAft>
                <a:spcPts val="0"/>
              </a:spcAft>
              <a:buNone/>
              <a:defRPr/>
            </a:pPr>
            <a:r>
              <a:rPr lang="en-US" sz="1700" dirty="0"/>
              <a:t>	</a:t>
            </a:r>
            <a:r>
              <a:rPr lang="en-US" sz="1700" dirty="0" smtClean="0">
                <a:hlinkClick r:id="rId2"/>
              </a:rPr>
              <a:t>gauss@icemiller.com</a:t>
            </a:r>
            <a:r>
              <a:rPr lang="en-US" sz="1700" dirty="0" smtClean="0"/>
              <a:t>		</a:t>
            </a:r>
            <a:r>
              <a:rPr lang="en-US" sz="1700" dirty="0" smtClean="0">
                <a:hlinkClick r:id="rId3"/>
              </a:rPr>
              <a:t>Audra.ferguson-allen@icemiller.com</a:t>
            </a:r>
            <a:r>
              <a:rPr lang="en-US" sz="1700" dirty="0" smtClean="0"/>
              <a:t> </a:t>
            </a:r>
            <a:endParaRPr lang="en-US" sz="1700" dirty="0"/>
          </a:p>
          <a:p>
            <a:pPr marL="0" indent="0" algn="ctr">
              <a:spcAft>
                <a:spcPts val="0"/>
              </a:spcAft>
              <a:buNone/>
              <a:defRPr/>
            </a:pPr>
            <a:endParaRPr lang="en-US" sz="1500" dirty="0"/>
          </a:p>
          <a:p>
            <a:pPr marL="0" indent="0" algn="ctr">
              <a:spcAft>
                <a:spcPts val="0"/>
              </a:spcAft>
              <a:buNone/>
              <a:defRPr/>
            </a:pPr>
            <a:endParaRPr lang="en-US" sz="1500" dirty="0"/>
          </a:p>
          <a:p>
            <a:pPr marL="0" indent="0" algn="ctr">
              <a:spcAft>
                <a:spcPts val="0"/>
              </a:spcAft>
              <a:buNone/>
              <a:defRPr/>
            </a:pPr>
            <a:endParaRPr lang="en-US" sz="1500" dirty="0" smtClean="0"/>
          </a:p>
          <a:p>
            <a:pPr marL="0" indent="0" algn="ctr">
              <a:spcAft>
                <a:spcPts val="0"/>
              </a:spcAft>
              <a:buNone/>
              <a:defRPr/>
            </a:pPr>
            <a:endParaRPr lang="en-US" sz="1500" dirty="0"/>
          </a:p>
          <a:p>
            <a:pPr marL="0" indent="0" algn="ctr">
              <a:spcAft>
                <a:spcPts val="0"/>
              </a:spcAft>
              <a:buNone/>
              <a:defRPr/>
            </a:pPr>
            <a:endParaRPr lang="en-US" sz="1500" dirty="0" smtClean="0"/>
          </a:p>
          <a:p>
            <a:pPr marL="0" indent="0" algn="ctr">
              <a:spcAft>
                <a:spcPts val="0"/>
              </a:spcAft>
              <a:buNone/>
              <a:defRPr/>
            </a:pPr>
            <a:endParaRPr lang="en-US" sz="1500" dirty="0"/>
          </a:p>
          <a:p>
            <a:pPr marL="0" indent="0" algn="ctr">
              <a:spcAft>
                <a:spcPts val="0"/>
              </a:spcAft>
              <a:buNone/>
              <a:defRPr/>
            </a:pPr>
            <a:endParaRPr lang="en-US" sz="1500" dirty="0"/>
          </a:p>
          <a:p>
            <a:pPr algn="ctr" eaLnBrk="1" fontAlgn="auto" hangingPunct="1">
              <a:buFont typeface="Arial" pitchFamily="34" charset="0"/>
              <a:buNone/>
              <a:defRPr/>
            </a:pPr>
            <a:endParaRPr lang="en-US" altLang="en-US" sz="4800" dirty="0" smtClean="0">
              <a:solidFill>
                <a:schemeClr val="tx1"/>
              </a:solidFill>
              <a:latin typeface="Arial" charset="0"/>
              <a:cs typeface="Arial" charset="0"/>
            </a:endParaRPr>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65</a:t>
            </a:fld>
            <a:endParaRPr lang="en-US" dirty="0"/>
          </a:p>
        </p:txBody>
      </p:sp>
      <p:pic>
        <p:nvPicPr>
          <p:cNvPr id="6" name="Picture 4" descr="" tit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3572434"/>
            <a:ext cx="1716088" cy="214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 titl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38834" y="3572435"/>
            <a:ext cx="1761565" cy="2152015"/>
          </a:xfrm>
          <a:prstGeom prst="rect">
            <a:avLst/>
          </a:prstGeom>
          <a:noFill/>
          <a:ln>
            <a:noFill/>
          </a:ln>
        </p:spPr>
      </p:pic>
    </p:spTree>
    <p:extLst>
      <p:ext uri="{BB962C8B-B14F-4D97-AF65-F5344CB8AC3E}">
        <p14:creationId xmlns:p14="http://schemas.microsoft.com/office/powerpoint/2010/main" val="4126778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7.xml><?xml version="1.0" encoding="utf-8"?>
<p:sld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762000" y="2286000"/>
            <a:ext cx="7772400" cy="1362075"/>
          </a:xfrm>
        </p:spPr>
        <p:txBody>
          <a:bodyPr anchor="t"/>
          <a:lstStyle/>
          <a:p>
            <a:pPr algn="ctr"/>
            <a:r>
              <a:rPr lang="en-US" cap="none" dirty="0" smtClean="0">
                <a:solidFill>
                  <a:srgbClr val="FF0000"/>
                </a:solidFill>
              </a:rPr>
              <a:t>Sources and Standards of Fiduciary Duties</a:t>
            </a:r>
            <a:endParaRPr lang="en-US" cap="none" dirty="0">
              <a:solidFill>
                <a:srgbClr val="FF0000"/>
              </a:solidFill>
            </a:endParaRPr>
          </a:p>
        </p:txBody>
      </p:sp>
      <p:sp>
        <p:nvSpPr>
          <p:cNvPr id="12292" name="Slide Number Placeholder 3" descr="" title=""/>
          <p:cNvSpPr>
            <a:spLocks noGrp="1"/>
          </p:cNvSpPr>
          <p:nvPr>
            <p:ph type="sldNum"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Aft>
                <a:spcPts val="900"/>
              </a:spcAft>
              <a:buBlip>
                <a:blip r:embed="rId2"/>
              </a:buBlip>
              <a:defRPr sz="2600">
                <a:solidFill>
                  <a:schemeClr val="tx1"/>
                </a:solidFill>
                <a:latin typeface="Arial" charset="0"/>
                <a:cs typeface="Arial" charset="0"/>
              </a:defRPr>
            </a:lvl1pPr>
            <a:lvl2pPr marL="742950" indent="-285750" eaLnBrk="0" hangingPunct="0">
              <a:spcAft>
                <a:spcPts val="900"/>
              </a:spcAft>
              <a:buBlip>
                <a:blip r:embed="rId2"/>
              </a:buBlip>
              <a:defRPr sz="2400">
                <a:solidFill>
                  <a:schemeClr val="tx1"/>
                </a:solidFill>
                <a:latin typeface="Arial" charset="0"/>
                <a:cs typeface="Arial" charset="0"/>
              </a:defRPr>
            </a:lvl2pPr>
            <a:lvl3pPr marL="1143000" indent="-228600" eaLnBrk="0" hangingPunct="0">
              <a:spcAft>
                <a:spcPts val="900"/>
              </a:spcAft>
              <a:buBlip>
                <a:blip r:embed="rId2"/>
              </a:buBlip>
              <a:defRPr sz="2200">
                <a:solidFill>
                  <a:schemeClr val="tx1"/>
                </a:solidFill>
                <a:latin typeface="Arial" charset="0"/>
                <a:cs typeface="Arial" charset="0"/>
              </a:defRPr>
            </a:lvl3pPr>
            <a:lvl4pPr marL="1600200" indent="-228600" eaLnBrk="0" hangingPunct="0">
              <a:spcAft>
                <a:spcPts val="900"/>
              </a:spcAft>
              <a:buBlip>
                <a:blip r:embed="rId2"/>
              </a:buBlip>
              <a:defRPr sz="2000">
                <a:solidFill>
                  <a:schemeClr val="tx1"/>
                </a:solidFill>
                <a:latin typeface="Arial" charset="0"/>
                <a:cs typeface="Arial" charset="0"/>
              </a:defRPr>
            </a:lvl4pPr>
            <a:lvl5pPr marL="2057400" indent="-228600" eaLnBrk="0" hangingPunct="0">
              <a:spcAft>
                <a:spcPts val="900"/>
              </a:spcAft>
              <a:buBlip>
                <a:blip r:embed="rId2"/>
              </a:buBlip>
              <a:defRPr>
                <a:solidFill>
                  <a:schemeClr val="tx1"/>
                </a:solidFill>
                <a:latin typeface="Arial" charset="0"/>
                <a:cs typeface="Arial" charset="0"/>
              </a:defRPr>
            </a:lvl5pPr>
            <a:lvl6pPr marL="2514600" indent="-228600" eaLnBrk="0" fontAlgn="base" hangingPunct="0">
              <a:spcBef>
                <a:spcPct val="0"/>
              </a:spcBef>
              <a:spcAft>
                <a:spcPts val="900"/>
              </a:spcAft>
              <a:buBlip>
                <a:blip r:embed="rId2"/>
              </a:buBlip>
              <a:defRPr>
                <a:solidFill>
                  <a:schemeClr val="tx1"/>
                </a:solidFill>
                <a:latin typeface="Arial" charset="0"/>
                <a:cs typeface="Arial" charset="0"/>
              </a:defRPr>
            </a:lvl6pPr>
            <a:lvl7pPr marL="2971800" indent="-228600" eaLnBrk="0" fontAlgn="base" hangingPunct="0">
              <a:spcBef>
                <a:spcPct val="0"/>
              </a:spcBef>
              <a:spcAft>
                <a:spcPts val="900"/>
              </a:spcAft>
              <a:buBlip>
                <a:blip r:embed="rId2"/>
              </a:buBlip>
              <a:defRPr>
                <a:solidFill>
                  <a:schemeClr val="tx1"/>
                </a:solidFill>
                <a:latin typeface="Arial" charset="0"/>
                <a:cs typeface="Arial" charset="0"/>
              </a:defRPr>
            </a:lvl7pPr>
            <a:lvl8pPr marL="3429000" indent="-228600" eaLnBrk="0" fontAlgn="base" hangingPunct="0">
              <a:spcBef>
                <a:spcPct val="0"/>
              </a:spcBef>
              <a:spcAft>
                <a:spcPts val="900"/>
              </a:spcAft>
              <a:buBlip>
                <a:blip r:embed="rId2"/>
              </a:buBlip>
              <a:defRPr>
                <a:solidFill>
                  <a:schemeClr val="tx1"/>
                </a:solidFill>
                <a:latin typeface="Arial" charset="0"/>
                <a:cs typeface="Arial" charset="0"/>
              </a:defRPr>
            </a:lvl8pPr>
            <a:lvl9pPr marL="3886200" indent="-228600" eaLnBrk="0" fontAlgn="base" hangingPunct="0">
              <a:spcBef>
                <a:spcPct val="0"/>
              </a:spcBef>
              <a:spcAft>
                <a:spcPts val="900"/>
              </a:spcAft>
              <a:buBlip>
                <a:blip r:embed="rId2"/>
              </a:buBlip>
              <a:defRPr>
                <a:solidFill>
                  <a:schemeClr val="tx1"/>
                </a:solidFill>
                <a:latin typeface="Arial" charset="0"/>
                <a:cs typeface="Arial" charset="0"/>
              </a:defRPr>
            </a:lvl9pPr>
          </a:lstStyle>
          <a:p>
            <a:pPr eaLnBrk="1" hangingPunct="1">
              <a:spcAft>
                <a:spcPct val="0"/>
              </a:spcAft>
              <a:buFontTx/>
              <a:buNone/>
            </a:pPr>
            <a:fld id="{ECBD4F0A-21A4-4FC1-9878-B9E81D45DD75}" type="slidenum">
              <a:rPr lang="en-US" altLang="en-US" sz="1000" smtClean="0">
                <a:solidFill>
                  <a:srgbClr val="505050"/>
                </a:solidFill>
              </a:rPr>
              <a:pPr eaLnBrk="1" hangingPunct="1">
                <a:spcAft>
                  <a:spcPct val="0"/>
                </a:spcAft>
                <a:buFontTx/>
                <a:buNone/>
              </a:pPr>
              <a:t>7</a:t>
            </a:fld>
            <a:endParaRPr lang="en-US" altLang="en-US" sz="1000" dirty="0" smtClean="0">
              <a:solidFill>
                <a:srgbClr val="505050"/>
              </a:solidFill>
            </a:endParaRPr>
          </a:p>
        </p:txBody>
      </p:sp>
    </p:spTree>
    <p:extLst>
      <p:ext uri="{BB962C8B-B14F-4D97-AF65-F5344CB8AC3E}">
        <p14:creationId xmlns:p14="http://schemas.microsoft.com/office/powerpoint/2010/main" val="4433276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a14="http://schemas.microsoft.com/office/drawing/2010/main">
      <p:transition>
        <p:fade/>
      </p:transition>
    </mc:Fallback>
  </mc:AlternateContent>
</p:sld>
</file>

<file path=ppt/slides/slide8.xml><?xml version="1.0" encoding="utf-8"?>
<p:sld xmlns:p14="http://schemas.microsoft.com/office/powerpoint/2010/main" xmlns:dgm="http://schemas.openxmlformats.org/drawingml/2006/diagram"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aphicFrame>
        <p:nvGraphicFramePr>
          <p:cNvPr id="5" name="Content Placeholder 4" descr="" title=""/>
          <p:cNvGraphicFramePr>
            <a:graphicFrameLocks noGrp="1"/>
          </p:cNvGraphicFramePr>
          <p:nvPr>
            <p:ph idx="1"/>
            <p:extLst>
              <p:ext uri="{D42A27DB-BD31-4B8C-83A1-F6EECF244321}">
                <p14:modId xmlns:p14="http://schemas.microsoft.com/office/powerpoint/2010/main" val="400899557"/>
              </p:ext>
            </p:extLst>
          </p:nvPr>
        </p:nvGraphicFramePr>
        <p:xfrm>
          <a:off x="457200" y="1447800"/>
          <a:ext cx="8305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descr="" title=""/>
          <p:cNvSpPr>
            <a:spLocks noGrp="1"/>
          </p:cNvSpPr>
          <p:nvPr>
            <p:ph type="sldNum" sz="quarter" idx="12"/>
          </p:nvPr>
        </p:nvSpPr>
        <p:spPr/>
        <p:txBody>
          <a:bodyPr/>
          <a:lstStyle/>
          <a:p>
            <a:fld id="{168AF98F-3394-462D-BE62-CCEF13BEB39D}" type="slidenum">
              <a:rPr lang="en-US" smtClean="0"/>
              <a:t>8</a:t>
            </a:fld>
            <a:endParaRPr lang="en-US" dirty="0"/>
          </a:p>
        </p:txBody>
      </p:sp>
      <p:sp>
        <p:nvSpPr>
          <p:cNvPr id="4" name="Title 3" descr="" title=""/>
          <p:cNvSpPr>
            <a:spLocks noGrp="1"/>
          </p:cNvSpPr>
          <p:nvPr>
            <p:ph type="title"/>
          </p:nvPr>
        </p:nvSpPr>
        <p:spPr>
          <a:xfrm>
            <a:off x="457200" y="1143000"/>
            <a:ext cx="8229600" cy="533400"/>
          </a:xfrm>
        </p:spPr>
        <p:txBody>
          <a:bodyPr>
            <a:normAutofit fontScale="90000"/>
          </a:bodyPr>
          <a:lstStyle/>
          <a:p>
            <a:pPr>
              <a:lnSpc>
                <a:spcPts val="2900"/>
              </a:lnSpc>
              <a:spcBef>
                <a:spcPts val="1200"/>
              </a:spcBef>
            </a:pP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b="1" dirty="0" smtClean="0"/>
              <a:t/>
            </a:r>
            <a:br>
              <a:rPr lang="en-US" b="1" dirty="0" smtClean="0"/>
            </a:br>
            <a:r>
              <a:rPr lang="en-US" b="1" dirty="0" smtClean="0"/>
              <a:t>Sources of Fiduciary Duties</a:t>
            </a:r>
            <a:r>
              <a:rPr lang="en-US" dirty="0"/>
              <a:t/>
            </a:r>
            <a:br>
              <a:rPr lang="en-US" dirty="0"/>
            </a:br>
            <a:r>
              <a:rPr lang="en-US" sz="2400" dirty="0" smtClean="0"/>
              <a:t>Fiduciaries are held to extremely high standards of conduct under the law.</a:t>
            </a:r>
            <a:endParaRPr lang="en-US" sz="2400" dirty="0"/>
          </a:p>
        </p:txBody>
      </p:sp>
    </p:spTree>
    <p:extLst>
      <p:ext uri="{BB962C8B-B14F-4D97-AF65-F5344CB8AC3E}">
        <p14:creationId xmlns:p14="http://schemas.microsoft.com/office/powerpoint/2010/main" val="217998776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9.xml><?xml version="1.0" encoding="utf-8"?>
<p:sld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Content Placeholder 1" descr="" title=""/>
          <p:cNvSpPr>
            <a:spLocks noGrp="1"/>
          </p:cNvSpPr>
          <p:nvPr>
            <p:ph idx="1"/>
          </p:nvPr>
        </p:nvSpPr>
        <p:spPr/>
        <p:txBody>
          <a:bodyPr/>
          <a:lstStyle/>
          <a:p>
            <a:r>
              <a:rPr lang="en-US" dirty="0" smtClean="0"/>
              <a:t>Employee Retirement Income Security Act (ERISA) requires fiduciaries of </a:t>
            </a:r>
            <a:r>
              <a:rPr lang="en-US" b="1" i="1" dirty="0" smtClean="0">
                <a:solidFill>
                  <a:srgbClr val="FF0000"/>
                </a:solidFill>
              </a:rPr>
              <a:t>private sector </a:t>
            </a:r>
            <a:r>
              <a:rPr lang="en-US" dirty="0" smtClean="0"/>
              <a:t>plans to discharge their duties with respect to a plan:</a:t>
            </a:r>
          </a:p>
          <a:p>
            <a:pPr lvl="1"/>
            <a:r>
              <a:rPr lang="en-US" dirty="0" smtClean="0"/>
              <a:t>solely in the interest of plan participants,</a:t>
            </a:r>
          </a:p>
          <a:p>
            <a:pPr lvl="1"/>
            <a:r>
              <a:rPr lang="en-US" dirty="0" smtClean="0"/>
              <a:t>for the exclusive purpose of providing benefits to participants and defraying reasonable expenses of administering the plan,</a:t>
            </a:r>
          </a:p>
          <a:p>
            <a:pPr lvl="1"/>
            <a:r>
              <a:rPr lang="en-US" dirty="0" smtClean="0"/>
              <a:t>with the care, skill, prudence, and diligence under the circumstances then prevailing,</a:t>
            </a:r>
          </a:p>
          <a:p>
            <a:pPr lvl="1"/>
            <a:r>
              <a:rPr lang="en-US" dirty="0" smtClean="0"/>
              <a:t>that a prudent man acting in like capacity and familiar with such matters would use.</a:t>
            </a:r>
            <a:endParaRPr lang="en-US" dirty="0"/>
          </a:p>
        </p:txBody>
      </p:sp>
      <p:sp>
        <p:nvSpPr>
          <p:cNvPr id="3" name="Slide Number Placeholder 2" descr="" title=""/>
          <p:cNvSpPr>
            <a:spLocks noGrp="1"/>
          </p:cNvSpPr>
          <p:nvPr>
            <p:ph type="sldNum" sz="quarter" idx="12"/>
          </p:nvPr>
        </p:nvSpPr>
        <p:spPr/>
        <p:txBody>
          <a:bodyPr/>
          <a:lstStyle/>
          <a:p>
            <a:fld id="{168AF98F-3394-462D-BE62-CCEF13BEB39D}" type="slidenum">
              <a:rPr lang="en-US" smtClean="0"/>
              <a:t>9</a:t>
            </a:fld>
            <a:endParaRPr lang="en-US" dirty="0"/>
          </a:p>
        </p:txBody>
      </p:sp>
      <p:sp>
        <p:nvSpPr>
          <p:cNvPr id="4" name="Title 3" descr="" title=""/>
          <p:cNvSpPr>
            <a:spLocks noGrp="1"/>
          </p:cNvSpPr>
          <p:nvPr>
            <p:ph type="title"/>
          </p:nvPr>
        </p:nvSpPr>
        <p:spPr/>
        <p:txBody>
          <a:bodyPr/>
          <a:lstStyle/>
          <a:p>
            <a:r>
              <a:rPr lang="en-US" dirty="0" smtClean="0"/>
              <a:t>ERISA</a:t>
            </a:r>
            <a:endParaRPr lang="en-US" dirty="0"/>
          </a:p>
        </p:txBody>
      </p:sp>
    </p:spTree>
    <p:extLst>
      <p:ext uri="{BB962C8B-B14F-4D97-AF65-F5344CB8AC3E}">
        <p14:creationId xmlns:p14="http://schemas.microsoft.com/office/powerpoint/2010/main" val="207677077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theme/theme1.xml><?xml version="1.0" encoding="utf-8"?>
<a:theme xmlns:a="http://schemas.openxmlformats.org/drawingml/2006/main" name="2014_IM-Reg_Internal-We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4723</Words>
  <Application>Microsoft Office PowerPoint</Application>
  <PresentationFormat>On-screen Show (4:3)</PresentationFormat>
  <Paragraphs>551</Paragraphs>
  <Slides>65</Slides>
  <Notes>3</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2014_IM-Reg_Internal-Web</vt:lpstr>
      <vt:lpstr>Delaware Office of the State Treasurer    Fiduciary Duties _________, 2018</vt:lpstr>
      <vt:lpstr>Discussion</vt:lpstr>
      <vt:lpstr>PowerPoint Presentation</vt:lpstr>
      <vt:lpstr>Fiduciary Defined </vt:lpstr>
      <vt:lpstr>Who is a Fiduciary?</vt:lpstr>
      <vt:lpstr>Who is Not a Fiduciary?</vt:lpstr>
      <vt:lpstr>Sources and Standards of Fiduciary Duties</vt:lpstr>
      <vt:lpstr>     Sources of Fiduciary Duties Fiduciaries are held to extremely high standards of conduct under the law.</vt:lpstr>
      <vt:lpstr>ERISA</vt:lpstr>
      <vt:lpstr>ERISA (cont’d)</vt:lpstr>
      <vt:lpstr>Affirmative Fiduciary Duties</vt:lpstr>
      <vt:lpstr>Affirmative Fiduciary Duties (cont’d)</vt:lpstr>
      <vt:lpstr>Duty of Loyalty  </vt:lpstr>
      <vt:lpstr>Duty of Loyalty (cont’d)</vt:lpstr>
      <vt:lpstr>Duty of Loyalty (cont'd)</vt:lpstr>
      <vt:lpstr>Duty of Loyalty – Practical Impact</vt:lpstr>
      <vt:lpstr>Duty of Loyalty – Costs (Investments)</vt:lpstr>
      <vt:lpstr>Duty of Independence</vt:lpstr>
      <vt:lpstr>Duty of Independence (cont'd)</vt:lpstr>
      <vt:lpstr>Duty of Impartiality - Practical Impact</vt:lpstr>
      <vt:lpstr>Duty of Prudence </vt:lpstr>
      <vt:lpstr>Duty of Prudence (cont'd)</vt:lpstr>
      <vt:lpstr>Duty of Prudence (cont'd)</vt:lpstr>
      <vt:lpstr>Duty of Prudence (cont’d)</vt:lpstr>
      <vt:lpstr>Duty of Care</vt:lpstr>
      <vt:lpstr>Duty of Care – Delegation </vt:lpstr>
      <vt:lpstr>Duty of Care – Delegation (cont'd)</vt:lpstr>
      <vt:lpstr>Duty to Diversify</vt:lpstr>
      <vt:lpstr>Continuing Duty to Monitor</vt:lpstr>
      <vt:lpstr>Duty to Follow Plan Documents</vt:lpstr>
      <vt:lpstr>Negative Duties – Prohibited Transactions</vt:lpstr>
      <vt:lpstr>Key Takeaways</vt:lpstr>
      <vt:lpstr>PowerPoint Presentation</vt:lpstr>
      <vt:lpstr>Background</vt:lpstr>
      <vt:lpstr>Background (cont’d)</vt:lpstr>
      <vt:lpstr>Tibble v. Edison Int’l</vt:lpstr>
      <vt:lpstr> University 403(b) Fee Litigation</vt:lpstr>
      <vt:lpstr>University 403(b) Fee Litigation (cont’d)</vt:lpstr>
      <vt:lpstr>University 403(b) Fee Litigation (cont’d)</vt:lpstr>
      <vt:lpstr>Claims for relief</vt:lpstr>
      <vt:lpstr>Who has been named defendant?</vt:lpstr>
      <vt:lpstr>General Allegations</vt:lpstr>
      <vt:lpstr>Facts Alleged in Support of Claims</vt:lpstr>
      <vt:lpstr> Specific Allegations</vt:lpstr>
      <vt:lpstr> Specific Allegations (cont’d)</vt:lpstr>
      <vt:lpstr> Specific Allegations (cont’d)</vt:lpstr>
      <vt:lpstr>Specific Allegations (cont’d)</vt:lpstr>
      <vt:lpstr>Summary of Current Status</vt:lpstr>
      <vt:lpstr>Summary of Court Decisions on MTD</vt:lpstr>
      <vt:lpstr>Summary of Court Decisions on MTD(cont’d)</vt:lpstr>
      <vt:lpstr>MTD Granted</vt:lpstr>
      <vt:lpstr>Proceeding to Trial</vt:lpstr>
      <vt:lpstr>More to come?</vt:lpstr>
      <vt:lpstr>Early in the Litigation</vt:lpstr>
      <vt:lpstr>PowerPoint Presentation</vt:lpstr>
      <vt:lpstr>Sovereign Immunity</vt:lpstr>
      <vt:lpstr>Delaware Indemnification</vt:lpstr>
      <vt:lpstr>The Focus is on Process</vt:lpstr>
      <vt:lpstr>The Focus is on Process (cont’d)</vt:lpstr>
      <vt:lpstr>Managing Fiduciary Risk</vt:lpstr>
      <vt:lpstr>Managing Fiduciary Risk (cont'd)</vt:lpstr>
      <vt:lpstr>Managing Fiduciary Risk (cont'd)</vt:lpstr>
      <vt:lpstr>Managing Fiduciary Risk (cont'd)</vt:lpstr>
      <vt:lpstr>Managing Fiduciary Risk (cont'd)</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dc:creator>
  <cp:lastModifiedBy>
  </cp:lastModifiedBy>
  <cp:revision>1</cp:revision>
  <dcterms:created xsi:type="dcterms:W3CDTF">1900-01-01T05:00:00Z</dcterms:created>
  <dcterms:modified xsi:type="dcterms:W3CDTF">1900-01-01T05:00:00Z</dcterms:modified>
</cp:coreProperties>
</file>