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3" r:id="rId1"/>
  </p:sldMasterIdLst>
  <p:notesMasterIdLst>
    <p:notesMasterId r:id="rId22"/>
  </p:notesMasterIdLst>
  <p:handoutMasterIdLst>
    <p:handoutMasterId r:id="rId23"/>
  </p:handoutMasterIdLst>
  <p:sldIdLst>
    <p:sldId id="256" r:id="rId2"/>
    <p:sldId id="389" r:id="rId3"/>
    <p:sldId id="390" r:id="rId4"/>
    <p:sldId id="336" r:id="rId5"/>
    <p:sldId id="337" r:id="rId6"/>
    <p:sldId id="352" r:id="rId7"/>
    <p:sldId id="403" r:id="rId8"/>
    <p:sldId id="395" r:id="rId9"/>
    <p:sldId id="397" r:id="rId10"/>
    <p:sldId id="374" r:id="rId11"/>
    <p:sldId id="398" r:id="rId12"/>
    <p:sldId id="375" r:id="rId13"/>
    <p:sldId id="373" r:id="rId14"/>
    <p:sldId id="404" r:id="rId15"/>
    <p:sldId id="402" r:id="rId16"/>
    <p:sldId id="371" r:id="rId17"/>
    <p:sldId id="400" r:id="rId18"/>
    <p:sldId id="388" r:id="rId19"/>
    <p:sldId id="405" r:id="rId20"/>
    <p:sldId id="384" r:id="rId21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4E4F"/>
    <a:srgbClr val="568F99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24" autoAdjust="0"/>
    <p:restoredTop sz="94535" autoAdjust="0"/>
  </p:normalViewPr>
  <p:slideViewPr>
    <p:cSldViewPr snapToGrid="0">
      <p:cViewPr varScale="1">
        <p:scale>
          <a:sx n="109" d="100"/>
          <a:sy n="109" d="100"/>
        </p:scale>
        <p:origin x="36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7EBA91-4535-44DD-9298-0A219BDD091A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0B18222-7AAE-4777-A718-A898F3AE2F03}">
      <dgm:prSet phldrT="[Text]" custT="1"/>
      <dgm:spPr/>
      <dgm:t>
        <a:bodyPr/>
        <a:lstStyle/>
        <a:p>
          <a:r>
            <a:rPr lang="en-US" sz="2200" dirty="0" smtClean="0">
              <a:latin typeface="Cambria" panose="02040503050406030204" pitchFamily="18" charset="0"/>
            </a:rPr>
            <a:t>Plans Management Board</a:t>
          </a:r>
          <a:endParaRPr lang="en-US" sz="2200" dirty="0">
            <a:latin typeface="Cambria" panose="02040503050406030204" pitchFamily="18" charset="0"/>
          </a:endParaRPr>
        </a:p>
      </dgm:t>
    </dgm:pt>
    <dgm:pt modelId="{35DF6188-EDC3-42F8-BA22-DEF43C98645F}" type="parTrans" cxnId="{125CC4F1-7FE3-4FE1-B01D-50B8036E95F6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81A58600-4F57-4259-ADDA-E7A118DCA0ED}" type="sibTrans" cxnId="{125CC4F1-7FE3-4FE1-B01D-50B8036E95F6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D64FED89-1BB8-488F-82A0-87C5202AACB7}">
      <dgm:prSet phldrT="[Text]" custT="1"/>
      <dgm:spPr/>
      <dgm:t>
        <a:bodyPr/>
        <a:lstStyle/>
        <a:p>
          <a:r>
            <a:rPr lang="en-US" sz="2200" dirty="0" smtClean="0">
              <a:latin typeface="Cambria" panose="02040503050406030204" pitchFamily="18" charset="0"/>
            </a:rPr>
            <a:t>Investment Committee</a:t>
          </a:r>
          <a:endParaRPr lang="en-US" sz="2200" dirty="0">
            <a:latin typeface="Cambria" panose="02040503050406030204" pitchFamily="18" charset="0"/>
          </a:endParaRPr>
        </a:p>
      </dgm:t>
    </dgm:pt>
    <dgm:pt modelId="{7A6A2DC9-E774-47A0-A100-2F236E36AD49}" type="parTrans" cxnId="{BCAF39CE-9CB4-44F6-ACA0-564D1910617E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3AC6E943-2A3C-4C52-ADD4-42874A048220}" type="sibTrans" cxnId="{BCAF39CE-9CB4-44F6-ACA0-564D1910617E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0D061FD2-8FFE-41D1-82DA-F6CC3B4EF8B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200" dirty="0" smtClean="0">
              <a:latin typeface="Cambria" panose="02040503050406030204" pitchFamily="18" charset="0"/>
            </a:rPr>
            <a:t>Audit &amp; Governance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200" dirty="0" smtClean="0">
              <a:latin typeface="Cambria" panose="02040503050406030204" pitchFamily="18" charset="0"/>
            </a:rPr>
            <a:t>Committee</a:t>
          </a:r>
          <a:endParaRPr lang="en-US" sz="2200" dirty="0">
            <a:latin typeface="Cambria" panose="02040503050406030204" pitchFamily="18" charset="0"/>
          </a:endParaRPr>
        </a:p>
      </dgm:t>
    </dgm:pt>
    <dgm:pt modelId="{8452DB3B-F2B5-4E71-B4AF-1FCC8812181D}" type="parTrans" cxnId="{EC8ECD7F-9EC2-42F9-A5EB-28D160EB56F9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425B1FDE-3DA7-4AEC-B164-A372B6A34A0A}" type="sibTrans" cxnId="{EC8ECD7F-9EC2-42F9-A5EB-28D160EB56F9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DAB9E8D0-3DF8-443C-8627-5615893DCE91}" type="pres">
      <dgm:prSet presAssocID="{FB7EBA91-4535-44DD-9298-0A219BDD091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0E3B7BA-6950-4518-BB83-E7D9BC360CC2}" type="pres">
      <dgm:prSet presAssocID="{A0B18222-7AAE-4777-A718-A898F3AE2F03}" presName="hierRoot1" presStyleCnt="0">
        <dgm:presLayoutVars>
          <dgm:hierBranch val="init"/>
        </dgm:presLayoutVars>
      </dgm:prSet>
      <dgm:spPr/>
    </dgm:pt>
    <dgm:pt modelId="{36FB12E7-E276-4999-A733-34424F0C029C}" type="pres">
      <dgm:prSet presAssocID="{A0B18222-7AAE-4777-A718-A898F3AE2F03}" presName="rootComposite1" presStyleCnt="0"/>
      <dgm:spPr/>
    </dgm:pt>
    <dgm:pt modelId="{288EAA67-6BA0-4617-8C77-DC67CC4D9394}" type="pres">
      <dgm:prSet presAssocID="{A0B18222-7AAE-4777-A718-A898F3AE2F03}" presName="rootText1" presStyleLbl="node0" presStyleIdx="0" presStyleCnt="1" custScaleX="2249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3E3CD6-8708-4352-85B7-92880A61C180}" type="pres">
      <dgm:prSet presAssocID="{A0B18222-7AAE-4777-A718-A898F3AE2F0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B79ABDB-9F92-48BA-BC79-8CBE4A4ACAE2}" type="pres">
      <dgm:prSet presAssocID="{A0B18222-7AAE-4777-A718-A898F3AE2F03}" presName="hierChild2" presStyleCnt="0"/>
      <dgm:spPr/>
    </dgm:pt>
    <dgm:pt modelId="{5D1D61CE-C030-4084-A771-3602CA1DCAB9}" type="pres">
      <dgm:prSet presAssocID="{7A6A2DC9-E774-47A0-A100-2F236E36AD49}" presName="Name37" presStyleLbl="parChTrans1D2" presStyleIdx="0" presStyleCnt="2"/>
      <dgm:spPr/>
      <dgm:t>
        <a:bodyPr/>
        <a:lstStyle/>
        <a:p>
          <a:endParaRPr lang="en-US"/>
        </a:p>
      </dgm:t>
    </dgm:pt>
    <dgm:pt modelId="{79567C59-C8F3-4282-8CC0-3FCD6A946697}" type="pres">
      <dgm:prSet presAssocID="{D64FED89-1BB8-488F-82A0-87C5202AACB7}" presName="hierRoot2" presStyleCnt="0">
        <dgm:presLayoutVars>
          <dgm:hierBranch val="init"/>
        </dgm:presLayoutVars>
      </dgm:prSet>
      <dgm:spPr/>
    </dgm:pt>
    <dgm:pt modelId="{10B5F818-D758-49EF-BC75-0150B4981EAF}" type="pres">
      <dgm:prSet presAssocID="{D64FED89-1BB8-488F-82A0-87C5202AACB7}" presName="rootComposite" presStyleCnt="0"/>
      <dgm:spPr/>
    </dgm:pt>
    <dgm:pt modelId="{AE35AF2A-B10C-494F-B208-159A2E9A3B2F}" type="pres">
      <dgm:prSet presAssocID="{D64FED89-1BB8-488F-82A0-87C5202AACB7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B8FB9A-D8ED-4A10-A017-AA7A8225479B}" type="pres">
      <dgm:prSet presAssocID="{D64FED89-1BB8-488F-82A0-87C5202AACB7}" presName="rootConnector" presStyleLbl="node2" presStyleIdx="0" presStyleCnt="2"/>
      <dgm:spPr/>
      <dgm:t>
        <a:bodyPr/>
        <a:lstStyle/>
        <a:p>
          <a:endParaRPr lang="en-US"/>
        </a:p>
      </dgm:t>
    </dgm:pt>
    <dgm:pt modelId="{7AC4FADF-2001-4FEB-BF88-6137CB239BA5}" type="pres">
      <dgm:prSet presAssocID="{D64FED89-1BB8-488F-82A0-87C5202AACB7}" presName="hierChild4" presStyleCnt="0"/>
      <dgm:spPr/>
    </dgm:pt>
    <dgm:pt modelId="{26F35479-2CFF-4A68-8FE1-1C8905E6AF38}" type="pres">
      <dgm:prSet presAssocID="{D64FED89-1BB8-488F-82A0-87C5202AACB7}" presName="hierChild5" presStyleCnt="0"/>
      <dgm:spPr/>
    </dgm:pt>
    <dgm:pt modelId="{A5766AE3-0CB3-462D-8903-5927541021C7}" type="pres">
      <dgm:prSet presAssocID="{8452DB3B-F2B5-4E71-B4AF-1FCC8812181D}" presName="Name37" presStyleLbl="parChTrans1D2" presStyleIdx="1" presStyleCnt="2"/>
      <dgm:spPr/>
      <dgm:t>
        <a:bodyPr/>
        <a:lstStyle/>
        <a:p>
          <a:endParaRPr lang="en-US"/>
        </a:p>
      </dgm:t>
    </dgm:pt>
    <dgm:pt modelId="{96BE559F-1B00-4DFA-9649-36D5F99D66E7}" type="pres">
      <dgm:prSet presAssocID="{0D061FD2-8FFE-41D1-82DA-F6CC3B4EF8BD}" presName="hierRoot2" presStyleCnt="0">
        <dgm:presLayoutVars>
          <dgm:hierBranch val="init"/>
        </dgm:presLayoutVars>
      </dgm:prSet>
      <dgm:spPr/>
    </dgm:pt>
    <dgm:pt modelId="{3E0BF545-8EC3-4655-8BED-3198BA66BA7E}" type="pres">
      <dgm:prSet presAssocID="{0D061FD2-8FFE-41D1-82DA-F6CC3B4EF8BD}" presName="rootComposite" presStyleCnt="0"/>
      <dgm:spPr/>
    </dgm:pt>
    <dgm:pt modelId="{FED2F0B0-84A4-46E9-80AC-CBE508F157D9}" type="pres">
      <dgm:prSet presAssocID="{0D061FD2-8FFE-41D1-82DA-F6CC3B4EF8BD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630F54-B38C-4721-9C17-2C8B8A0855C1}" type="pres">
      <dgm:prSet presAssocID="{0D061FD2-8FFE-41D1-82DA-F6CC3B4EF8BD}" presName="rootConnector" presStyleLbl="node2" presStyleIdx="1" presStyleCnt="2"/>
      <dgm:spPr/>
      <dgm:t>
        <a:bodyPr/>
        <a:lstStyle/>
        <a:p>
          <a:endParaRPr lang="en-US"/>
        </a:p>
      </dgm:t>
    </dgm:pt>
    <dgm:pt modelId="{B4D6B6A0-1034-4B6C-BABD-68F27AECF288}" type="pres">
      <dgm:prSet presAssocID="{0D061FD2-8FFE-41D1-82DA-F6CC3B4EF8BD}" presName="hierChild4" presStyleCnt="0"/>
      <dgm:spPr/>
    </dgm:pt>
    <dgm:pt modelId="{838BAC20-8226-4163-BF6D-EA24CA223F75}" type="pres">
      <dgm:prSet presAssocID="{0D061FD2-8FFE-41D1-82DA-F6CC3B4EF8BD}" presName="hierChild5" presStyleCnt="0"/>
      <dgm:spPr/>
    </dgm:pt>
    <dgm:pt modelId="{7F62B1CD-F608-45A3-B65E-AA7E770713CC}" type="pres">
      <dgm:prSet presAssocID="{A0B18222-7AAE-4777-A718-A898F3AE2F03}" presName="hierChild3" presStyleCnt="0"/>
      <dgm:spPr/>
    </dgm:pt>
  </dgm:ptLst>
  <dgm:cxnLst>
    <dgm:cxn modelId="{304116AA-08B1-4D99-8A40-1F415A135FAC}" type="presOf" srcId="{D64FED89-1BB8-488F-82A0-87C5202AACB7}" destId="{AE35AF2A-B10C-494F-B208-159A2E9A3B2F}" srcOrd="0" destOrd="0" presId="urn:microsoft.com/office/officeart/2005/8/layout/orgChart1"/>
    <dgm:cxn modelId="{EC745485-7CEE-48DA-A7D9-67273674C20E}" type="presOf" srcId="{A0B18222-7AAE-4777-A718-A898F3AE2F03}" destId="{943E3CD6-8708-4352-85B7-92880A61C180}" srcOrd="1" destOrd="0" presId="urn:microsoft.com/office/officeart/2005/8/layout/orgChart1"/>
    <dgm:cxn modelId="{D7AEA4EF-7705-4DCC-9EE7-A5A2097E3FD5}" type="presOf" srcId="{0D061FD2-8FFE-41D1-82DA-F6CC3B4EF8BD}" destId="{F9630F54-B38C-4721-9C17-2C8B8A0855C1}" srcOrd="1" destOrd="0" presId="urn:microsoft.com/office/officeart/2005/8/layout/orgChart1"/>
    <dgm:cxn modelId="{29F67944-E6B6-455B-926D-ED7BD078A656}" type="presOf" srcId="{A0B18222-7AAE-4777-A718-A898F3AE2F03}" destId="{288EAA67-6BA0-4617-8C77-DC67CC4D9394}" srcOrd="0" destOrd="0" presId="urn:microsoft.com/office/officeart/2005/8/layout/orgChart1"/>
    <dgm:cxn modelId="{97C57440-6C70-4EE7-86CF-098016F62BCF}" type="presOf" srcId="{7A6A2DC9-E774-47A0-A100-2F236E36AD49}" destId="{5D1D61CE-C030-4084-A771-3602CA1DCAB9}" srcOrd="0" destOrd="0" presId="urn:microsoft.com/office/officeart/2005/8/layout/orgChart1"/>
    <dgm:cxn modelId="{89DEB03B-C28C-4424-AED1-324B11DA89A3}" type="presOf" srcId="{FB7EBA91-4535-44DD-9298-0A219BDD091A}" destId="{DAB9E8D0-3DF8-443C-8627-5615893DCE91}" srcOrd="0" destOrd="0" presId="urn:microsoft.com/office/officeart/2005/8/layout/orgChart1"/>
    <dgm:cxn modelId="{E469B3E8-4470-4B6E-8599-847E77080DA3}" type="presOf" srcId="{0D061FD2-8FFE-41D1-82DA-F6CC3B4EF8BD}" destId="{FED2F0B0-84A4-46E9-80AC-CBE508F157D9}" srcOrd="0" destOrd="0" presId="urn:microsoft.com/office/officeart/2005/8/layout/orgChart1"/>
    <dgm:cxn modelId="{BCAF39CE-9CB4-44F6-ACA0-564D1910617E}" srcId="{A0B18222-7AAE-4777-A718-A898F3AE2F03}" destId="{D64FED89-1BB8-488F-82A0-87C5202AACB7}" srcOrd="0" destOrd="0" parTransId="{7A6A2DC9-E774-47A0-A100-2F236E36AD49}" sibTransId="{3AC6E943-2A3C-4C52-ADD4-42874A048220}"/>
    <dgm:cxn modelId="{FC3E8551-E5AD-43B3-A1D9-A1CA9E27F5B7}" type="presOf" srcId="{D64FED89-1BB8-488F-82A0-87C5202AACB7}" destId="{0BB8FB9A-D8ED-4A10-A017-AA7A8225479B}" srcOrd="1" destOrd="0" presId="urn:microsoft.com/office/officeart/2005/8/layout/orgChart1"/>
    <dgm:cxn modelId="{125CC4F1-7FE3-4FE1-B01D-50B8036E95F6}" srcId="{FB7EBA91-4535-44DD-9298-0A219BDD091A}" destId="{A0B18222-7AAE-4777-A718-A898F3AE2F03}" srcOrd="0" destOrd="0" parTransId="{35DF6188-EDC3-42F8-BA22-DEF43C98645F}" sibTransId="{81A58600-4F57-4259-ADDA-E7A118DCA0ED}"/>
    <dgm:cxn modelId="{EC8ECD7F-9EC2-42F9-A5EB-28D160EB56F9}" srcId="{A0B18222-7AAE-4777-A718-A898F3AE2F03}" destId="{0D061FD2-8FFE-41D1-82DA-F6CC3B4EF8BD}" srcOrd="1" destOrd="0" parTransId="{8452DB3B-F2B5-4E71-B4AF-1FCC8812181D}" sibTransId="{425B1FDE-3DA7-4AEC-B164-A372B6A34A0A}"/>
    <dgm:cxn modelId="{733374FF-B66D-4D68-8472-20D48971D239}" type="presOf" srcId="{8452DB3B-F2B5-4E71-B4AF-1FCC8812181D}" destId="{A5766AE3-0CB3-462D-8903-5927541021C7}" srcOrd="0" destOrd="0" presId="urn:microsoft.com/office/officeart/2005/8/layout/orgChart1"/>
    <dgm:cxn modelId="{ADBD0F0E-C4B0-4D84-9A7D-C73CAE260544}" type="presParOf" srcId="{DAB9E8D0-3DF8-443C-8627-5615893DCE91}" destId="{D0E3B7BA-6950-4518-BB83-E7D9BC360CC2}" srcOrd="0" destOrd="0" presId="urn:microsoft.com/office/officeart/2005/8/layout/orgChart1"/>
    <dgm:cxn modelId="{B475E57A-1B87-4E95-ADA6-3803924096B5}" type="presParOf" srcId="{D0E3B7BA-6950-4518-BB83-E7D9BC360CC2}" destId="{36FB12E7-E276-4999-A733-34424F0C029C}" srcOrd="0" destOrd="0" presId="urn:microsoft.com/office/officeart/2005/8/layout/orgChart1"/>
    <dgm:cxn modelId="{CD7F9934-52EF-41D5-8B7B-7F77E4EDCD2B}" type="presParOf" srcId="{36FB12E7-E276-4999-A733-34424F0C029C}" destId="{288EAA67-6BA0-4617-8C77-DC67CC4D9394}" srcOrd="0" destOrd="0" presId="urn:microsoft.com/office/officeart/2005/8/layout/orgChart1"/>
    <dgm:cxn modelId="{CD292AB0-114D-4A9A-9511-0A6892271E1A}" type="presParOf" srcId="{36FB12E7-E276-4999-A733-34424F0C029C}" destId="{943E3CD6-8708-4352-85B7-92880A61C180}" srcOrd="1" destOrd="0" presId="urn:microsoft.com/office/officeart/2005/8/layout/orgChart1"/>
    <dgm:cxn modelId="{859B005C-4303-452F-AFBE-B70C6D1C6530}" type="presParOf" srcId="{D0E3B7BA-6950-4518-BB83-E7D9BC360CC2}" destId="{8B79ABDB-9F92-48BA-BC79-8CBE4A4ACAE2}" srcOrd="1" destOrd="0" presId="urn:microsoft.com/office/officeart/2005/8/layout/orgChart1"/>
    <dgm:cxn modelId="{B67B06FD-83A9-4C1C-B06D-FE812C4ABA15}" type="presParOf" srcId="{8B79ABDB-9F92-48BA-BC79-8CBE4A4ACAE2}" destId="{5D1D61CE-C030-4084-A771-3602CA1DCAB9}" srcOrd="0" destOrd="0" presId="urn:microsoft.com/office/officeart/2005/8/layout/orgChart1"/>
    <dgm:cxn modelId="{2E2E7F04-8E83-457F-B8B2-C596762BCE23}" type="presParOf" srcId="{8B79ABDB-9F92-48BA-BC79-8CBE4A4ACAE2}" destId="{79567C59-C8F3-4282-8CC0-3FCD6A946697}" srcOrd="1" destOrd="0" presId="urn:microsoft.com/office/officeart/2005/8/layout/orgChart1"/>
    <dgm:cxn modelId="{936E618E-06DE-4688-B28E-90BB212183F5}" type="presParOf" srcId="{79567C59-C8F3-4282-8CC0-3FCD6A946697}" destId="{10B5F818-D758-49EF-BC75-0150B4981EAF}" srcOrd="0" destOrd="0" presId="urn:microsoft.com/office/officeart/2005/8/layout/orgChart1"/>
    <dgm:cxn modelId="{1A860E8D-C76F-4535-AAE4-02652C1D4741}" type="presParOf" srcId="{10B5F818-D758-49EF-BC75-0150B4981EAF}" destId="{AE35AF2A-B10C-494F-B208-159A2E9A3B2F}" srcOrd="0" destOrd="0" presId="urn:microsoft.com/office/officeart/2005/8/layout/orgChart1"/>
    <dgm:cxn modelId="{33086AF3-20CA-4EE1-9DB2-37116F01B4AD}" type="presParOf" srcId="{10B5F818-D758-49EF-BC75-0150B4981EAF}" destId="{0BB8FB9A-D8ED-4A10-A017-AA7A8225479B}" srcOrd="1" destOrd="0" presId="urn:microsoft.com/office/officeart/2005/8/layout/orgChart1"/>
    <dgm:cxn modelId="{6E8583BB-A3DF-4C8F-BB96-F8C69DFDC41D}" type="presParOf" srcId="{79567C59-C8F3-4282-8CC0-3FCD6A946697}" destId="{7AC4FADF-2001-4FEB-BF88-6137CB239BA5}" srcOrd="1" destOrd="0" presId="urn:microsoft.com/office/officeart/2005/8/layout/orgChart1"/>
    <dgm:cxn modelId="{2CFD8A85-E5F8-4F4D-8E3D-3290BC63295C}" type="presParOf" srcId="{79567C59-C8F3-4282-8CC0-3FCD6A946697}" destId="{26F35479-2CFF-4A68-8FE1-1C8905E6AF38}" srcOrd="2" destOrd="0" presId="urn:microsoft.com/office/officeart/2005/8/layout/orgChart1"/>
    <dgm:cxn modelId="{E7365A7D-0CFE-46E8-96D1-9F33C56FFC54}" type="presParOf" srcId="{8B79ABDB-9F92-48BA-BC79-8CBE4A4ACAE2}" destId="{A5766AE3-0CB3-462D-8903-5927541021C7}" srcOrd="2" destOrd="0" presId="urn:microsoft.com/office/officeart/2005/8/layout/orgChart1"/>
    <dgm:cxn modelId="{BA8FC716-280F-4B1C-B96B-3E5600AC1036}" type="presParOf" srcId="{8B79ABDB-9F92-48BA-BC79-8CBE4A4ACAE2}" destId="{96BE559F-1B00-4DFA-9649-36D5F99D66E7}" srcOrd="3" destOrd="0" presId="urn:microsoft.com/office/officeart/2005/8/layout/orgChart1"/>
    <dgm:cxn modelId="{4C50C283-3F6E-41CF-A55D-D64226C7C128}" type="presParOf" srcId="{96BE559F-1B00-4DFA-9649-36D5F99D66E7}" destId="{3E0BF545-8EC3-4655-8BED-3198BA66BA7E}" srcOrd="0" destOrd="0" presId="urn:microsoft.com/office/officeart/2005/8/layout/orgChart1"/>
    <dgm:cxn modelId="{525680E4-0EC3-4908-81CC-C377D1FCFEF6}" type="presParOf" srcId="{3E0BF545-8EC3-4655-8BED-3198BA66BA7E}" destId="{FED2F0B0-84A4-46E9-80AC-CBE508F157D9}" srcOrd="0" destOrd="0" presId="urn:microsoft.com/office/officeart/2005/8/layout/orgChart1"/>
    <dgm:cxn modelId="{95653209-2019-4998-B665-50860FA10823}" type="presParOf" srcId="{3E0BF545-8EC3-4655-8BED-3198BA66BA7E}" destId="{F9630F54-B38C-4721-9C17-2C8B8A0855C1}" srcOrd="1" destOrd="0" presId="urn:microsoft.com/office/officeart/2005/8/layout/orgChart1"/>
    <dgm:cxn modelId="{EBBDF8CA-5A8D-45D4-84AA-561CB18EBD7A}" type="presParOf" srcId="{96BE559F-1B00-4DFA-9649-36D5F99D66E7}" destId="{B4D6B6A0-1034-4B6C-BABD-68F27AECF288}" srcOrd="1" destOrd="0" presId="urn:microsoft.com/office/officeart/2005/8/layout/orgChart1"/>
    <dgm:cxn modelId="{1C481CC9-AAEF-40FD-9EE8-973E97AE47D7}" type="presParOf" srcId="{96BE559F-1B00-4DFA-9649-36D5F99D66E7}" destId="{838BAC20-8226-4163-BF6D-EA24CA223F75}" srcOrd="2" destOrd="0" presId="urn:microsoft.com/office/officeart/2005/8/layout/orgChart1"/>
    <dgm:cxn modelId="{2EB7DD08-5166-4B67-A2B6-FAE3876D04A9}" type="presParOf" srcId="{D0E3B7BA-6950-4518-BB83-E7D9BC360CC2}" destId="{7F62B1CD-F608-45A3-B65E-AA7E770713C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590154-1F5A-4088-AD3D-C08A921FFAEB}" type="doc">
      <dgm:prSet loTypeId="urn:microsoft.com/office/officeart/2005/8/layout/pyramid1" loCatId="pyramid" qsTypeId="urn:microsoft.com/office/officeart/2005/8/quickstyle/simple1" qsCatId="simple" csTypeId="urn:microsoft.com/office/officeart/2005/8/colors/colorful5" csCatId="colorful" phldr="1"/>
      <dgm:spPr/>
    </dgm:pt>
    <dgm:pt modelId="{9793A428-48BC-4F51-A58E-554F9261EFD1}">
      <dgm:prSet phldrT="[Text]"/>
      <dgm:spPr/>
      <dgm:t>
        <a:bodyPr/>
        <a:lstStyle/>
        <a:p>
          <a:endParaRPr lang="en-US" dirty="0" smtClean="0"/>
        </a:p>
        <a:p>
          <a:r>
            <a:rPr lang="en-US" dirty="0" smtClean="0">
              <a:latin typeface="Cambria" panose="02040503050406030204" pitchFamily="18" charset="0"/>
            </a:rPr>
            <a:t>Policy</a:t>
          </a:r>
          <a:endParaRPr lang="en-US" dirty="0">
            <a:latin typeface="Cambria" panose="02040503050406030204" pitchFamily="18" charset="0"/>
          </a:endParaRPr>
        </a:p>
      </dgm:t>
    </dgm:pt>
    <dgm:pt modelId="{B42E59F3-BC79-4AF3-8A69-7959C4DFE6B1}" type="parTrans" cxnId="{CF05DC22-D5EB-429C-8FAB-40DF6947115F}">
      <dgm:prSet/>
      <dgm:spPr/>
      <dgm:t>
        <a:bodyPr/>
        <a:lstStyle/>
        <a:p>
          <a:endParaRPr lang="en-US"/>
        </a:p>
      </dgm:t>
    </dgm:pt>
    <dgm:pt modelId="{D548494D-F73D-42B1-A2A0-3E8A6602E26F}" type="sibTrans" cxnId="{CF05DC22-D5EB-429C-8FAB-40DF6947115F}">
      <dgm:prSet/>
      <dgm:spPr/>
      <dgm:t>
        <a:bodyPr/>
        <a:lstStyle/>
        <a:p>
          <a:endParaRPr lang="en-US"/>
        </a:p>
      </dgm:t>
    </dgm:pt>
    <dgm:pt modelId="{8257A347-4A9B-4A66-9653-A83B9AD1F3E5}">
      <dgm:prSet phldrT="[Text]" custT="1"/>
      <dgm:spPr/>
      <dgm:t>
        <a:bodyPr/>
        <a:lstStyle/>
        <a:p>
          <a:r>
            <a:rPr lang="en-US" sz="1950" dirty="0" smtClean="0">
              <a:latin typeface="Cambria" panose="02040503050406030204" pitchFamily="18" charset="0"/>
            </a:rPr>
            <a:t>Training and Education</a:t>
          </a:r>
          <a:endParaRPr lang="en-US" sz="1950" dirty="0">
            <a:latin typeface="Cambria" panose="02040503050406030204" pitchFamily="18" charset="0"/>
          </a:endParaRPr>
        </a:p>
      </dgm:t>
    </dgm:pt>
    <dgm:pt modelId="{F8A3080F-5D02-4CE6-969C-54A6223033BD}" type="parTrans" cxnId="{BC227AF6-E750-4C0F-8551-CF06B9A8758B}">
      <dgm:prSet/>
      <dgm:spPr/>
      <dgm:t>
        <a:bodyPr/>
        <a:lstStyle/>
        <a:p>
          <a:endParaRPr lang="en-US"/>
        </a:p>
      </dgm:t>
    </dgm:pt>
    <dgm:pt modelId="{D526AE4D-1097-43BE-BD3F-9477A54FDFD1}" type="sibTrans" cxnId="{BC227AF6-E750-4C0F-8551-CF06B9A8758B}">
      <dgm:prSet/>
      <dgm:spPr/>
      <dgm:t>
        <a:bodyPr/>
        <a:lstStyle/>
        <a:p>
          <a:endParaRPr lang="en-US"/>
        </a:p>
      </dgm:t>
    </dgm:pt>
    <dgm:pt modelId="{60EABBA3-4413-4471-9D78-4CD4E688F488}">
      <dgm:prSet phldrT="[Text]" custT="1"/>
      <dgm:spPr/>
      <dgm:t>
        <a:bodyPr/>
        <a:lstStyle/>
        <a:p>
          <a:r>
            <a:rPr lang="en-US" sz="2000" dirty="0" smtClean="0">
              <a:latin typeface="Cambria" panose="02040503050406030204" pitchFamily="18" charset="0"/>
            </a:rPr>
            <a:t>Plans Management Board</a:t>
          </a:r>
          <a:endParaRPr lang="en-US" sz="2000" dirty="0"/>
        </a:p>
      </dgm:t>
    </dgm:pt>
    <dgm:pt modelId="{9FCCD258-7B06-4A64-A1D6-810690F993D9}" type="parTrans" cxnId="{A2679FB5-4523-49B4-9B4F-C6C59EAD0959}">
      <dgm:prSet/>
      <dgm:spPr/>
      <dgm:t>
        <a:bodyPr/>
        <a:lstStyle/>
        <a:p>
          <a:endParaRPr lang="en-US"/>
        </a:p>
      </dgm:t>
    </dgm:pt>
    <dgm:pt modelId="{2E2801C1-B19E-4A12-944C-49063ED99F0F}" type="sibTrans" cxnId="{A2679FB5-4523-49B4-9B4F-C6C59EAD0959}">
      <dgm:prSet/>
      <dgm:spPr/>
      <dgm:t>
        <a:bodyPr/>
        <a:lstStyle/>
        <a:p>
          <a:endParaRPr lang="en-US"/>
        </a:p>
      </dgm:t>
    </dgm:pt>
    <dgm:pt modelId="{A3B23D58-2F05-4B36-95E5-8530C03979F9}">
      <dgm:prSet phldrT="[Text]" custT="1"/>
      <dgm:spPr/>
      <dgm:t>
        <a:bodyPr/>
        <a:lstStyle/>
        <a:p>
          <a:r>
            <a:rPr lang="en-US" sz="1900" dirty="0" smtClean="0">
              <a:latin typeface="Cambria" panose="02040503050406030204" pitchFamily="18" charset="0"/>
            </a:rPr>
            <a:t>Committee Structure Investment  - Audit &amp; Governance</a:t>
          </a:r>
          <a:endParaRPr lang="en-US" sz="1900" dirty="0">
            <a:latin typeface="Cambria" panose="02040503050406030204" pitchFamily="18" charset="0"/>
          </a:endParaRPr>
        </a:p>
      </dgm:t>
    </dgm:pt>
    <dgm:pt modelId="{6589DF1F-794B-4D55-B6C8-53B99BDB27FD}" type="parTrans" cxnId="{CCD45784-720B-418F-8950-0B3C56100245}">
      <dgm:prSet/>
      <dgm:spPr/>
      <dgm:t>
        <a:bodyPr/>
        <a:lstStyle/>
        <a:p>
          <a:endParaRPr lang="en-US"/>
        </a:p>
      </dgm:t>
    </dgm:pt>
    <dgm:pt modelId="{8FC5A958-98F0-4C49-9C8F-0B189918AE24}" type="sibTrans" cxnId="{CCD45784-720B-418F-8950-0B3C56100245}">
      <dgm:prSet/>
      <dgm:spPr/>
      <dgm:t>
        <a:bodyPr/>
        <a:lstStyle/>
        <a:p>
          <a:endParaRPr lang="en-US"/>
        </a:p>
      </dgm:t>
    </dgm:pt>
    <dgm:pt modelId="{83F7DC6D-B332-4F08-AB99-1B21C1291BE4}">
      <dgm:prSet phldrT="[Text]"/>
      <dgm:spPr/>
      <dgm:t>
        <a:bodyPr/>
        <a:lstStyle/>
        <a:p>
          <a:r>
            <a:rPr lang="en-US" dirty="0" smtClean="0">
              <a:latin typeface="Cambria" panose="02040503050406030204" pitchFamily="18" charset="0"/>
            </a:rPr>
            <a:t>Governance</a:t>
          </a:r>
          <a:endParaRPr lang="en-US" dirty="0">
            <a:latin typeface="Cambria" panose="02040503050406030204" pitchFamily="18" charset="0"/>
          </a:endParaRPr>
        </a:p>
      </dgm:t>
    </dgm:pt>
    <dgm:pt modelId="{DC44FDF2-F7C8-4207-84DF-AAB355F1C9AB}" type="parTrans" cxnId="{1FF093A7-E7E9-46C0-ABA9-7FFE68AF56FA}">
      <dgm:prSet/>
      <dgm:spPr/>
      <dgm:t>
        <a:bodyPr/>
        <a:lstStyle/>
        <a:p>
          <a:endParaRPr lang="en-US"/>
        </a:p>
      </dgm:t>
    </dgm:pt>
    <dgm:pt modelId="{01B7140E-8EBB-4A1B-85FA-23D441638B3B}" type="sibTrans" cxnId="{1FF093A7-E7E9-46C0-ABA9-7FFE68AF56FA}">
      <dgm:prSet/>
      <dgm:spPr/>
      <dgm:t>
        <a:bodyPr/>
        <a:lstStyle/>
        <a:p>
          <a:endParaRPr lang="en-US"/>
        </a:p>
      </dgm:t>
    </dgm:pt>
    <dgm:pt modelId="{770A8F73-07C1-40B9-8E74-7F30F0372178}" type="pres">
      <dgm:prSet presAssocID="{FA590154-1F5A-4088-AD3D-C08A921FFAEB}" presName="Name0" presStyleCnt="0">
        <dgm:presLayoutVars>
          <dgm:dir/>
          <dgm:animLvl val="lvl"/>
          <dgm:resizeHandles val="exact"/>
        </dgm:presLayoutVars>
      </dgm:prSet>
      <dgm:spPr/>
    </dgm:pt>
    <dgm:pt modelId="{CB0677AD-41D6-4C2B-AEC0-90258259BDBA}" type="pres">
      <dgm:prSet presAssocID="{9793A428-48BC-4F51-A58E-554F9261EFD1}" presName="Name8" presStyleCnt="0"/>
      <dgm:spPr/>
    </dgm:pt>
    <dgm:pt modelId="{F572D1C7-EA01-461C-B6EE-7D82771135AE}" type="pres">
      <dgm:prSet presAssocID="{9793A428-48BC-4F51-A58E-554F9261EFD1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14BDB4-9B05-43AE-A639-423F3DC24950}" type="pres">
      <dgm:prSet presAssocID="{9793A428-48BC-4F51-A58E-554F9261EFD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42A808-E7C8-4F24-BF94-D67F891477CD}" type="pres">
      <dgm:prSet presAssocID="{8257A347-4A9B-4A66-9653-A83B9AD1F3E5}" presName="Name8" presStyleCnt="0"/>
      <dgm:spPr/>
    </dgm:pt>
    <dgm:pt modelId="{F89F938F-9D11-4942-A0D0-294F3214132F}" type="pres">
      <dgm:prSet presAssocID="{8257A347-4A9B-4A66-9653-A83B9AD1F3E5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9185EE-1C77-4FD7-A996-D5B579F98D49}" type="pres">
      <dgm:prSet presAssocID="{8257A347-4A9B-4A66-9653-A83B9AD1F3E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355704-AE5F-4A9A-866A-B9574EF51037}" type="pres">
      <dgm:prSet presAssocID="{83F7DC6D-B332-4F08-AB99-1B21C1291BE4}" presName="Name8" presStyleCnt="0"/>
      <dgm:spPr/>
    </dgm:pt>
    <dgm:pt modelId="{B140A2BB-5995-4331-9607-E1B042C6057D}" type="pres">
      <dgm:prSet presAssocID="{83F7DC6D-B332-4F08-AB99-1B21C1291BE4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1B660E-0D89-438A-B30F-A6FE7DB92894}" type="pres">
      <dgm:prSet presAssocID="{83F7DC6D-B332-4F08-AB99-1B21C1291BE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7971F5-F73B-4E52-BBB8-4AD4FB879C8E}" type="pres">
      <dgm:prSet presAssocID="{A3B23D58-2F05-4B36-95E5-8530C03979F9}" presName="Name8" presStyleCnt="0"/>
      <dgm:spPr/>
    </dgm:pt>
    <dgm:pt modelId="{C4A62329-9328-4DE5-ADB3-3A72A250ADB0}" type="pres">
      <dgm:prSet presAssocID="{A3B23D58-2F05-4B36-95E5-8530C03979F9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37BEC2-597B-4C1D-B216-BF493B1F9ED7}" type="pres">
      <dgm:prSet presAssocID="{A3B23D58-2F05-4B36-95E5-8530C03979F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A96C41-D63C-4E98-AFB8-FA845A360E1C}" type="pres">
      <dgm:prSet presAssocID="{60EABBA3-4413-4471-9D78-4CD4E688F488}" presName="Name8" presStyleCnt="0"/>
      <dgm:spPr/>
    </dgm:pt>
    <dgm:pt modelId="{C4171F8D-E739-4B8B-BB3E-95019183F05D}" type="pres">
      <dgm:prSet presAssocID="{60EABBA3-4413-4471-9D78-4CD4E688F488}" presName="level" presStyleLbl="node1" presStyleIdx="4" presStyleCnt="5" custLinFactNeighborX="-13140" custLinFactNeighborY="374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F71912-591B-4AA0-AC12-27B239935EE7}" type="pres">
      <dgm:prSet presAssocID="{60EABBA3-4413-4471-9D78-4CD4E688F48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42B660-616B-402E-B74C-719B129C2C66}" type="presOf" srcId="{A3B23D58-2F05-4B36-95E5-8530C03979F9}" destId="{0537BEC2-597B-4C1D-B216-BF493B1F9ED7}" srcOrd="1" destOrd="0" presId="urn:microsoft.com/office/officeart/2005/8/layout/pyramid1"/>
    <dgm:cxn modelId="{A4852704-2B7D-4A99-97D2-BA1E531AEB2E}" type="presOf" srcId="{FA590154-1F5A-4088-AD3D-C08A921FFAEB}" destId="{770A8F73-07C1-40B9-8E74-7F30F0372178}" srcOrd="0" destOrd="0" presId="urn:microsoft.com/office/officeart/2005/8/layout/pyramid1"/>
    <dgm:cxn modelId="{4BDBCBE0-412B-4A16-A46A-71B6F2A3CF99}" type="presOf" srcId="{60EABBA3-4413-4471-9D78-4CD4E688F488}" destId="{C4171F8D-E739-4B8B-BB3E-95019183F05D}" srcOrd="0" destOrd="0" presId="urn:microsoft.com/office/officeart/2005/8/layout/pyramid1"/>
    <dgm:cxn modelId="{BC227AF6-E750-4C0F-8551-CF06B9A8758B}" srcId="{FA590154-1F5A-4088-AD3D-C08A921FFAEB}" destId="{8257A347-4A9B-4A66-9653-A83B9AD1F3E5}" srcOrd="1" destOrd="0" parTransId="{F8A3080F-5D02-4CE6-969C-54A6223033BD}" sibTransId="{D526AE4D-1097-43BE-BD3F-9477A54FDFD1}"/>
    <dgm:cxn modelId="{A2679FB5-4523-49B4-9B4F-C6C59EAD0959}" srcId="{FA590154-1F5A-4088-AD3D-C08A921FFAEB}" destId="{60EABBA3-4413-4471-9D78-4CD4E688F488}" srcOrd="4" destOrd="0" parTransId="{9FCCD258-7B06-4A64-A1D6-810690F993D9}" sibTransId="{2E2801C1-B19E-4A12-944C-49063ED99F0F}"/>
    <dgm:cxn modelId="{AC38873C-5E25-4885-BCB3-4B48EB2979FD}" type="presOf" srcId="{60EABBA3-4413-4471-9D78-4CD4E688F488}" destId="{7BF71912-591B-4AA0-AC12-27B239935EE7}" srcOrd="1" destOrd="0" presId="urn:microsoft.com/office/officeart/2005/8/layout/pyramid1"/>
    <dgm:cxn modelId="{5579080C-3C27-4450-8275-8A81E202D60A}" type="presOf" srcId="{9793A428-48BC-4F51-A58E-554F9261EFD1}" destId="{7814BDB4-9B05-43AE-A639-423F3DC24950}" srcOrd="1" destOrd="0" presId="urn:microsoft.com/office/officeart/2005/8/layout/pyramid1"/>
    <dgm:cxn modelId="{5EC3360A-1AD0-4478-A578-3AAD10C9AA23}" type="presOf" srcId="{8257A347-4A9B-4A66-9653-A83B9AD1F3E5}" destId="{F89F938F-9D11-4942-A0D0-294F3214132F}" srcOrd="0" destOrd="0" presId="urn:microsoft.com/office/officeart/2005/8/layout/pyramid1"/>
    <dgm:cxn modelId="{CF05DC22-D5EB-429C-8FAB-40DF6947115F}" srcId="{FA590154-1F5A-4088-AD3D-C08A921FFAEB}" destId="{9793A428-48BC-4F51-A58E-554F9261EFD1}" srcOrd="0" destOrd="0" parTransId="{B42E59F3-BC79-4AF3-8A69-7959C4DFE6B1}" sibTransId="{D548494D-F73D-42B1-A2A0-3E8A6602E26F}"/>
    <dgm:cxn modelId="{FF6F9AFB-C493-4EF9-A861-582F6BE51A49}" type="presOf" srcId="{8257A347-4A9B-4A66-9653-A83B9AD1F3E5}" destId="{1E9185EE-1C77-4FD7-A996-D5B579F98D49}" srcOrd="1" destOrd="0" presId="urn:microsoft.com/office/officeart/2005/8/layout/pyramid1"/>
    <dgm:cxn modelId="{1FF093A7-E7E9-46C0-ABA9-7FFE68AF56FA}" srcId="{FA590154-1F5A-4088-AD3D-C08A921FFAEB}" destId="{83F7DC6D-B332-4F08-AB99-1B21C1291BE4}" srcOrd="2" destOrd="0" parTransId="{DC44FDF2-F7C8-4207-84DF-AAB355F1C9AB}" sibTransId="{01B7140E-8EBB-4A1B-85FA-23D441638B3B}"/>
    <dgm:cxn modelId="{7843E6BE-EA34-4B32-BEE1-1D19EF527669}" type="presOf" srcId="{83F7DC6D-B332-4F08-AB99-1B21C1291BE4}" destId="{B140A2BB-5995-4331-9607-E1B042C6057D}" srcOrd="0" destOrd="0" presId="urn:microsoft.com/office/officeart/2005/8/layout/pyramid1"/>
    <dgm:cxn modelId="{091C4D65-402E-46AC-9AC6-24C7CA5D1C9F}" type="presOf" srcId="{83F7DC6D-B332-4F08-AB99-1B21C1291BE4}" destId="{0D1B660E-0D89-438A-B30F-A6FE7DB92894}" srcOrd="1" destOrd="0" presId="urn:microsoft.com/office/officeart/2005/8/layout/pyramid1"/>
    <dgm:cxn modelId="{A4E8A9EE-DE6D-4418-B780-94642C569DB6}" type="presOf" srcId="{9793A428-48BC-4F51-A58E-554F9261EFD1}" destId="{F572D1C7-EA01-461C-B6EE-7D82771135AE}" srcOrd="0" destOrd="0" presId="urn:microsoft.com/office/officeart/2005/8/layout/pyramid1"/>
    <dgm:cxn modelId="{CCD45784-720B-418F-8950-0B3C56100245}" srcId="{FA590154-1F5A-4088-AD3D-C08A921FFAEB}" destId="{A3B23D58-2F05-4B36-95E5-8530C03979F9}" srcOrd="3" destOrd="0" parTransId="{6589DF1F-794B-4D55-B6C8-53B99BDB27FD}" sibTransId="{8FC5A958-98F0-4C49-9C8F-0B189918AE24}"/>
    <dgm:cxn modelId="{719B8EDD-8C2D-4AC3-BFD9-0C19DF0B71F4}" type="presOf" srcId="{A3B23D58-2F05-4B36-95E5-8530C03979F9}" destId="{C4A62329-9328-4DE5-ADB3-3A72A250ADB0}" srcOrd="0" destOrd="0" presId="urn:microsoft.com/office/officeart/2005/8/layout/pyramid1"/>
    <dgm:cxn modelId="{F6A0DDE4-A817-420B-8FF8-142B27574BA1}" type="presParOf" srcId="{770A8F73-07C1-40B9-8E74-7F30F0372178}" destId="{CB0677AD-41D6-4C2B-AEC0-90258259BDBA}" srcOrd="0" destOrd="0" presId="urn:microsoft.com/office/officeart/2005/8/layout/pyramid1"/>
    <dgm:cxn modelId="{44CE1567-E9A5-4BE7-AAF4-2A07E7BCC87A}" type="presParOf" srcId="{CB0677AD-41D6-4C2B-AEC0-90258259BDBA}" destId="{F572D1C7-EA01-461C-B6EE-7D82771135AE}" srcOrd="0" destOrd="0" presId="urn:microsoft.com/office/officeart/2005/8/layout/pyramid1"/>
    <dgm:cxn modelId="{2080F220-BCE8-4C33-BEE5-77CE6886DAE1}" type="presParOf" srcId="{CB0677AD-41D6-4C2B-AEC0-90258259BDBA}" destId="{7814BDB4-9B05-43AE-A639-423F3DC24950}" srcOrd="1" destOrd="0" presId="urn:microsoft.com/office/officeart/2005/8/layout/pyramid1"/>
    <dgm:cxn modelId="{2FDFB55E-029C-4FF3-A396-30008063E10C}" type="presParOf" srcId="{770A8F73-07C1-40B9-8E74-7F30F0372178}" destId="{8442A808-E7C8-4F24-BF94-D67F891477CD}" srcOrd="1" destOrd="0" presId="urn:microsoft.com/office/officeart/2005/8/layout/pyramid1"/>
    <dgm:cxn modelId="{DF1B7B42-423D-4179-8DE9-AEC1E0CD045D}" type="presParOf" srcId="{8442A808-E7C8-4F24-BF94-D67F891477CD}" destId="{F89F938F-9D11-4942-A0D0-294F3214132F}" srcOrd="0" destOrd="0" presId="urn:microsoft.com/office/officeart/2005/8/layout/pyramid1"/>
    <dgm:cxn modelId="{58461ECB-D62C-4F88-925B-3CB1BA78D0AE}" type="presParOf" srcId="{8442A808-E7C8-4F24-BF94-D67F891477CD}" destId="{1E9185EE-1C77-4FD7-A996-D5B579F98D49}" srcOrd="1" destOrd="0" presId="urn:microsoft.com/office/officeart/2005/8/layout/pyramid1"/>
    <dgm:cxn modelId="{C972665F-6834-4533-B932-51344B58D7AB}" type="presParOf" srcId="{770A8F73-07C1-40B9-8E74-7F30F0372178}" destId="{F7355704-AE5F-4A9A-866A-B9574EF51037}" srcOrd="2" destOrd="0" presId="urn:microsoft.com/office/officeart/2005/8/layout/pyramid1"/>
    <dgm:cxn modelId="{16D1956B-6621-485F-80CA-282F5FF5D071}" type="presParOf" srcId="{F7355704-AE5F-4A9A-866A-B9574EF51037}" destId="{B140A2BB-5995-4331-9607-E1B042C6057D}" srcOrd="0" destOrd="0" presId="urn:microsoft.com/office/officeart/2005/8/layout/pyramid1"/>
    <dgm:cxn modelId="{ACD586B7-7B0E-4225-ADFE-6F367CA8BD47}" type="presParOf" srcId="{F7355704-AE5F-4A9A-866A-B9574EF51037}" destId="{0D1B660E-0D89-438A-B30F-A6FE7DB92894}" srcOrd="1" destOrd="0" presId="urn:microsoft.com/office/officeart/2005/8/layout/pyramid1"/>
    <dgm:cxn modelId="{01FAECEA-875B-4893-AD48-D0BC9B93D859}" type="presParOf" srcId="{770A8F73-07C1-40B9-8E74-7F30F0372178}" destId="{2C7971F5-F73B-4E52-BBB8-4AD4FB879C8E}" srcOrd="3" destOrd="0" presId="urn:microsoft.com/office/officeart/2005/8/layout/pyramid1"/>
    <dgm:cxn modelId="{F96855CD-99A6-4A15-92FF-E5B66090D0AF}" type="presParOf" srcId="{2C7971F5-F73B-4E52-BBB8-4AD4FB879C8E}" destId="{C4A62329-9328-4DE5-ADB3-3A72A250ADB0}" srcOrd="0" destOrd="0" presId="urn:microsoft.com/office/officeart/2005/8/layout/pyramid1"/>
    <dgm:cxn modelId="{E65C3FD9-D0AE-4EE4-9910-85EF673CDEFF}" type="presParOf" srcId="{2C7971F5-F73B-4E52-BBB8-4AD4FB879C8E}" destId="{0537BEC2-597B-4C1D-B216-BF493B1F9ED7}" srcOrd="1" destOrd="0" presId="urn:microsoft.com/office/officeart/2005/8/layout/pyramid1"/>
    <dgm:cxn modelId="{42C59FEA-1F8E-49FC-A887-2149400B0CEC}" type="presParOf" srcId="{770A8F73-07C1-40B9-8E74-7F30F0372178}" destId="{5CA96C41-D63C-4E98-AFB8-FA845A360E1C}" srcOrd="4" destOrd="0" presId="urn:microsoft.com/office/officeart/2005/8/layout/pyramid1"/>
    <dgm:cxn modelId="{00604C83-5317-4F9A-AD5F-C8C57E99C02C}" type="presParOf" srcId="{5CA96C41-D63C-4E98-AFB8-FA845A360E1C}" destId="{C4171F8D-E739-4B8B-BB3E-95019183F05D}" srcOrd="0" destOrd="0" presId="urn:microsoft.com/office/officeart/2005/8/layout/pyramid1"/>
    <dgm:cxn modelId="{0F85A5B0-9D8B-44E9-A347-E56852878984}" type="presParOf" srcId="{5CA96C41-D63C-4E98-AFB8-FA845A360E1C}" destId="{7BF71912-591B-4AA0-AC12-27B239935EE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66AE3-0CB3-462D-8903-5927541021C7}">
      <dsp:nvSpPr>
        <dsp:cNvPr id="0" name=""/>
        <dsp:cNvSpPr/>
      </dsp:nvSpPr>
      <dsp:spPr>
        <a:xfrm>
          <a:off x="3539368" y="1163167"/>
          <a:ext cx="1406285" cy="488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066"/>
              </a:lnTo>
              <a:lnTo>
                <a:pt x="1406285" y="244066"/>
              </a:lnTo>
              <a:lnTo>
                <a:pt x="1406285" y="488132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1D61CE-C030-4084-A771-3602CA1DCAB9}">
      <dsp:nvSpPr>
        <dsp:cNvPr id="0" name=""/>
        <dsp:cNvSpPr/>
      </dsp:nvSpPr>
      <dsp:spPr>
        <a:xfrm>
          <a:off x="2133083" y="1163167"/>
          <a:ext cx="1406285" cy="488132"/>
        </a:xfrm>
        <a:custGeom>
          <a:avLst/>
          <a:gdLst/>
          <a:ahLst/>
          <a:cxnLst/>
          <a:rect l="0" t="0" r="0" b="0"/>
          <a:pathLst>
            <a:path>
              <a:moveTo>
                <a:pt x="1406285" y="0"/>
              </a:moveTo>
              <a:lnTo>
                <a:pt x="1406285" y="244066"/>
              </a:lnTo>
              <a:lnTo>
                <a:pt x="0" y="244066"/>
              </a:lnTo>
              <a:lnTo>
                <a:pt x="0" y="488132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EAA67-6BA0-4617-8C77-DC67CC4D9394}">
      <dsp:nvSpPr>
        <dsp:cNvPr id="0" name=""/>
        <dsp:cNvSpPr/>
      </dsp:nvSpPr>
      <dsp:spPr>
        <a:xfrm>
          <a:off x="924967" y="948"/>
          <a:ext cx="5228801" cy="116221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latin typeface="Cambria" panose="02040503050406030204" pitchFamily="18" charset="0"/>
            </a:rPr>
            <a:t>Plans Management Board</a:t>
          </a:r>
          <a:endParaRPr lang="en-US" sz="2200" kern="1200" dirty="0">
            <a:latin typeface="Cambria" panose="02040503050406030204" pitchFamily="18" charset="0"/>
          </a:endParaRPr>
        </a:p>
      </dsp:txBody>
      <dsp:txXfrm>
        <a:off x="924967" y="948"/>
        <a:ext cx="5228801" cy="1162219"/>
      </dsp:txXfrm>
    </dsp:sp>
    <dsp:sp modelId="{AE35AF2A-B10C-494F-B208-159A2E9A3B2F}">
      <dsp:nvSpPr>
        <dsp:cNvPr id="0" name=""/>
        <dsp:cNvSpPr/>
      </dsp:nvSpPr>
      <dsp:spPr>
        <a:xfrm>
          <a:off x="970863" y="1651299"/>
          <a:ext cx="2324438" cy="116221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latin typeface="Cambria" panose="02040503050406030204" pitchFamily="18" charset="0"/>
            </a:rPr>
            <a:t>Investment Committee</a:t>
          </a:r>
          <a:endParaRPr lang="en-US" sz="2200" kern="1200" dirty="0">
            <a:latin typeface="Cambria" panose="02040503050406030204" pitchFamily="18" charset="0"/>
          </a:endParaRPr>
        </a:p>
      </dsp:txBody>
      <dsp:txXfrm>
        <a:off x="970863" y="1651299"/>
        <a:ext cx="2324438" cy="1162219"/>
      </dsp:txXfrm>
    </dsp:sp>
    <dsp:sp modelId="{FED2F0B0-84A4-46E9-80AC-CBE508F157D9}">
      <dsp:nvSpPr>
        <dsp:cNvPr id="0" name=""/>
        <dsp:cNvSpPr/>
      </dsp:nvSpPr>
      <dsp:spPr>
        <a:xfrm>
          <a:off x="3783434" y="1651299"/>
          <a:ext cx="2324438" cy="116221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200" kern="1200" dirty="0" smtClean="0">
              <a:latin typeface="Cambria" panose="02040503050406030204" pitchFamily="18" charset="0"/>
            </a:rPr>
            <a:t>Audit &amp; Governance</a:t>
          </a:r>
        </a:p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200" kern="1200" dirty="0" smtClean="0">
              <a:latin typeface="Cambria" panose="02040503050406030204" pitchFamily="18" charset="0"/>
            </a:rPr>
            <a:t>Committee</a:t>
          </a:r>
          <a:endParaRPr lang="en-US" sz="2200" kern="1200" dirty="0">
            <a:latin typeface="Cambria" panose="02040503050406030204" pitchFamily="18" charset="0"/>
          </a:endParaRPr>
        </a:p>
      </dsp:txBody>
      <dsp:txXfrm>
        <a:off x="3783434" y="1651299"/>
        <a:ext cx="2324438" cy="11622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72D1C7-EA01-461C-B6EE-7D82771135AE}">
      <dsp:nvSpPr>
        <dsp:cNvPr id="0" name=""/>
        <dsp:cNvSpPr/>
      </dsp:nvSpPr>
      <dsp:spPr>
        <a:xfrm>
          <a:off x="2227815" y="0"/>
          <a:ext cx="1113907" cy="791398"/>
        </a:xfrm>
        <a:prstGeom prst="trapezoid">
          <a:avLst>
            <a:gd name="adj" fmla="val 7037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latin typeface="Cambria" panose="02040503050406030204" pitchFamily="18" charset="0"/>
            </a:rPr>
            <a:t>Policy</a:t>
          </a:r>
          <a:endParaRPr lang="en-US" sz="2200" kern="1200" dirty="0">
            <a:latin typeface="Cambria" panose="02040503050406030204" pitchFamily="18" charset="0"/>
          </a:endParaRPr>
        </a:p>
      </dsp:txBody>
      <dsp:txXfrm>
        <a:off x="2227815" y="0"/>
        <a:ext cx="1113907" cy="791398"/>
      </dsp:txXfrm>
    </dsp:sp>
    <dsp:sp modelId="{F89F938F-9D11-4942-A0D0-294F3214132F}">
      <dsp:nvSpPr>
        <dsp:cNvPr id="0" name=""/>
        <dsp:cNvSpPr/>
      </dsp:nvSpPr>
      <dsp:spPr>
        <a:xfrm>
          <a:off x="1670861" y="791398"/>
          <a:ext cx="2227815" cy="791398"/>
        </a:xfrm>
        <a:prstGeom prst="trapezoid">
          <a:avLst>
            <a:gd name="adj" fmla="val 70376"/>
          </a:avLst>
        </a:prstGeom>
        <a:solidFill>
          <a:schemeClr val="accent5">
            <a:hueOff val="531780"/>
            <a:satOff val="-5973"/>
            <a:lumOff val="-127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667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50" kern="1200" dirty="0" smtClean="0">
              <a:latin typeface="Cambria" panose="02040503050406030204" pitchFamily="18" charset="0"/>
            </a:rPr>
            <a:t>Training and Education</a:t>
          </a:r>
          <a:endParaRPr lang="en-US" sz="1950" kern="1200" dirty="0">
            <a:latin typeface="Cambria" panose="02040503050406030204" pitchFamily="18" charset="0"/>
          </a:endParaRPr>
        </a:p>
      </dsp:txBody>
      <dsp:txXfrm>
        <a:off x="2060729" y="791398"/>
        <a:ext cx="1448079" cy="791398"/>
      </dsp:txXfrm>
    </dsp:sp>
    <dsp:sp modelId="{B140A2BB-5995-4331-9607-E1B042C6057D}">
      <dsp:nvSpPr>
        <dsp:cNvPr id="0" name=""/>
        <dsp:cNvSpPr/>
      </dsp:nvSpPr>
      <dsp:spPr>
        <a:xfrm>
          <a:off x="1113907" y="1582796"/>
          <a:ext cx="3341722" cy="791398"/>
        </a:xfrm>
        <a:prstGeom prst="trapezoid">
          <a:avLst>
            <a:gd name="adj" fmla="val 70376"/>
          </a:avLst>
        </a:prstGeom>
        <a:solidFill>
          <a:schemeClr val="accent5">
            <a:hueOff val="1063560"/>
            <a:satOff val="-11946"/>
            <a:lumOff val="-2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latin typeface="Cambria" panose="02040503050406030204" pitchFamily="18" charset="0"/>
            </a:rPr>
            <a:t>Governance</a:t>
          </a:r>
          <a:endParaRPr lang="en-US" sz="2200" kern="1200" dirty="0">
            <a:latin typeface="Cambria" panose="02040503050406030204" pitchFamily="18" charset="0"/>
          </a:endParaRPr>
        </a:p>
      </dsp:txBody>
      <dsp:txXfrm>
        <a:off x="1698709" y="1582796"/>
        <a:ext cx="2172119" cy="791398"/>
      </dsp:txXfrm>
    </dsp:sp>
    <dsp:sp modelId="{C4A62329-9328-4DE5-ADB3-3A72A250ADB0}">
      <dsp:nvSpPr>
        <dsp:cNvPr id="0" name=""/>
        <dsp:cNvSpPr/>
      </dsp:nvSpPr>
      <dsp:spPr>
        <a:xfrm>
          <a:off x="556953" y="2374194"/>
          <a:ext cx="4455630" cy="791398"/>
        </a:xfrm>
        <a:prstGeom prst="trapezoid">
          <a:avLst>
            <a:gd name="adj" fmla="val 70376"/>
          </a:avLst>
        </a:prstGeom>
        <a:solidFill>
          <a:schemeClr val="accent5">
            <a:hueOff val="1595340"/>
            <a:satOff val="-17918"/>
            <a:lumOff val="-382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Cambria" panose="02040503050406030204" pitchFamily="18" charset="0"/>
            </a:rPr>
            <a:t>Committee Structure Investment  - Audit &amp; Governance</a:t>
          </a:r>
          <a:endParaRPr lang="en-US" sz="1900" kern="1200" dirty="0">
            <a:latin typeface="Cambria" panose="02040503050406030204" pitchFamily="18" charset="0"/>
          </a:endParaRPr>
        </a:p>
      </dsp:txBody>
      <dsp:txXfrm>
        <a:off x="1336689" y="2374194"/>
        <a:ext cx="2896159" cy="791398"/>
      </dsp:txXfrm>
    </dsp:sp>
    <dsp:sp modelId="{C4171F8D-E739-4B8B-BB3E-95019183F05D}">
      <dsp:nvSpPr>
        <dsp:cNvPr id="0" name=""/>
        <dsp:cNvSpPr/>
      </dsp:nvSpPr>
      <dsp:spPr>
        <a:xfrm>
          <a:off x="0" y="3165592"/>
          <a:ext cx="5569538" cy="791398"/>
        </a:xfrm>
        <a:prstGeom prst="trapezoid">
          <a:avLst>
            <a:gd name="adj" fmla="val 70376"/>
          </a:avLst>
        </a:prstGeom>
        <a:solidFill>
          <a:schemeClr val="accent5">
            <a:hueOff val="2127120"/>
            <a:satOff val="-23891"/>
            <a:lumOff val="-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mbria" panose="02040503050406030204" pitchFamily="18" charset="0"/>
            </a:rPr>
            <a:t>Plans Management Board</a:t>
          </a:r>
          <a:endParaRPr lang="en-US" sz="2000" kern="1200" dirty="0"/>
        </a:p>
      </dsp:txBody>
      <dsp:txXfrm>
        <a:off x="974669" y="3165592"/>
        <a:ext cx="3620199" cy="791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0B4B4EE9-9AE2-487C-A477-1938D40DDE7A}" type="datetimeFigureOut">
              <a:rPr lang="en-US" smtClean="0"/>
              <a:t>5/10/2018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08A6021E-159D-4CE2-AEA4-9FE8D9707C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666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1699" cy="463408"/>
          </a:xfrm>
          <a:prstGeom prst="rect">
            <a:avLst/>
          </a:prstGeom>
        </p:spPr>
        <p:txBody>
          <a:bodyPr vert="horz" lIns="92485" tIns="46243" rIns="92485" bIns="4624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1"/>
            <a:ext cx="3011699" cy="463408"/>
          </a:xfrm>
          <a:prstGeom prst="rect">
            <a:avLst/>
          </a:prstGeom>
        </p:spPr>
        <p:txBody>
          <a:bodyPr vert="horz" lIns="92485" tIns="46243" rIns="92485" bIns="46243" rtlCol="0"/>
          <a:lstStyle>
            <a:lvl1pPr algn="r">
              <a:defRPr sz="1200"/>
            </a:lvl1pPr>
          </a:lstStyle>
          <a:p>
            <a:fld id="{33E3DFD4-B184-4845-9CCA-5012AE43DBBA}" type="datetimeFigureOut">
              <a:rPr lang="en-US" smtClean="0"/>
              <a:t>5/10/2018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4113"/>
            <a:ext cx="55403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5" tIns="46243" rIns="92485" bIns="4624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5" tIns="46243" rIns="92485" bIns="4624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70"/>
            <a:ext cx="3011699" cy="463407"/>
          </a:xfrm>
          <a:prstGeom prst="rect">
            <a:avLst/>
          </a:prstGeom>
        </p:spPr>
        <p:txBody>
          <a:bodyPr vert="horz" lIns="92485" tIns="46243" rIns="92485" bIns="4624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70"/>
            <a:ext cx="3011699" cy="463407"/>
          </a:xfrm>
          <a:prstGeom prst="rect">
            <a:avLst/>
          </a:prstGeom>
        </p:spPr>
        <p:txBody>
          <a:bodyPr vert="horz" lIns="92485" tIns="46243" rIns="92485" bIns="46243" rtlCol="0" anchor="b"/>
          <a:lstStyle>
            <a:lvl1pPr algn="r">
              <a:defRPr sz="1200"/>
            </a:lvl1pPr>
          </a:lstStyle>
          <a:p>
            <a:fld id="{7E2F2775-C1A1-431F-BF73-3D1318FBAB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115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F2775-C1A1-431F-BF73-3D1318FBAB74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771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5787114"/>
            <a:ext cx="12188825" cy="1070886"/>
          </a:xfrm>
          <a:prstGeom prst="rect">
            <a:avLst/>
          </a:prstGeom>
          <a:solidFill>
            <a:srgbClr val="568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0" y="5650556"/>
            <a:ext cx="12188825" cy="149924"/>
          </a:xfrm>
          <a:prstGeom prst="rect">
            <a:avLst/>
          </a:prstGeom>
          <a:solidFill>
            <a:srgbClr val="4A4E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4083" y="1100099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err="1" smtClean="0"/>
              <a:t>TiTLE</a:t>
            </a:r>
            <a:r>
              <a:rPr lang="en-US" dirty="0" smtClean="0"/>
              <a:t> and DATE</a:t>
            </a:r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880601" y="6138113"/>
            <a:ext cx="1331882" cy="300788"/>
          </a:xfrm>
        </p:spPr>
        <p:txBody>
          <a:bodyPr/>
          <a:lstStyle/>
          <a:p>
            <a:fld id="{B7CA08A8-A01B-4555-9889-66CE3AE7D95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8" y="5727627"/>
            <a:ext cx="2895602" cy="110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867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880601" y="6138113"/>
            <a:ext cx="1331882" cy="300788"/>
          </a:xfrm>
        </p:spPr>
        <p:txBody>
          <a:bodyPr/>
          <a:lstStyle/>
          <a:p>
            <a:fld id="{B7CA08A8-A01B-4555-9889-66CE3AE7D9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29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880601" y="6138113"/>
            <a:ext cx="1331882" cy="300788"/>
          </a:xfrm>
        </p:spPr>
        <p:txBody>
          <a:bodyPr/>
          <a:lstStyle/>
          <a:p>
            <a:fld id="{B7CA08A8-A01B-4555-9889-66CE3AE7D9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131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880601" y="6138113"/>
            <a:ext cx="1331882" cy="300788"/>
          </a:xfrm>
        </p:spPr>
        <p:txBody>
          <a:bodyPr/>
          <a:lstStyle/>
          <a:p>
            <a:fld id="{B7CA08A8-A01B-4555-9889-66CE3AE7D9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91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7780" y="1207877"/>
            <a:ext cx="12192000" cy="45719"/>
          </a:xfrm>
          <a:prstGeom prst="rect">
            <a:avLst/>
          </a:prstGeom>
          <a:solidFill>
            <a:srgbClr val="568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2785" y="-29306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7" y="6138112"/>
            <a:ext cx="1312025" cy="770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7CA08A8-A01B-4555-9889-66CE3AE7D9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3175" y="6138112"/>
            <a:ext cx="12188825" cy="719888"/>
          </a:xfrm>
          <a:prstGeom prst="rect">
            <a:avLst/>
          </a:prstGeom>
          <a:solidFill>
            <a:srgbClr val="568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0" y="6089848"/>
            <a:ext cx="2006600" cy="7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755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7" r:id="rId3"/>
    <p:sldLayoutId id="2147483748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955" y="2206229"/>
            <a:ext cx="100584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Cambria" panose="02040503050406030204" pitchFamily="18" charset="0"/>
              </a:rPr>
              <a:t>Audit AND GOVERNANCE COMMITTEE </a:t>
            </a:r>
          </a:p>
          <a:p>
            <a:r>
              <a:rPr lang="en-US" sz="3200" dirty="0" smtClean="0">
                <a:latin typeface="Cambria" panose="02040503050406030204" pitchFamily="18" charset="0"/>
              </a:rPr>
              <a:t>May 15, 2018</a:t>
            </a:r>
            <a:endParaRPr lang="en-US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69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477981" y="622879"/>
            <a:ext cx="10058400" cy="54090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Governance Research</a:t>
            </a:r>
            <a:endParaRPr lang="en-US" sz="3000" dirty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99739" y="1528844"/>
            <a:ext cx="111078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 Performed by OST: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 topics discussed at governance committees at six entities (governmental) 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Review agendas and meeting minutes</a:t>
            </a:r>
          </a:p>
          <a:p>
            <a:pPr>
              <a:buClr>
                <a:schemeClr val="accent1"/>
              </a:buClr>
            </a:pPr>
            <a:endParaRPr lang="en-US" sz="3000" dirty="0" smtClean="0">
              <a:solidFill>
                <a:srgbClr val="4A4E4F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chemeClr val="accent1"/>
              </a:buClr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Findings: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Identified common topics that centered around: governance documents, procurement, budgets, and education</a:t>
            </a:r>
            <a:endParaRPr lang="en-US" sz="3000" dirty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43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620758" y="634018"/>
            <a:ext cx="10058400" cy="7159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Governance Committee Common Focus Areas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9079450" y="2006744"/>
            <a:ext cx="2646365" cy="2851717"/>
            <a:chOff x="1785768" y="2812551"/>
            <a:chExt cx="3431689" cy="3115853"/>
          </a:xfrm>
        </p:grpSpPr>
        <p:sp>
          <p:nvSpPr>
            <p:cNvPr id="18" name="Subtitle 2"/>
            <p:cNvSpPr txBox="1">
              <a:spLocks/>
            </p:cNvSpPr>
            <p:nvPr/>
          </p:nvSpPr>
          <p:spPr>
            <a:xfrm>
              <a:off x="1785768" y="3417593"/>
              <a:ext cx="3431689" cy="251081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txBody>
            <a:bodyPr vert="horz" lIns="0" tIns="45720" rIns="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Fiduciary Training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Ethics Training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Board Retreat</a:t>
              </a: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 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785768" y="2812551"/>
              <a:ext cx="3431689" cy="5291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3000" dirty="0" smtClean="0">
                  <a:solidFill>
                    <a:schemeClr val="bg2">
                      <a:lumMod val="25000"/>
                    </a:schemeClr>
                  </a:solidFill>
                  <a:latin typeface="Cambria" panose="02040503050406030204" pitchFamily="18" charset="0"/>
                </a:rPr>
                <a:t>Education</a:t>
              </a:r>
              <a:endParaRPr lang="en-US" sz="30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22591" y="2008539"/>
            <a:ext cx="2646365" cy="2851717"/>
            <a:chOff x="1785768" y="2812551"/>
            <a:chExt cx="3431689" cy="3115853"/>
          </a:xfrm>
        </p:grpSpPr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1785768" y="3417593"/>
              <a:ext cx="3431689" cy="251081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txBody>
            <a:bodyPr vert="horz" lIns="0" tIns="45720" rIns="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Bylaws and Charters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Governance Manuals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Trust and Plan Documents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Administrative Manuals</a:t>
              </a: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 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785768" y="2812551"/>
              <a:ext cx="3431689" cy="5291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3000" dirty="0" smtClean="0">
                  <a:solidFill>
                    <a:schemeClr val="bg2">
                      <a:lumMod val="25000"/>
                    </a:schemeClr>
                  </a:solidFill>
                  <a:latin typeface="Cambria" panose="02040503050406030204" pitchFamily="18" charset="0"/>
                </a:rPr>
                <a:t>Governance </a:t>
              </a:r>
              <a:endParaRPr lang="en-US" sz="30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0305" y="2008538"/>
            <a:ext cx="2646365" cy="2851717"/>
            <a:chOff x="1785768" y="2812551"/>
            <a:chExt cx="3431689" cy="3115853"/>
          </a:xfrm>
        </p:grpSpPr>
        <p:sp>
          <p:nvSpPr>
            <p:cNvPr id="24" name="Subtitle 2"/>
            <p:cNvSpPr txBox="1">
              <a:spLocks/>
            </p:cNvSpPr>
            <p:nvPr/>
          </p:nvSpPr>
          <p:spPr>
            <a:xfrm>
              <a:off x="1785768" y="3417593"/>
              <a:ext cx="3431689" cy="251081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txBody>
            <a:bodyPr vert="horz" lIns="0" tIns="45720" rIns="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Procurement Policy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Roles in RFPs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Contracting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Outside Experts</a:t>
              </a: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 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785768" y="2812551"/>
              <a:ext cx="3431689" cy="5291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3000" dirty="0" smtClean="0">
                  <a:solidFill>
                    <a:schemeClr val="bg2">
                      <a:lumMod val="25000"/>
                    </a:schemeClr>
                  </a:solidFill>
                  <a:latin typeface="Cambria" panose="02040503050406030204" pitchFamily="18" charset="0"/>
                </a:rPr>
                <a:t>Procurement</a:t>
              </a:r>
              <a:endParaRPr lang="en-US" sz="30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316537" y="2008540"/>
            <a:ext cx="2646365" cy="2851717"/>
            <a:chOff x="1785768" y="2812551"/>
            <a:chExt cx="3431689" cy="3115853"/>
          </a:xfrm>
        </p:grpSpPr>
        <p:sp>
          <p:nvSpPr>
            <p:cNvPr id="27" name="Subtitle 2"/>
            <p:cNvSpPr txBox="1">
              <a:spLocks/>
            </p:cNvSpPr>
            <p:nvPr/>
          </p:nvSpPr>
          <p:spPr>
            <a:xfrm>
              <a:off x="1785768" y="3417593"/>
              <a:ext cx="3431689" cy="251081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txBody>
            <a:bodyPr vert="horz" lIns="0" tIns="45720" rIns="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Annual Budget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Travel Policy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Fee Policy Statement</a:t>
              </a: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 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85768" y="2812551"/>
              <a:ext cx="3431689" cy="5291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3000" dirty="0" smtClean="0">
                  <a:solidFill>
                    <a:schemeClr val="bg2">
                      <a:lumMod val="25000"/>
                    </a:schemeClr>
                  </a:solidFill>
                  <a:latin typeface="Cambria" panose="02040503050406030204" pitchFamily="18" charset="0"/>
                </a:rPr>
                <a:t>Budgets</a:t>
              </a:r>
              <a:endParaRPr lang="en-US" sz="30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endParaRPr>
            </a:p>
          </p:txBody>
        </p:sp>
      </p:grp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8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477981" y="622879"/>
            <a:ext cx="10058400" cy="54090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Governance Policy Manuals</a:t>
            </a:r>
            <a:endParaRPr lang="en-US" sz="3000" dirty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1776270"/>
            <a:ext cx="1110788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OST reviewed governance policy manuals from another five programs such as: </a:t>
            </a:r>
          </a:p>
          <a:p>
            <a:pPr lvl="1">
              <a:buClr>
                <a:schemeClr val="accent1"/>
              </a:buClr>
            </a:pPr>
            <a:endParaRPr lang="en-US" sz="3000" dirty="0" smtClean="0">
              <a:solidFill>
                <a:srgbClr val="4A4E4F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Delaware Public Employees’ Retirement System (Pensions)</a:t>
            </a:r>
          </a:p>
          <a:p>
            <a:pPr marL="914400" lvl="1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 State Deferred Compensation Program</a:t>
            </a:r>
          </a:p>
          <a:p>
            <a:pPr marL="914400" lvl="1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Nevada Public Employees’ Deferred Compensation Program</a:t>
            </a:r>
          </a:p>
          <a:p>
            <a:pPr marL="914400" lvl="1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California Public Employees’ Retirement System</a:t>
            </a:r>
          </a:p>
          <a:p>
            <a:pPr marL="914400" lvl="1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Cincinnati Retirement System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3000" dirty="0" smtClean="0">
              <a:solidFill>
                <a:srgbClr val="4A4E4F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Clr>
                <a:schemeClr val="accent1"/>
              </a:buClr>
            </a:pPr>
            <a:endParaRPr lang="en-US" sz="3000" dirty="0" smtClean="0">
              <a:solidFill>
                <a:srgbClr val="4A4E4F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chemeClr val="accent1"/>
              </a:buClr>
            </a:pPr>
            <a:endParaRPr lang="en-US" sz="3000" dirty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21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620758" y="634018"/>
            <a:ext cx="10058400" cy="7159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Governance Policy Manual Topics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>
                <a:latin typeface="Cambria" panose="02040503050406030204" pitchFamily="18" charset="0"/>
              </a:rPr>
              <a:t>13</a:t>
            </a:fld>
            <a:endParaRPr lang="en-US" dirty="0">
              <a:latin typeface="Cambria" panose="020405030504060302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548298"/>
              </p:ext>
            </p:extLst>
          </p:nvPr>
        </p:nvGraphicFramePr>
        <p:xfrm>
          <a:off x="277546" y="1609612"/>
          <a:ext cx="11621446" cy="375897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93724">
                  <a:extLst>
                    <a:ext uri="{9D8B030D-6E8A-4147-A177-3AD203B41FA5}">
                      <a16:colId xmlns:a16="http://schemas.microsoft.com/office/drawing/2014/main" val="3088322053"/>
                    </a:ext>
                  </a:extLst>
                </a:gridCol>
                <a:gridCol w="4275914">
                  <a:extLst>
                    <a:ext uri="{9D8B030D-6E8A-4147-A177-3AD203B41FA5}">
                      <a16:colId xmlns:a16="http://schemas.microsoft.com/office/drawing/2014/main" val="528999827"/>
                    </a:ext>
                  </a:extLst>
                </a:gridCol>
                <a:gridCol w="3651808">
                  <a:extLst>
                    <a:ext uri="{9D8B030D-6E8A-4147-A177-3AD203B41FA5}">
                      <a16:colId xmlns:a16="http://schemas.microsoft.com/office/drawing/2014/main" val="3848283415"/>
                    </a:ext>
                  </a:extLst>
                </a:gridCol>
              </a:tblGrid>
              <a:tr h="65001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Delaware Public</a:t>
                      </a: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 Employee’s Retirement System (Pensions)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California Board of Deferred Compensation Administration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Nevada</a:t>
                      </a: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 Deferred Compensation Administrative Manual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973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Governance (Authority, Duties, Organization)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Areas of Responsibility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Board Administration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Committee Charters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Policies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Board &amp; Committee</a:t>
                      </a: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 Meeting Schedules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Duties and Responsibilities of Board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Governance and Administration of Meetings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Committee Operations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Fiscal Administration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Code of Ethics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Procurement Processes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Board Education and</a:t>
                      </a: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 Travel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Board Election 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Mission and Goals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Legal and Procedural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Coordination of Audits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Records Retention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Committee Operation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Plan Administration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Roles, Responsibilities, and Duties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Code of Ethics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Educational Travel Conferences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Travel Policy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4067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45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620758" y="634018"/>
            <a:ext cx="10058400" cy="7159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Recommendations and Next Steps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/>
              <a:t>14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777668" y="2061292"/>
            <a:ext cx="8240311" cy="3203848"/>
            <a:chOff x="722591" y="2008538"/>
            <a:chExt cx="8240311" cy="3203848"/>
          </a:xfrm>
        </p:grpSpPr>
        <p:grpSp>
          <p:nvGrpSpPr>
            <p:cNvPr id="20" name="Group 19"/>
            <p:cNvGrpSpPr/>
            <p:nvPr/>
          </p:nvGrpSpPr>
          <p:grpSpPr>
            <a:xfrm>
              <a:off x="722591" y="2008539"/>
              <a:ext cx="2646365" cy="2851717"/>
              <a:chOff x="1785768" y="2812551"/>
              <a:chExt cx="3431689" cy="3115853"/>
            </a:xfrm>
          </p:grpSpPr>
          <p:sp>
            <p:nvSpPr>
              <p:cNvPr id="21" name="Subtitle 2"/>
              <p:cNvSpPr txBox="1">
                <a:spLocks/>
              </p:cNvSpPr>
              <p:nvPr/>
            </p:nvSpPr>
            <p:spPr>
              <a:xfrm>
                <a:off x="1785768" y="3417593"/>
                <a:ext cx="3431689" cy="2510811"/>
              </a:xfrm>
              <a:prstGeom prst="rect">
                <a:avLst/>
              </a:prstGeom>
              <a:ln w="3175">
                <a:solidFill>
                  <a:schemeClr val="tx1"/>
                </a:solidFill>
              </a:ln>
            </p:spPr>
            <p:txBody>
              <a:bodyPr vert="horz" lIns="0" tIns="45720" rIns="0" bIns="45720" rtlCol="0">
                <a:noAutofit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Calibri" panose="020F0502020204030204" pitchFamily="34" charset="0"/>
                  <a:buChar char=" 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8404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6692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4980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3268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3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7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dirty="0" smtClean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Draft Governance Manual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dirty="0" smtClean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Update Administrative Manual</a:t>
                </a:r>
              </a:p>
              <a:p>
                <a:pPr marL="201168" lvl="1" indent="0">
                  <a:buNone/>
                </a:pPr>
                <a:endParaRPr lang="en-US" sz="3000" baseline="30000" dirty="0" smtClean="0">
                  <a:solidFill>
                    <a:srgbClr val="4A4E4F"/>
                  </a:solidFill>
                  <a:latin typeface="Cambria" panose="02040503050406030204" pitchFamily="18" charset="0"/>
                </a:endParaRPr>
              </a:p>
              <a:p>
                <a:pPr marL="201168" lvl="1" indent="0">
                  <a:buNone/>
                </a:pPr>
                <a:endParaRPr lang="en-US" sz="3000" baseline="30000" dirty="0" smtClean="0">
                  <a:solidFill>
                    <a:srgbClr val="4A4E4F"/>
                  </a:solidFill>
                  <a:latin typeface="Cambria" panose="02040503050406030204" pitchFamily="18" charset="0"/>
                </a:endParaRPr>
              </a:p>
              <a:p>
                <a:pPr marL="201168" lvl="1" indent="0">
                  <a:buNone/>
                </a:pPr>
                <a:r>
                  <a:rPr lang="en-US" sz="3000" dirty="0" smtClean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 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785768" y="2812551"/>
                <a:ext cx="3431689" cy="5291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/>
                <a:r>
                  <a:rPr lang="en-US" sz="3000" dirty="0" smtClean="0">
                    <a:solidFill>
                      <a:schemeClr val="bg2">
                        <a:lumMod val="25000"/>
                      </a:schemeClr>
                    </a:solidFill>
                    <a:latin typeface="Cambria" panose="02040503050406030204" pitchFamily="18" charset="0"/>
                  </a:rPr>
                  <a:t>Step 1 </a:t>
                </a:r>
                <a:endParaRPr lang="en-US" sz="3000" dirty="0">
                  <a:solidFill>
                    <a:schemeClr val="bg2">
                      <a:lumMod val="25000"/>
                    </a:schemeClr>
                  </a:solidFill>
                  <a:latin typeface="Cambria" panose="02040503050406030204" pitchFamily="18" charset="0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3530305" y="2008538"/>
              <a:ext cx="2646365" cy="2851717"/>
              <a:chOff x="1785768" y="2812551"/>
              <a:chExt cx="3431689" cy="3115853"/>
            </a:xfrm>
          </p:grpSpPr>
          <p:sp>
            <p:nvSpPr>
              <p:cNvPr id="24" name="Subtitle 2"/>
              <p:cNvSpPr txBox="1">
                <a:spLocks/>
              </p:cNvSpPr>
              <p:nvPr/>
            </p:nvSpPr>
            <p:spPr>
              <a:xfrm>
                <a:off x="1785768" y="3417593"/>
                <a:ext cx="3431689" cy="2510811"/>
              </a:xfrm>
              <a:prstGeom prst="rect">
                <a:avLst/>
              </a:prstGeom>
              <a:ln w="3175">
                <a:solidFill>
                  <a:schemeClr val="tx1"/>
                </a:solidFill>
              </a:ln>
            </p:spPr>
            <p:txBody>
              <a:bodyPr vert="horz" lIns="0" tIns="45720" rIns="0" bIns="45720" rtlCol="0">
                <a:noAutofit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Calibri" panose="020F0502020204030204" pitchFamily="34" charset="0"/>
                  <a:buChar char=" 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8404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6692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4980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3268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3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7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dirty="0" smtClean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Fiduciary Training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dirty="0" smtClean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Ethics Training</a:t>
                </a:r>
              </a:p>
              <a:p>
                <a:pPr marL="201168" lvl="1" indent="0">
                  <a:buNone/>
                </a:pPr>
                <a:endParaRPr lang="en-US" sz="3000" baseline="30000" dirty="0" smtClean="0">
                  <a:solidFill>
                    <a:srgbClr val="4A4E4F"/>
                  </a:solidFill>
                  <a:latin typeface="Cambria" panose="02040503050406030204" pitchFamily="18" charset="0"/>
                </a:endParaRPr>
              </a:p>
              <a:p>
                <a:pPr marL="201168" lvl="1" indent="0">
                  <a:buNone/>
                </a:pPr>
                <a:endParaRPr lang="en-US" sz="3000" baseline="30000" dirty="0" smtClean="0">
                  <a:solidFill>
                    <a:srgbClr val="4A4E4F"/>
                  </a:solidFill>
                  <a:latin typeface="Cambria" panose="02040503050406030204" pitchFamily="18" charset="0"/>
                </a:endParaRPr>
              </a:p>
              <a:p>
                <a:pPr marL="201168" lvl="1" indent="0">
                  <a:buNone/>
                </a:pPr>
                <a:r>
                  <a:rPr lang="en-US" sz="3000" dirty="0" smtClean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 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785768" y="2812551"/>
                <a:ext cx="3431689" cy="5291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/>
                <a:r>
                  <a:rPr lang="en-US" sz="3000" dirty="0" smtClean="0">
                    <a:solidFill>
                      <a:schemeClr val="bg2">
                        <a:lumMod val="25000"/>
                      </a:schemeClr>
                    </a:solidFill>
                    <a:latin typeface="Cambria" panose="02040503050406030204" pitchFamily="18" charset="0"/>
                  </a:rPr>
                  <a:t>Step 2</a:t>
                </a:r>
                <a:endParaRPr lang="en-US" sz="3000" dirty="0">
                  <a:solidFill>
                    <a:schemeClr val="bg2">
                      <a:lumMod val="25000"/>
                    </a:schemeClr>
                  </a:solidFill>
                  <a:latin typeface="Cambria" panose="02040503050406030204" pitchFamily="18" charset="0"/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6316537" y="2008540"/>
              <a:ext cx="2646365" cy="2851717"/>
              <a:chOff x="1785768" y="2812551"/>
              <a:chExt cx="3431689" cy="3115853"/>
            </a:xfrm>
          </p:grpSpPr>
          <p:sp>
            <p:nvSpPr>
              <p:cNvPr id="27" name="Subtitle 2"/>
              <p:cNvSpPr txBox="1">
                <a:spLocks/>
              </p:cNvSpPr>
              <p:nvPr/>
            </p:nvSpPr>
            <p:spPr>
              <a:xfrm>
                <a:off x="1785768" y="3417593"/>
                <a:ext cx="3431689" cy="2510811"/>
              </a:xfrm>
              <a:prstGeom prst="rect">
                <a:avLst/>
              </a:prstGeom>
              <a:ln w="3175">
                <a:solidFill>
                  <a:schemeClr val="tx1"/>
                </a:solidFill>
              </a:ln>
            </p:spPr>
            <p:txBody>
              <a:bodyPr vert="horz" lIns="0" tIns="45720" rIns="0" bIns="45720" rtlCol="0">
                <a:noAutofit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Calibri" panose="020F0502020204030204" pitchFamily="34" charset="0"/>
                  <a:buChar char=" 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8404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6692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4980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3268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3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7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dirty="0" smtClean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Annual Budget Prep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dirty="0" smtClean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Procurement </a:t>
                </a:r>
                <a:r>
                  <a:rPr lang="en-US" dirty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Policy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dirty="0" smtClean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Contracting</a:t>
                </a:r>
                <a:endParaRPr lang="en-US" dirty="0">
                  <a:solidFill>
                    <a:srgbClr val="4A4E4F"/>
                  </a:solidFill>
                  <a:latin typeface="Cambria" panose="02040503050406030204" pitchFamily="18" charset="0"/>
                </a:endParaRP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en-US" dirty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Outside Experts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endParaRPr lang="en-US" dirty="0" smtClean="0">
                  <a:solidFill>
                    <a:srgbClr val="4A4E4F"/>
                  </a:solidFill>
                  <a:latin typeface="Cambria" panose="02040503050406030204" pitchFamily="18" charset="0"/>
                </a:endParaRPr>
              </a:p>
              <a:p>
                <a:pPr marL="201168" lvl="1" indent="0">
                  <a:buNone/>
                </a:pPr>
                <a:endParaRPr lang="en-US" sz="3000" baseline="30000" dirty="0" smtClean="0">
                  <a:solidFill>
                    <a:srgbClr val="4A4E4F"/>
                  </a:solidFill>
                  <a:latin typeface="Cambria" panose="02040503050406030204" pitchFamily="18" charset="0"/>
                </a:endParaRPr>
              </a:p>
              <a:p>
                <a:pPr marL="201168" lvl="1" indent="0">
                  <a:buNone/>
                </a:pPr>
                <a:endParaRPr lang="en-US" sz="3000" baseline="30000" dirty="0" smtClean="0">
                  <a:solidFill>
                    <a:srgbClr val="4A4E4F"/>
                  </a:solidFill>
                  <a:latin typeface="Cambria" panose="02040503050406030204" pitchFamily="18" charset="0"/>
                </a:endParaRPr>
              </a:p>
              <a:p>
                <a:pPr marL="201168" lvl="1" indent="0">
                  <a:buNone/>
                </a:pPr>
                <a:r>
                  <a:rPr lang="en-US" sz="3000" dirty="0" smtClean="0">
                    <a:solidFill>
                      <a:srgbClr val="4A4E4F"/>
                    </a:solidFill>
                    <a:latin typeface="Cambria" panose="02040503050406030204" pitchFamily="18" charset="0"/>
                  </a:rPr>
                  <a:t> 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1785768" y="2812551"/>
                <a:ext cx="3431689" cy="5291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/>
                <a:r>
                  <a:rPr lang="en-US" sz="3000" dirty="0" smtClean="0">
                    <a:solidFill>
                      <a:schemeClr val="bg2">
                        <a:lumMod val="25000"/>
                      </a:schemeClr>
                    </a:solidFill>
                    <a:latin typeface="Cambria" panose="02040503050406030204" pitchFamily="18" charset="0"/>
                  </a:rPr>
                  <a:t>Step 3</a:t>
                </a:r>
                <a:endParaRPr lang="en-US" sz="3000" dirty="0">
                  <a:solidFill>
                    <a:schemeClr val="bg2">
                      <a:lumMod val="25000"/>
                    </a:schemeClr>
                  </a:solidFill>
                  <a:latin typeface="Cambria" panose="02040503050406030204" pitchFamily="18" charset="0"/>
                </a:endParaRPr>
              </a:p>
            </p:txBody>
          </p:sp>
        </p:grpSp>
        <p:sp>
          <p:nvSpPr>
            <p:cNvPr id="29" name="Rectangle 28"/>
            <p:cNvSpPr/>
            <p:nvPr/>
          </p:nvSpPr>
          <p:spPr>
            <a:xfrm>
              <a:off x="1145432" y="4843054"/>
              <a:ext cx="13355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August</a:t>
              </a:r>
              <a:endParaRPr lang="en-US" dirty="0">
                <a:solidFill>
                  <a:srgbClr val="4A4E4F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839914" y="4843054"/>
              <a:ext cx="15633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/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Fall 2018</a:t>
              </a:r>
              <a:endParaRPr lang="en-US" dirty="0">
                <a:solidFill>
                  <a:srgbClr val="4A4E4F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176670" y="4843054"/>
              <a:ext cx="23807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Prepare for 2019 </a:t>
              </a:r>
              <a:endParaRPr lang="en-US" dirty="0">
                <a:solidFill>
                  <a:srgbClr val="4A4E4F"/>
                </a:solidFill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44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97990" y="600315"/>
            <a:ext cx="10058400" cy="1143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Building The PMB Governance Foundation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787012" y="1675356"/>
            <a:ext cx="10474111" cy="1143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endParaRPr lang="en-US" sz="2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endParaRPr lang="en-US" sz="22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lvl="1"/>
            <a:endParaRPr lang="en-US" sz="22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r>
              <a:rPr lang="en-US" sz="22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/>
              <a:t>15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755857" y="2188567"/>
            <a:ext cx="3930181" cy="83172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 kern="1200" dirty="0" smtClean="0">
                <a:latin typeface="Cambria" panose="02040503050406030204" pitchFamily="18" charset="0"/>
              </a:rPr>
              <a:t>Plans Management Board</a:t>
            </a:r>
            <a:endParaRPr lang="en-US" sz="2200" kern="1200" dirty="0">
              <a:latin typeface="Cambria" panose="020405030504060302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902395" y="5117791"/>
            <a:ext cx="3190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>
                <a:latin typeface="Cambria" panose="02040503050406030204" pitchFamily="18" charset="0"/>
              </a:rPr>
              <a:t>Del. Code Title 29 Ch. § </a:t>
            </a:r>
            <a:r>
              <a:rPr lang="en-US" sz="2000" i="1" dirty="0" smtClean="0">
                <a:latin typeface="Cambria" panose="02040503050406030204" pitchFamily="18" charset="0"/>
              </a:rPr>
              <a:t>2722</a:t>
            </a:r>
            <a:endParaRPr lang="en-US" sz="2000" i="1" dirty="0">
              <a:latin typeface="Cambria" panose="02040503050406030204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83760155"/>
              </p:ext>
            </p:extLst>
          </p:nvPr>
        </p:nvGraphicFramePr>
        <p:xfrm>
          <a:off x="1453336" y="1675356"/>
          <a:ext cx="5569538" cy="3956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12"/>
          <p:cNvSpPr/>
          <p:nvPr/>
        </p:nvSpPr>
        <p:spPr>
          <a:xfrm>
            <a:off x="7868249" y="4282165"/>
            <a:ext cx="31120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>
                <a:latin typeface="Cambria" panose="02040503050406030204" pitchFamily="18" charset="0"/>
              </a:rPr>
              <a:t>Resolution No. 2018-1</a:t>
            </a:r>
            <a:endParaRPr lang="en-US" sz="2000" i="1" dirty="0">
              <a:latin typeface="Cambria" panose="020405030504060302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851370" y="3465540"/>
            <a:ext cx="39215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>
                <a:latin typeface="Cambria" panose="02040503050406030204" pitchFamily="18" charset="0"/>
              </a:rPr>
              <a:t>Governance Manual – August 2018 </a:t>
            </a:r>
            <a:endParaRPr lang="en-US" sz="2000" i="1" dirty="0">
              <a:latin typeface="Cambria" panose="020405030504060302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89471" y="2685956"/>
            <a:ext cx="30908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>
                <a:latin typeface="Cambria" panose="02040503050406030204" pitchFamily="18" charset="0"/>
              </a:rPr>
              <a:t>Annual Training– Fall 2018 </a:t>
            </a:r>
            <a:endParaRPr lang="en-US" sz="2000" i="1" dirty="0">
              <a:latin typeface="Cambria" panose="020405030504060302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868249" y="1933361"/>
            <a:ext cx="33928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>
                <a:latin typeface="Cambria" panose="02040503050406030204" pitchFamily="18" charset="0"/>
              </a:rPr>
              <a:t>Budget, Procurement, Travel </a:t>
            </a:r>
            <a:endParaRPr lang="en-US" sz="2000" i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7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6823" y="2278965"/>
            <a:ext cx="10646743" cy="1285117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Cambria" panose="02040503050406030204" pitchFamily="18" charset="0"/>
              </a:rPr>
              <a:t>Discussions </a:t>
            </a:r>
          </a:p>
          <a:p>
            <a:pPr algn="ctr"/>
            <a:r>
              <a:rPr lang="en-US" sz="4000" dirty="0" smtClean="0">
                <a:latin typeface="Cambria" panose="02040503050406030204" pitchFamily="18" charset="0"/>
              </a:rPr>
              <a:t>and action items</a:t>
            </a:r>
            <a:endParaRPr lang="en-US" sz="4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26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620758" y="634018"/>
            <a:ext cx="10058400" cy="7159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Action Items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>
                <a:latin typeface="Cambria" panose="02040503050406030204" pitchFamily="18" charset="0"/>
              </a:rPr>
              <a:t>17</a:t>
            </a:fld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79750" y="1422861"/>
            <a:ext cx="11433496" cy="464239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5518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Unused administrative fee balances</a:t>
            </a:r>
          </a:p>
          <a:p>
            <a:pPr marL="715518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Voya Performance Guarantee $20,000 </a:t>
            </a:r>
            <a:r>
              <a:rPr lang="en-US" sz="2800" dirty="0">
                <a:solidFill>
                  <a:srgbClr val="4A4E4F"/>
                </a:solidFill>
                <a:latin typeface="Cambria" panose="02040503050406030204" pitchFamily="18" charset="0"/>
              </a:rPr>
              <a:t>payment </a:t>
            </a:r>
            <a:r>
              <a:rPr lang="en-US" sz="28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for 2017</a:t>
            </a:r>
          </a:p>
          <a:p>
            <a:pPr marL="715518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Memorandum of Understanding with AOA </a:t>
            </a:r>
          </a:p>
          <a:p>
            <a:pPr marL="715518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Additional audit expenses </a:t>
            </a:r>
            <a:r>
              <a:rPr lang="en-US" sz="2800" dirty="0">
                <a:solidFill>
                  <a:srgbClr val="4A4E4F"/>
                </a:solidFill>
                <a:latin typeface="Cambria" panose="02040503050406030204" pitchFamily="18" charset="0"/>
              </a:rPr>
              <a:t>from Belfint, Lyons &amp; Shuman </a:t>
            </a:r>
            <a:r>
              <a:rPr lang="en-US" sz="28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engagement</a:t>
            </a:r>
          </a:p>
          <a:p>
            <a:pPr marL="715518" lvl="1" indent="-514350">
              <a:lnSpc>
                <a:spcPct val="150000"/>
              </a:lnSpc>
              <a:buFont typeface="+mj-lt"/>
              <a:buAutoNum type="arabicPeriod" startAt="4"/>
            </a:pPr>
            <a:r>
              <a:rPr lang="en-US" sz="28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Contract </a:t>
            </a:r>
            <a:r>
              <a:rPr lang="en-US" sz="2800" dirty="0">
                <a:solidFill>
                  <a:srgbClr val="4A4E4F"/>
                </a:solidFill>
                <a:latin typeface="Cambria" panose="02040503050406030204" pitchFamily="18" charset="0"/>
              </a:rPr>
              <a:t>extension with Ice Miller </a:t>
            </a:r>
          </a:p>
          <a:p>
            <a:pPr marL="715518" lvl="1" indent="-514350">
              <a:lnSpc>
                <a:spcPct val="150000"/>
              </a:lnSpc>
              <a:buFont typeface="+mj-lt"/>
              <a:buAutoNum type="arabicPeriod" startAt="4"/>
            </a:pPr>
            <a:r>
              <a:rPr lang="en-US" sz="28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Annual </a:t>
            </a:r>
            <a:r>
              <a:rPr lang="en-US" sz="2800" dirty="0">
                <a:solidFill>
                  <a:srgbClr val="4A4E4F"/>
                </a:solidFill>
                <a:latin typeface="Cambria" panose="02040503050406030204" pitchFamily="18" charset="0"/>
              </a:rPr>
              <a:t>fiduciary training and </a:t>
            </a:r>
            <a:r>
              <a:rPr lang="en-US" sz="28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budget proposal </a:t>
            </a:r>
            <a:endParaRPr lang="en-US" sz="2800" dirty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lnSpc>
                <a:spcPct val="150000"/>
              </a:lnSpc>
              <a:buNone/>
            </a:pPr>
            <a:endParaRPr lang="en-US" sz="24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715518" lvl="1" indent="-514350">
              <a:lnSpc>
                <a:spcPct val="150000"/>
              </a:lnSpc>
              <a:buFont typeface="+mj-lt"/>
              <a:buAutoNum type="arabicPeriod"/>
            </a:pPr>
            <a:endParaRPr lang="en-US" sz="30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endParaRPr lang="en-US" sz="3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34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582508" y="669264"/>
            <a:ext cx="10058400" cy="53051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Proposed Meeting Agenda – August 14</a:t>
            </a:r>
            <a:r>
              <a: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th</a:t>
            </a: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/>
              <a:t>18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069662" y="1507117"/>
            <a:ext cx="5661097" cy="4397319"/>
            <a:chOff x="3307057" y="1551077"/>
            <a:chExt cx="5661097" cy="4397319"/>
          </a:xfrm>
        </p:grpSpPr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3307057" y="2290797"/>
              <a:ext cx="5661097" cy="365759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vert="horz" lIns="0" tIns="45720" rIns="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>
                <a:buFont typeface="Wingdings" panose="05000000000000000000" pitchFamily="2" charset="2"/>
                <a:buChar char="§"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General Overview</a:t>
              </a:r>
            </a:p>
            <a:p>
              <a:pPr marL="384048" lvl="2" indent="0">
                <a:buNone/>
              </a:pPr>
              <a:r>
                <a:rPr lang="en-US" sz="24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Committee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Presentation of Audits</a:t>
              </a:r>
            </a:p>
            <a:p>
              <a:pPr marL="384048" lvl="2" indent="0">
                <a:buNone/>
              </a:pPr>
              <a:r>
                <a:rPr lang="en-US" sz="24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Deferred Compensation and College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Discussions </a:t>
              </a:r>
            </a:p>
            <a:p>
              <a:pPr marL="201168" lvl="1" indent="0">
                <a:buNone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  </a:t>
              </a:r>
              <a:r>
                <a:rPr lang="en-US" sz="24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Internal Controls &amp; Governance Manual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Committee Work Discussion</a:t>
              </a:r>
            </a:p>
            <a:p>
              <a:pPr marL="201168" lvl="1" indent="0">
                <a:buNone/>
              </a:pPr>
              <a:r>
                <a:rPr lang="en-US" sz="24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   Reporting to the Board</a:t>
              </a: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 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307057" y="1551077"/>
              <a:ext cx="5661097" cy="60275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3000" dirty="0" smtClean="0">
                  <a:solidFill>
                    <a:schemeClr val="bg2">
                      <a:lumMod val="25000"/>
                    </a:schemeClr>
                  </a:solidFill>
                  <a:latin typeface="Cambria" panose="02040503050406030204" pitchFamily="18" charset="0"/>
                </a:rPr>
                <a:t>Q3-2018 Meeting </a:t>
              </a:r>
              <a:endParaRPr lang="en-US" sz="30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27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6823" y="2278965"/>
            <a:ext cx="10646743" cy="1285117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Cambria" panose="02040503050406030204" pitchFamily="18" charset="0"/>
              </a:rPr>
              <a:t>Appendix</a:t>
            </a:r>
            <a:endParaRPr lang="en-US" sz="4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69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101066" y="4165817"/>
            <a:ext cx="10474403" cy="8455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01067" y="2317175"/>
            <a:ext cx="10474403" cy="8455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Subtitle 2"/>
          <p:cNvSpPr txBox="1">
            <a:spLocks/>
          </p:cNvSpPr>
          <p:nvPr/>
        </p:nvSpPr>
        <p:spPr>
          <a:xfrm>
            <a:off x="582508" y="669264"/>
            <a:ext cx="10058400" cy="53051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Meeting Topics &amp; Objectives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12444" y="2317175"/>
            <a:ext cx="5101319" cy="3657599"/>
          </a:xfrm>
          <a:prstGeom prst="rect">
            <a:avLst/>
          </a:prstGeom>
          <a:ln w="3175">
            <a:noFill/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General Overview </a:t>
            </a:r>
          </a:p>
          <a:p>
            <a:pPr marL="384048" lvl="2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Committee </a:t>
            </a:r>
          </a:p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Governance Overview</a:t>
            </a:r>
          </a:p>
          <a:p>
            <a:pPr marL="384048" lvl="2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OST Research</a:t>
            </a:r>
          </a:p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Action Items</a:t>
            </a:r>
          </a:p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 </a:t>
            </a: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Budget Related Items </a:t>
            </a:r>
          </a:p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Committee Work Discussion</a:t>
            </a:r>
          </a:p>
          <a:p>
            <a:pPr marL="201168" lvl="1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  Reporting to the Board</a:t>
            </a:r>
          </a:p>
          <a:p>
            <a:pPr marL="201168" lvl="1" indent="0">
              <a:buNone/>
            </a:pPr>
            <a:endParaRPr lang="en-US" sz="30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endParaRPr lang="en-US" sz="30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481080" y="2369927"/>
            <a:ext cx="5094393" cy="845574"/>
          </a:xfrm>
          <a:prstGeom prst="rect">
            <a:avLst/>
          </a:prstGeom>
          <a:ln w="3175">
            <a:noFill/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048" lvl="2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Meeting Minutes</a:t>
            </a:r>
            <a:endParaRPr lang="en-US" sz="30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384048" lvl="2" indent="0">
              <a:buNone/>
            </a:pPr>
            <a:r>
              <a:rPr lang="en-US" sz="2400" dirty="0">
                <a:solidFill>
                  <a:srgbClr val="4A4E4F"/>
                </a:solidFill>
                <a:latin typeface="Cambria" panose="02040503050406030204" pitchFamily="18" charset="0"/>
              </a:rPr>
              <a:t>Review of Committee Charter</a:t>
            </a:r>
            <a:endParaRPr lang="en-US" sz="24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1112444" y="1548162"/>
            <a:ext cx="5101319" cy="602757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0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Today’s Meeting</a:t>
            </a:r>
            <a:endParaRPr lang="en-US" sz="30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81080" y="1548160"/>
            <a:ext cx="5094393" cy="602757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0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Objectives</a:t>
            </a:r>
            <a:endParaRPr lang="en-US" sz="30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481078" y="3275281"/>
            <a:ext cx="5094393" cy="854539"/>
          </a:xfrm>
          <a:prstGeom prst="rect">
            <a:avLst/>
          </a:prstGeom>
          <a:ln w="3175">
            <a:noFill/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048" lvl="2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Discuss Governance Research </a:t>
            </a:r>
          </a:p>
          <a:p>
            <a:pPr marL="384048" lvl="2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Outline Next Steps</a:t>
            </a:r>
          </a:p>
          <a:p>
            <a:pPr marL="201168" lvl="1" indent="0">
              <a:buNone/>
            </a:pPr>
            <a:endParaRPr lang="en-US" sz="24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6481078" y="4199416"/>
            <a:ext cx="5094393" cy="824277"/>
          </a:xfrm>
          <a:prstGeom prst="rect">
            <a:avLst/>
          </a:prstGeom>
          <a:ln w="3175">
            <a:noFill/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048" lvl="2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Review and Discuss Action Items</a:t>
            </a:r>
          </a:p>
          <a:p>
            <a:pPr marL="384048" lvl="2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Approve and Recommend to Board</a:t>
            </a:r>
          </a:p>
          <a:p>
            <a:pPr marL="201168" lvl="1" indent="0">
              <a:buNone/>
            </a:pPr>
            <a:endParaRPr lang="en-US" sz="24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endParaRPr lang="en-US" sz="24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6481078" y="5200589"/>
            <a:ext cx="5094393" cy="824277"/>
          </a:xfrm>
          <a:prstGeom prst="rect">
            <a:avLst/>
          </a:prstGeom>
          <a:ln w="3175">
            <a:noFill/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048" lvl="2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Agree on report to the Board</a:t>
            </a:r>
          </a:p>
          <a:p>
            <a:pPr marL="384048" lvl="2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Discuss agenda for August Meeting</a:t>
            </a:r>
          </a:p>
          <a:p>
            <a:pPr marL="201168" lvl="1" indent="0">
              <a:buNone/>
            </a:pPr>
            <a:endParaRPr lang="en-US" sz="24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endParaRPr lang="en-US" sz="24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r>
              <a:rPr lang="en-US" sz="24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5" name="Isosceles Triangle 4"/>
          <p:cNvSpPr/>
          <p:nvPr/>
        </p:nvSpPr>
        <p:spPr>
          <a:xfrm rot="5400000">
            <a:off x="542665" y="2574374"/>
            <a:ext cx="563062" cy="194141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Isosceles Triangle 13"/>
          <p:cNvSpPr/>
          <p:nvPr/>
        </p:nvSpPr>
        <p:spPr>
          <a:xfrm rot="5400000">
            <a:off x="532827" y="3478570"/>
            <a:ext cx="563061" cy="194141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Isosceles Triangle 14"/>
          <p:cNvSpPr/>
          <p:nvPr/>
        </p:nvSpPr>
        <p:spPr>
          <a:xfrm rot="5400000">
            <a:off x="542665" y="4423016"/>
            <a:ext cx="563061" cy="194141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Isosceles Triangle 15"/>
          <p:cNvSpPr/>
          <p:nvPr/>
        </p:nvSpPr>
        <p:spPr>
          <a:xfrm rot="5400000">
            <a:off x="542665" y="5367461"/>
            <a:ext cx="563061" cy="194141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4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620758" y="634018"/>
            <a:ext cx="10058400" cy="7159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Ice Miller Contract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20758" y="1350005"/>
            <a:ext cx="10474111" cy="410717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Initial 5 year contract term for tax counsel (April 2013)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Agreement has two [2] additional one [1] year extensions</a:t>
            </a:r>
          </a:p>
          <a:p>
            <a:pPr marL="201168" lvl="1" indent="0">
              <a:buNone/>
            </a:pPr>
            <a:endParaRPr lang="en-US" sz="30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>
                <a:latin typeface="Cambria" panose="02040503050406030204" pitchFamily="18" charset="0"/>
              </a:rPr>
              <a:t>20</a:t>
            </a:fld>
            <a:endParaRPr lang="en-US" dirty="0">
              <a:latin typeface="Cambria" panose="020405030504060302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495313" y="3065930"/>
            <a:ext cx="3001382" cy="2851717"/>
            <a:chOff x="1785768" y="2812551"/>
            <a:chExt cx="3431689" cy="3115853"/>
          </a:xfrm>
        </p:grpSpPr>
        <p:sp>
          <p:nvSpPr>
            <p:cNvPr id="5" name="Subtitle 2"/>
            <p:cNvSpPr txBox="1">
              <a:spLocks/>
            </p:cNvSpPr>
            <p:nvPr/>
          </p:nvSpPr>
          <p:spPr>
            <a:xfrm>
              <a:off x="1785768" y="3417593"/>
              <a:ext cx="3431689" cy="251081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txBody>
            <a:bodyPr vert="horz" lIns="0" tIns="45720" rIns="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Tax Counsel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Trust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Compliance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Audit Related Advice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Legal Service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Training</a:t>
              </a: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785768" y="2812551"/>
              <a:ext cx="3431689" cy="5291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3000" dirty="0" smtClean="0">
                  <a:solidFill>
                    <a:schemeClr val="bg2">
                      <a:lumMod val="25000"/>
                    </a:schemeClr>
                  </a:solidFill>
                  <a:latin typeface="Cambria" panose="02040503050406030204" pitchFamily="18" charset="0"/>
                </a:rPr>
                <a:t>Services</a:t>
              </a:r>
              <a:endParaRPr lang="en-US" sz="30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660777" y="3065930"/>
            <a:ext cx="3376108" cy="2851717"/>
            <a:chOff x="1785768" y="2812551"/>
            <a:chExt cx="3431689" cy="3115853"/>
          </a:xfrm>
        </p:grpSpPr>
        <p:sp>
          <p:nvSpPr>
            <p:cNvPr id="10" name="Subtitle 2"/>
            <p:cNvSpPr txBox="1">
              <a:spLocks/>
            </p:cNvSpPr>
            <p:nvPr/>
          </p:nvSpPr>
          <p:spPr>
            <a:xfrm>
              <a:off x="1785768" y="3417593"/>
              <a:ext cx="3431689" cy="251081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txBody>
            <a:bodyPr vert="horz" lIns="0" tIns="45720" rIns="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8404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56692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74980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932688" indent="-18288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00000" indent="-22860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itchFamily="34" charset="0"/>
                <a:buChar char="◦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01168" lvl="1" indent="0">
                <a:buNone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Ice Miller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Fiduciary Training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endParaRPr lang="en-US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Delaware </a:t>
              </a:r>
              <a:endParaRPr lang="en-US" dirty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Freedom of Information Act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US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Ethics</a:t>
              </a: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endPara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endParaRPr>
            </a:p>
            <a:p>
              <a:pPr marL="201168" lvl="1" indent="0">
                <a:buNone/>
              </a:pPr>
              <a:r>
                <a:rPr lang="en-US" sz="3000" dirty="0" smtClean="0">
                  <a:solidFill>
                    <a:srgbClr val="4A4E4F"/>
                  </a:solidFill>
                  <a:latin typeface="Cambria" panose="02040503050406030204" pitchFamily="18" charset="0"/>
                </a:rPr>
                <a:t> 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785768" y="2812551"/>
              <a:ext cx="3431689" cy="5291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3000" dirty="0" smtClean="0">
                  <a:solidFill>
                    <a:schemeClr val="bg2">
                      <a:lumMod val="25000"/>
                    </a:schemeClr>
                  </a:solidFill>
                  <a:latin typeface="Cambria" panose="02040503050406030204" pitchFamily="18" charset="0"/>
                </a:rPr>
                <a:t>Board Training</a:t>
              </a:r>
              <a:endParaRPr lang="en-US" sz="30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endParaRPr>
            </a:p>
          </p:txBody>
        </p:sp>
      </p:grpSp>
      <p:sp>
        <p:nvSpPr>
          <p:cNvPr id="12" name="Notched Right Arrow 11"/>
          <p:cNvSpPr/>
          <p:nvPr/>
        </p:nvSpPr>
        <p:spPr>
          <a:xfrm>
            <a:off x="4890246" y="3861996"/>
            <a:ext cx="1376979" cy="70227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25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620758" y="634018"/>
            <a:ext cx="10058400" cy="7159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February 28</a:t>
            </a:r>
            <a:r>
              <a:rPr lang="en-US" sz="3000" baseline="30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th</a:t>
            </a: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Meeting Minutes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>
                <a:latin typeface="Cambria" panose="02040503050406030204" pitchFamily="18" charset="0"/>
              </a:rPr>
              <a:t>3</a:t>
            </a:fld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682" y="2255418"/>
            <a:ext cx="10650635" cy="234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83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97990" y="600315"/>
            <a:ext cx="10058400" cy="1143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Plans Management Board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787012" y="1675356"/>
            <a:ext cx="10474111" cy="1143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endParaRPr lang="en-US" sz="2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endParaRPr lang="en-US" sz="22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lvl="1"/>
            <a:endParaRPr lang="en-US" sz="22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r>
              <a:rPr lang="en-US" sz="22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/>
              <a:t>4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755857" y="2188567"/>
            <a:ext cx="3930181" cy="83172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 kern="1200" dirty="0" smtClean="0">
                <a:latin typeface="Cambria" panose="02040503050406030204" pitchFamily="18" charset="0"/>
              </a:rPr>
              <a:t>Plans Management Board</a:t>
            </a:r>
            <a:endParaRPr lang="en-US" sz="2200" kern="1200" dirty="0">
              <a:latin typeface="Cambria" panose="020405030504060302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642210" y="1513991"/>
            <a:ext cx="7078737" cy="4166046"/>
            <a:chOff x="6416433" y="1706732"/>
            <a:chExt cx="6239694" cy="3615974"/>
          </a:xfrm>
        </p:grpSpPr>
        <p:graphicFrame>
          <p:nvGraphicFramePr>
            <p:cNvPr id="28" name="Diagram 27"/>
            <p:cNvGraphicFramePr/>
            <p:nvPr>
              <p:extLst>
                <p:ext uri="{D42A27DB-BD31-4B8C-83A1-F6EECF244321}">
                  <p14:modId xmlns:p14="http://schemas.microsoft.com/office/powerpoint/2010/main" val="2904585166"/>
                </p:ext>
              </p:extLst>
            </p:nvPr>
          </p:nvGraphicFramePr>
          <p:xfrm>
            <a:off x="6416433" y="2497081"/>
            <a:ext cx="6239694" cy="244285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29" name="TextBox 28"/>
            <p:cNvSpPr txBox="1"/>
            <p:nvPr/>
          </p:nvSpPr>
          <p:spPr>
            <a:xfrm>
              <a:off x="7934616" y="1706732"/>
              <a:ext cx="3153199" cy="4196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latin typeface="Cambria" panose="02040503050406030204" pitchFamily="18" charset="0"/>
                </a:rPr>
                <a:t>New Structure</a:t>
              </a:r>
              <a:endParaRPr lang="en-US" sz="2400" dirty="0">
                <a:latin typeface="Cambria" panose="02040503050406030204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611664" y="2085217"/>
              <a:ext cx="36494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ambria" panose="02040503050406030204" pitchFamily="18" charset="0"/>
                </a:rPr>
                <a:t>Feb 18</a:t>
              </a:r>
              <a:endParaRPr lang="en-US" dirty="0">
                <a:latin typeface="Cambria" panose="02040503050406030204" pitchFamily="18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8603441" y="4999541"/>
              <a:ext cx="1943101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500" i="1" dirty="0" smtClean="0">
                  <a:latin typeface="Cambria" panose="02040503050406030204" pitchFamily="18" charset="0"/>
                </a:rPr>
                <a:t>Resolution No. 2018-1</a:t>
              </a:r>
              <a:endParaRPr lang="en-US" sz="1500" i="1" dirty="0">
                <a:latin typeface="Cambria" panose="02040503050406030204" pitchFamily="18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8357799" y="3148489"/>
              <a:ext cx="2434384" cy="3231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500" i="1" dirty="0">
                  <a:latin typeface="Cambria" panose="02040503050406030204" pitchFamily="18" charset="0"/>
                </a:rPr>
                <a:t>Del. Code Title 29 Ch. § </a:t>
              </a:r>
              <a:r>
                <a:rPr lang="en-US" sz="1500" i="1" dirty="0" smtClean="0">
                  <a:latin typeface="Cambria" panose="02040503050406030204" pitchFamily="18" charset="0"/>
                </a:rPr>
                <a:t>2722</a:t>
              </a:r>
              <a:endParaRPr lang="en-US" sz="1500" i="1" dirty="0"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286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620758" y="634018"/>
            <a:ext cx="10058400" cy="7159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Audit &amp; Governance Committee Authority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20758" y="1510906"/>
            <a:ext cx="10474111" cy="410717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lnSpc>
                <a:spcPct val="150000"/>
              </a:lnSpc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Authority to make recommendations with respect to: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Plan Audits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Plan Amendments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Plan-related cyber security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Other audit or </a:t>
            </a:r>
            <a:r>
              <a:rPr lang="en-US" sz="3000" b="1" dirty="0" smtClean="0">
                <a:solidFill>
                  <a:srgbClr val="4A4E4F"/>
                </a:solidFill>
                <a:latin typeface="Cambria" panose="02040503050406030204" pitchFamily="18" charset="0"/>
              </a:rPr>
              <a:t>governance matters</a:t>
            </a:r>
            <a:endParaRPr lang="en-US" sz="3000" b="1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endParaRPr lang="en-US" sz="30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>
                <a:latin typeface="Cambria" panose="02040503050406030204" pitchFamily="18" charset="0"/>
              </a:rPr>
              <a:t>5</a:t>
            </a:fld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80118" y="5716513"/>
            <a:ext cx="4810992" cy="3231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500" dirty="0" smtClean="0">
                <a:latin typeface="Cambria" panose="02040503050406030204" pitchFamily="18" charset="0"/>
              </a:rPr>
              <a:t>Source: Plans Management Board Resolution No. 2018-1</a:t>
            </a:r>
            <a:endParaRPr lang="en-US" sz="15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91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3345" y="2321995"/>
            <a:ext cx="10058400" cy="1285117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Cambria" panose="02040503050406030204" pitchFamily="18" charset="0"/>
              </a:rPr>
              <a:t>Governance overview</a:t>
            </a:r>
            <a:endParaRPr lang="en-US" sz="4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23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620758" y="634018"/>
            <a:ext cx="10058400" cy="7159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Governance Overview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50420" y="1350004"/>
            <a:ext cx="10474111" cy="468967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5518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NAGDCA Plan Governance Best Practices</a:t>
            </a:r>
          </a:p>
          <a:p>
            <a:pPr marL="715518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Peer Governance Committee Research</a:t>
            </a:r>
          </a:p>
          <a:p>
            <a:pPr marL="715518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Governance Policy Manual Research</a:t>
            </a:r>
          </a:p>
          <a:p>
            <a:pPr marL="715518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000" dirty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Recommendations and Next Steps</a:t>
            </a:r>
          </a:p>
          <a:p>
            <a:pPr marL="201168" lvl="1" indent="0">
              <a:lnSpc>
                <a:spcPct val="150000"/>
              </a:lnSpc>
              <a:buNone/>
            </a:pPr>
            <a:endParaRPr lang="en-US" sz="30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endParaRPr lang="en-US" sz="30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880601" y="6138113"/>
            <a:ext cx="1331882" cy="300788"/>
          </a:xfrm>
        </p:spPr>
        <p:txBody>
          <a:bodyPr/>
          <a:lstStyle/>
          <a:p>
            <a:fld id="{890AF2F7-C465-4504-8EDA-E390EB62ED62}" type="slidenum">
              <a:rPr lang="en-US" smtClean="0">
                <a:latin typeface="Cambria" panose="02040503050406030204" pitchFamily="18" charset="0"/>
              </a:rPr>
              <a:t>7</a:t>
            </a:fld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72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620758" y="634018"/>
            <a:ext cx="10058400" cy="7159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Plan Governance Best Practices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50420" y="1350004"/>
            <a:ext cx="10474111" cy="468967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Plan Board/Committee/Outside Expertise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Plan Documents and Document Maintenance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Plan Record Retention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By-Laws or Charter Documents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Policy Manual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Investment Policy Statement</a:t>
            </a:r>
          </a:p>
          <a:p>
            <a:pPr marL="201168" lvl="1" indent="0">
              <a:lnSpc>
                <a:spcPct val="150000"/>
              </a:lnSpc>
              <a:buNone/>
            </a:pPr>
            <a:endParaRPr lang="en-US" sz="30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endParaRPr lang="en-US" sz="3000" baseline="300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  <a:p>
            <a:pPr marL="201168" lvl="1" indent="0">
              <a:buNone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6777317" y="5716513"/>
            <a:ext cx="5299854" cy="3231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500" dirty="0" smtClean="0">
                <a:latin typeface="Cambria" panose="02040503050406030204" pitchFamily="18" charset="0"/>
              </a:rPr>
              <a:t>Source: NAGDCA Best Practices Plan Governance Guide 2013</a:t>
            </a:r>
            <a:endParaRPr lang="en-US" sz="1500" dirty="0">
              <a:latin typeface="Cambria" panose="020405030504060302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0357" y="2827350"/>
            <a:ext cx="2768750" cy="2518130"/>
          </a:xfrm>
          <a:prstGeom prst="rect">
            <a:avLst/>
          </a:prstGeom>
        </p:spPr>
      </p:pic>
      <p:pic>
        <p:nvPicPr>
          <p:cNvPr id="1026" name="Picture 2" descr="https://www.nagdca.org/Portals/45/Images/NAGDCA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9107" y="5145854"/>
            <a:ext cx="951279" cy="52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880601" y="6138113"/>
            <a:ext cx="1331882" cy="300788"/>
          </a:xfrm>
        </p:spPr>
        <p:txBody>
          <a:bodyPr/>
          <a:lstStyle/>
          <a:p>
            <a:fld id="{890AF2F7-C465-4504-8EDA-E390EB62ED62}" type="slidenum">
              <a:rPr lang="en-US" smtClean="0">
                <a:latin typeface="Cambria" panose="02040503050406030204" pitchFamily="18" charset="0"/>
              </a:rPr>
              <a:t>8</a:t>
            </a:fld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08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620758" y="634018"/>
            <a:ext cx="10058400" cy="7159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3000" dirty="0" smtClean="0">
                <a:solidFill>
                  <a:srgbClr val="4A4E4F"/>
                </a:solidFill>
                <a:latin typeface="Cambria" panose="02040503050406030204" pitchFamily="18" charset="0"/>
              </a:rPr>
              <a:t>Delaware Plan Governance Current Assessment</a:t>
            </a:r>
            <a:endParaRPr lang="en-US" sz="3200" dirty="0" smtClean="0">
              <a:solidFill>
                <a:srgbClr val="4A4E4F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924279"/>
              </p:ext>
            </p:extLst>
          </p:nvPr>
        </p:nvGraphicFramePr>
        <p:xfrm>
          <a:off x="721509" y="1411657"/>
          <a:ext cx="10513405" cy="4663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49325">
                  <a:extLst>
                    <a:ext uri="{9D8B030D-6E8A-4147-A177-3AD203B41FA5}">
                      <a16:colId xmlns:a16="http://schemas.microsoft.com/office/drawing/2014/main" val="2605041060"/>
                    </a:ext>
                  </a:extLst>
                </a:gridCol>
                <a:gridCol w="7564080">
                  <a:extLst>
                    <a:ext uri="{9D8B030D-6E8A-4147-A177-3AD203B41FA5}">
                      <a16:colId xmlns:a16="http://schemas.microsoft.com/office/drawing/2014/main" val="80180030"/>
                    </a:ext>
                  </a:extLst>
                </a:gridCol>
              </a:tblGrid>
              <a:tr h="3355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Best</a:t>
                      </a: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 Practice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37792"/>
                  </a:ext>
                </a:extLst>
              </a:tr>
              <a:tr h="794218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Plan</a:t>
                      </a: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 Board/Committees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Plans Management</a:t>
                      </a: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 Board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Audit and Governance Committee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Investment Committee</a:t>
                      </a:r>
                      <a:endParaRPr lang="en-US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241343"/>
                  </a:ext>
                </a:extLst>
              </a:tr>
              <a:tr h="55595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Outside</a:t>
                      </a: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 Expertise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Ice Miller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Cammack Retirement Group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500005"/>
                  </a:ext>
                </a:extLst>
              </a:tr>
              <a:tr h="55595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Plan Documents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Deferred Compensation (2017)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College Fact Kit and Trust</a:t>
                      </a: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dirty="0" smtClean="0">
                          <a:latin typeface="Cambria" panose="02040503050406030204" pitchFamily="18" charset="0"/>
                        </a:rPr>
                        <a:t>(2018)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874482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Plan Record Retention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Outsourced to Plan Record-keepers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870199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By-laws and Charter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Outlined</a:t>
                      </a:r>
                      <a:r>
                        <a:rPr lang="en-US" baseline="0" dirty="0" smtClean="0">
                          <a:latin typeface="Cambria" panose="02040503050406030204" pitchFamily="18" charset="0"/>
                        </a:rPr>
                        <a:t> in Resolution 2018-01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72355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Governance Policy Manual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Need To Develop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664459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Investment Policy Statement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Investment Committee updating in 2018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831834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mbria" panose="02040503050406030204" pitchFamily="18" charset="0"/>
                        </a:rPr>
                        <a:t>Administrative Manual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mbria" panose="02040503050406030204" pitchFamily="18" charset="0"/>
                        </a:rPr>
                        <a:t>Updating in 2018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69977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963507" y="5835945"/>
            <a:ext cx="5113663" cy="3231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500" dirty="0" smtClean="0">
                <a:latin typeface="Cambria" panose="02040503050406030204" pitchFamily="18" charset="0"/>
              </a:rPr>
              <a:t>Source: NAGDCA Best Practices Plan Governance Guide 2013</a:t>
            </a:r>
            <a:endParaRPr lang="en-US" sz="1500" dirty="0">
              <a:latin typeface="Cambria" panose="020405030504060302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08A8-A01B-4555-9889-66CE3AE7D95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98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113294</TotalTime>
  <Words>769</Words>
  <Application>Microsoft Office PowerPoint</Application>
  <PresentationFormat>Widescreen</PresentationFormat>
  <Paragraphs>283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Cambria</vt:lpstr>
      <vt:lpstr>Times New Roman</vt:lpstr>
      <vt:lpstr>Wingdings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Office of the State Treasurer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Kuipers, Kristen (OST)</dc:creator>
  <cp:lastModifiedBy>Masood, Omar (OST)</cp:lastModifiedBy>
  <cp:revision>423</cp:revision>
  <cp:lastPrinted>2018-05-04T18:12:35Z</cp:lastPrinted>
  <dcterms:created xsi:type="dcterms:W3CDTF">2017-06-27T16:43:02Z</dcterms:created>
  <dcterms:modified xsi:type="dcterms:W3CDTF">2018-05-10T19:00:01Z</dcterms:modified>
</cp:coreProperties>
</file>