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notesMasterIdLst>
    <p:notesMasterId r:id="rId9"/>
  </p:notesMasterIdLst>
  <p:sldIdLst>
    <p:sldId id="787" r:id="rId6"/>
    <p:sldId id="788" r:id="rId7"/>
    <p:sldId id="256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0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22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wesseu, Fiah (OST)" userId="8c6ff94c-8d8e-4894-800a-4d89c20d2e86" providerId="ADAL" clId="{E78B5CA6-2871-4A0F-A7C9-DE74D13644F4}"/>
    <pc:docChg chg="modSld">
      <pc:chgData name="Kwesseu, Fiah (OST)" userId="8c6ff94c-8d8e-4894-800a-4d89c20d2e86" providerId="ADAL" clId="{E78B5CA6-2871-4A0F-A7C9-DE74D13644F4}" dt="2024-07-25T19:05:47.282" v="0" actId="1076"/>
      <pc:docMkLst>
        <pc:docMk/>
      </pc:docMkLst>
      <pc:sldChg chg="modSp mod">
        <pc:chgData name="Kwesseu, Fiah (OST)" userId="8c6ff94c-8d8e-4894-800a-4d89c20d2e86" providerId="ADAL" clId="{E78B5CA6-2871-4A0F-A7C9-DE74D13644F4}" dt="2024-07-25T19:05:47.282" v="0" actId="1076"/>
        <pc:sldMkLst>
          <pc:docMk/>
          <pc:sldMk cId="0" sldId="256"/>
        </pc:sldMkLst>
        <pc:spChg chg="mod">
          <ac:chgData name="Kwesseu, Fiah (OST)" userId="8c6ff94c-8d8e-4894-800a-4d89c20d2e86" providerId="ADAL" clId="{E78B5CA6-2871-4A0F-A7C9-DE74D13644F4}" dt="2024-07-25T19:05:47.282" v="0" actId="1076"/>
          <ac:spMkLst>
            <pc:docMk/>
            <pc:sldMk cId="0" sldId="256"/>
            <ac:spMk id="101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F87C43-4E6A-4D08-8C0F-FCE90C6B99BE}" type="datetimeFigureOut">
              <a:rPr lang="en-US" smtClean="0"/>
              <a:t>7/25/2024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93607D-F862-443F-9363-8E9C43B4B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1834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6975" y="757238"/>
            <a:ext cx="4811713" cy="2708275"/>
          </a:xfrm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9855" y="3612119"/>
            <a:ext cx="6763173" cy="571238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b="1" dirty="0"/>
          </a:p>
        </p:txBody>
      </p:sp>
    </p:spTree>
    <p:extLst>
      <p:ext uri="{BB962C8B-B14F-4D97-AF65-F5344CB8AC3E}">
        <p14:creationId xmlns:p14="http://schemas.microsoft.com/office/powerpoint/2010/main" val="28319650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6975" y="757238"/>
            <a:ext cx="4811713" cy="2708275"/>
          </a:xfrm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9855" y="3612119"/>
            <a:ext cx="6763173" cy="571238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b="1" dirty="0"/>
          </a:p>
        </p:txBody>
      </p:sp>
    </p:spTree>
    <p:extLst>
      <p:ext uri="{BB962C8B-B14F-4D97-AF65-F5344CB8AC3E}">
        <p14:creationId xmlns:p14="http://schemas.microsoft.com/office/powerpoint/2010/main" val="6923889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979787-9F2C-42B1-AAE3-ED08154A77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7D5BE8-FAE6-4AEE-8997-90A5EA2C16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0B6D15-AB97-4177-8941-EAFCB870B0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404E3-CC63-4524-9B78-24E3CD574A3D}" type="datetimeFigureOut">
              <a:rPr lang="en-US" smtClean="0"/>
              <a:t>7/25/2024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260044-A029-4213-954D-DD782D404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945D41-9F79-476E-8DA1-D9465B4F0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C0058-0639-4813-82E1-10BFCB5F8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9068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5CD55A-C44F-4D97-90B2-7A0F6E55C5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6162B6-D22A-4EAF-A552-5D6C3D8628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D2F8E8-45AD-4A7E-8704-84CA040EF6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404E3-CC63-4524-9B78-24E3CD574A3D}" type="datetimeFigureOut">
              <a:rPr lang="en-US" smtClean="0"/>
              <a:t>7/25/2024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82BC47-D496-4AF0-BDF0-59C5F21A4D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307894-5E0D-49BB-9639-C1F5A3247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C0058-0639-4813-82E1-10BFCB5F8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848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3D9AE2A-BF05-4E8A-8588-143AF897F8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6F59DA-D948-453D-B391-2582127F50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58BBE8-D890-4C90-BA20-21A95F69A0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404E3-CC63-4524-9B78-24E3CD574A3D}" type="datetimeFigureOut">
              <a:rPr lang="en-US" smtClean="0"/>
              <a:t>7/25/2024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1B45D5-D3F1-4396-9BBE-A7F53DB123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E181A6-928D-4B2D-B926-8A4130936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C0058-0639-4813-82E1-10BFCB5F8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8914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2443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588" b="0" i="0">
                <a:solidFill>
                  <a:srgbClr val="4571C4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7/25/2024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332571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96634" y="227431"/>
            <a:ext cx="2169005" cy="244362"/>
          </a:xfrm>
        </p:spPr>
        <p:txBody>
          <a:bodyPr lIns="0" tIns="0" rIns="0" bIns="0"/>
          <a:lstStyle>
            <a:lvl1pPr>
              <a:defRPr sz="1588" b="0" i="0">
                <a:solidFill>
                  <a:srgbClr val="4571C4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7/25/2024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101005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96634" y="227431"/>
            <a:ext cx="2169005" cy="244362"/>
          </a:xfrm>
        </p:spPr>
        <p:txBody>
          <a:bodyPr lIns="0" tIns="0" rIns="0" bIns="0"/>
          <a:lstStyle>
            <a:lvl1pPr>
              <a:defRPr sz="1588" b="0" i="0">
                <a:solidFill>
                  <a:srgbClr val="4571C4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7/25/2024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97531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96634" y="227431"/>
            <a:ext cx="2169005" cy="244362"/>
          </a:xfrm>
        </p:spPr>
        <p:txBody>
          <a:bodyPr lIns="0" tIns="0" rIns="0" bIns="0"/>
          <a:lstStyle>
            <a:lvl1pPr>
              <a:defRPr sz="1588" b="0" i="0">
                <a:solidFill>
                  <a:srgbClr val="4571C4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7/25/2024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279531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7/25/2024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71561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C61EE-9486-4F85-B7E8-CA03E25D64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F8FFFC-0E0E-4A81-93A8-8E0E000493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30C12F-DC0C-4737-ACC1-ACAEF442E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404E3-CC63-4524-9B78-24E3CD574A3D}" type="datetimeFigureOut">
              <a:rPr lang="en-US" smtClean="0"/>
              <a:t>7/25/2024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E54062-87BE-4670-B31C-B66B33A2C8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AD2DD4-D66F-4305-90D6-458CD1A32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C0058-0639-4813-82E1-10BFCB5F8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47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A9DD2A-7382-4B7F-A7F8-A02A85A5B3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B9D6DD-1D65-4166-A45F-5C118CCD72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9E73EA-76DF-4C20-B164-0CB8F6EF07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404E3-CC63-4524-9B78-24E3CD574A3D}" type="datetimeFigureOut">
              <a:rPr lang="en-US" smtClean="0"/>
              <a:t>7/25/2024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A0216A-AB71-4753-8280-3734014B7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E7C7BB-8808-4277-90EA-F870DF75A4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C0058-0639-4813-82E1-10BFCB5F8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892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F86C28-3BA9-49A5-8577-1E5DE6590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31A3F5-8F3E-44EB-86AE-9645868795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F01913-B55A-47AA-9ADD-275C4ADEED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9831B4-ACE5-4BCA-BB39-1B0DA812B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404E3-CC63-4524-9B78-24E3CD574A3D}" type="datetimeFigureOut">
              <a:rPr lang="en-US" smtClean="0"/>
              <a:t>7/25/2024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8C4158-5E82-433F-AF61-B8CF1C6FEB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334834-FCE0-4BC2-8DC9-41D4B06AF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C0058-0639-4813-82E1-10BFCB5F8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6131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5C0C49-7BAF-432F-AEA1-2110E8F9AA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589A00-369E-4A04-BB62-EB7707EABA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C3533B-89F4-43B7-89F2-6B17DC27BD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9756111-4817-4FF9-BB7B-77134B2E8B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0F53210-DD27-4F59-9079-BF674DB688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E2FC0E6-5642-4399-B968-1DB86525D2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404E3-CC63-4524-9B78-24E3CD574A3D}" type="datetimeFigureOut">
              <a:rPr lang="en-US" smtClean="0"/>
              <a:t>7/25/2024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1EA9F05-DBC9-4B2D-9968-EB5752876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1EFD849-BC89-43E3-8F2A-47ACFE6DDC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C0058-0639-4813-82E1-10BFCB5F8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393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EF36FF-EEEF-405D-A443-BDC16AB933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3BE88FE-79E2-43D0-84BE-A63B7FB34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404E3-CC63-4524-9B78-24E3CD574A3D}" type="datetimeFigureOut">
              <a:rPr lang="en-US" smtClean="0"/>
              <a:t>7/25/2024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2CEB483-57D5-4ADE-A2CD-73EAD3A873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E93F2F-DA40-4278-B46A-8CD9153E32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C0058-0639-4813-82E1-10BFCB5F8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274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27652DB-138A-4DDE-8B86-7179B960B0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404E3-CC63-4524-9B78-24E3CD574A3D}" type="datetimeFigureOut">
              <a:rPr lang="en-US" smtClean="0"/>
              <a:t>7/25/2024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AFCC616-D596-4C8A-907E-237B41C64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9FFC45-CB10-44CC-BB3E-471FEB828B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C0058-0639-4813-82E1-10BFCB5F8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749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4F8A58-9AEF-4D4F-857E-22D2380BF3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B43E2A-F4A1-4CAB-826D-C7E6C6F8BC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65D342-DA92-4EF7-817B-4AC6F43EF4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121542-BB70-4866-AC18-8DDFA4C8CB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404E3-CC63-4524-9B78-24E3CD574A3D}" type="datetimeFigureOut">
              <a:rPr lang="en-US" smtClean="0"/>
              <a:t>7/25/2024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F3DC85-1B78-43D0-ABD2-2AE3026C6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FA48EE-9D3F-40EC-9C73-78E0B21B6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C0058-0639-4813-82E1-10BFCB5F8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763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9A5E44-9017-44D6-A34B-BD2C152BE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5D49E6D-7BF0-4513-9AEA-80620097CD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862E11-D4A7-4271-A3A3-040E1CC23C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767F79-E2BA-4E25-B7A7-EDB401E55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404E3-CC63-4524-9B78-24E3CD574A3D}" type="datetimeFigureOut">
              <a:rPr lang="en-US" smtClean="0"/>
              <a:t>7/25/2024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9190E0-822E-424F-9659-9A0EF8D84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B98B3B-AB70-406B-A489-BFDD4F308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C0058-0639-4813-82E1-10BFCB5F8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08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7.png"/><Relationship Id="rId3" Type="http://schemas.openxmlformats.org/officeDocument/2006/relationships/slideLayout" Target="../slideLayouts/slideLayout14.xml"/><Relationship Id="rId7" Type="http://schemas.openxmlformats.org/officeDocument/2006/relationships/image" Target="../media/image1.png"/><Relationship Id="rId12" Type="http://schemas.openxmlformats.org/officeDocument/2006/relationships/image" Target="../media/image6.pn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10.png"/><Relationship Id="rId1" Type="http://schemas.openxmlformats.org/officeDocument/2006/relationships/slideLayout" Target="../slideLayouts/slideLayout12.xml"/><Relationship Id="rId6" Type="http://schemas.openxmlformats.org/officeDocument/2006/relationships/theme" Target="../theme/theme2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9.png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15.xml"/><Relationship Id="rId9" Type="http://schemas.openxmlformats.org/officeDocument/2006/relationships/image" Target="../media/image3.png"/><Relationship Id="rId14" Type="http://schemas.openxmlformats.org/officeDocument/2006/relationships/image" Target="../media/image8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16237D7-7D0C-4EA0-BB80-3D57518F75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B750E0-81E3-4FDE-BEC3-C41727C06D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202833-A25C-4B32-AEB5-C90208BB9B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F404E3-CC63-4524-9B78-24E3CD574A3D}" type="datetimeFigureOut">
              <a:rPr lang="en-US" smtClean="0"/>
              <a:t>7/25/2024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D22CF9-BEAB-4B25-9893-9E0DA5DF68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D92EAD-E5B7-4A7C-950F-5812433535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5C0058-0639-4813-82E1-10BFCB5F83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294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62546" y="2487705"/>
            <a:ext cx="1147618" cy="1168774"/>
          </a:xfrm>
          <a:custGeom>
            <a:avLst/>
            <a:gdLst/>
            <a:ahLst/>
            <a:cxnLst/>
            <a:rect l="l" t="t" r="r" b="b"/>
            <a:pathLst>
              <a:path w="946785" h="1324610">
                <a:moveTo>
                  <a:pt x="946403" y="1324355"/>
                </a:moveTo>
                <a:lnTo>
                  <a:pt x="946403" y="265175"/>
                </a:lnTo>
                <a:lnTo>
                  <a:pt x="681227" y="0"/>
                </a:lnTo>
                <a:lnTo>
                  <a:pt x="0" y="0"/>
                </a:lnTo>
                <a:lnTo>
                  <a:pt x="0" y="1324355"/>
                </a:lnTo>
                <a:lnTo>
                  <a:pt x="946403" y="1324355"/>
                </a:lnTo>
                <a:close/>
              </a:path>
            </a:pathLst>
          </a:custGeom>
          <a:solidFill>
            <a:srgbClr val="4571C4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17" name="bg object 17"/>
          <p:cNvSpPr/>
          <p:nvPr/>
        </p:nvSpPr>
        <p:spPr>
          <a:xfrm>
            <a:off x="1662546" y="2487705"/>
            <a:ext cx="1147618" cy="1168774"/>
          </a:xfrm>
          <a:custGeom>
            <a:avLst/>
            <a:gdLst/>
            <a:ahLst/>
            <a:cxnLst/>
            <a:rect l="l" t="t" r="r" b="b"/>
            <a:pathLst>
              <a:path w="946785" h="1324610">
                <a:moveTo>
                  <a:pt x="0" y="0"/>
                </a:moveTo>
                <a:lnTo>
                  <a:pt x="0" y="1324355"/>
                </a:lnTo>
                <a:lnTo>
                  <a:pt x="946403" y="1324355"/>
                </a:lnTo>
                <a:lnTo>
                  <a:pt x="946403" y="265175"/>
                </a:lnTo>
                <a:lnTo>
                  <a:pt x="681227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C8C8C8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18" name="bg object 18"/>
          <p:cNvSpPr/>
          <p:nvPr/>
        </p:nvSpPr>
        <p:spPr>
          <a:xfrm>
            <a:off x="2488277" y="2487705"/>
            <a:ext cx="321733" cy="234203"/>
          </a:xfrm>
          <a:custGeom>
            <a:avLst/>
            <a:gdLst/>
            <a:ahLst/>
            <a:cxnLst/>
            <a:rect l="l" t="t" r="r" b="b"/>
            <a:pathLst>
              <a:path w="265430" h="265430">
                <a:moveTo>
                  <a:pt x="0" y="0"/>
                </a:moveTo>
                <a:lnTo>
                  <a:pt x="0" y="265175"/>
                </a:lnTo>
                <a:lnTo>
                  <a:pt x="265175" y="265175"/>
                </a:lnTo>
              </a:path>
            </a:pathLst>
          </a:custGeom>
          <a:ln w="3175">
            <a:solidFill>
              <a:srgbClr val="C8C8C8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19" name="bg object 19"/>
          <p:cNvSpPr/>
          <p:nvPr/>
        </p:nvSpPr>
        <p:spPr>
          <a:xfrm>
            <a:off x="2896523" y="2779507"/>
            <a:ext cx="179339" cy="351304"/>
          </a:xfrm>
          <a:custGeom>
            <a:avLst/>
            <a:gdLst/>
            <a:ahLst/>
            <a:cxnLst/>
            <a:rect l="l" t="t" r="r" b="b"/>
            <a:pathLst>
              <a:path w="147955" h="398145">
                <a:moveTo>
                  <a:pt x="147827" y="397763"/>
                </a:moveTo>
                <a:lnTo>
                  <a:pt x="147827" y="0"/>
                </a:lnTo>
                <a:lnTo>
                  <a:pt x="0" y="0"/>
                </a:lnTo>
                <a:lnTo>
                  <a:pt x="0" y="397763"/>
                </a:lnTo>
                <a:lnTo>
                  <a:pt x="147827" y="397763"/>
                </a:lnTo>
                <a:close/>
              </a:path>
            </a:pathLst>
          </a:custGeom>
          <a:solidFill>
            <a:srgbClr val="4571C4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20" name="bg object 20"/>
          <p:cNvSpPr/>
          <p:nvPr/>
        </p:nvSpPr>
        <p:spPr>
          <a:xfrm>
            <a:off x="2896523" y="2779507"/>
            <a:ext cx="179339" cy="351304"/>
          </a:xfrm>
          <a:custGeom>
            <a:avLst/>
            <a:gdLst/>
            <a:ahLst/>
            <a:cxnLst/>
            <a:rect l="l" t="t" r="r" b="b"/>
            <a:pathLst>
              <a:path w="147955" h="398145">
                <a:moveTo>
                  <a:pt x="0" y="0"/>
                </a:moveTo>
                <a:lnTo>
                  <a:pt x="0" y="397763"/>
                </a:lnTo>
                <a:lnTo>
                  <a:pt x="147827" y="397763"/>
                </a:lnTo>
                <a:lnTo>
                  <a:pt x="147827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C8C8C8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21" name="bg object 21"/>
          <p:cNvSpPr/>
          <p:nvPr/>
        </p:nvSpPr>
        <p:spPr>
          <a:xfrm>
            <a:off x="2035695" y="2884394"/>
            <a:ext cx="1147618" cy="897031"/>
          </a:xfrm>
          <a:custGeom>
            <a:avLst/>
            <a:gdLst/>
            <a:ahLst/>
            <a:cxnLst/>
            <a:rect l="l" t="t" r="r" b="b"/>
            <a:pathLst>
              <a:path w="946785" h="1016635">
                <a:moveTo>
                  <a:pt x="946403" y="1016507"/>
                </a:moveTo>
                <a:lnTo>
                  <a:pt x="946403" y="300227"/>
                </a:lnTo>
                <a:lnTo>
                  <a:pt x="473963" y="0"/>
                </a:lnTo>
                <a:lnTo>
                  <a:pt x="0" y="300227"/>
                </a:lnTo>
                <a:lnTo>
                  <a:pt x="0" y="1016507"/>
                </a:lnTo>
                <a:lnTo>
                  <a:pt x="946403" y="1016507"/>
                </a:lnTo>
                <a:close/>
              </a:path>
            </a:pathLst>
          </a:custGeom>
          <a:solidFill>
            <a:srgbClr val="4571C4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22" name="bg object 22"/>
          <p:cNvSpPr/>
          <p:nvPr/>
        </p:nvSpPr>
        <p:spPr>
          <a:xfrm>
            <a:off x="2035695" y="2884394"/>
            <a:ext cx="1147618" cy="897031"/>
          </a:xfrm>
          <a:custGeom>
            <a:avLst/>
            <a:gdLst/>
            <a:ahLst/>
            <a:cxnLst/>
            <a:rect l="l" t="t" r="r" b="b"/>
            <a:pathLst>
              <a:path w="946785" h="1016635">
                <a:moveTo>
                  <a:pt x="0" y="1016507"/>
                </a:moveTo>
                <a:lnTo>
                  <a:pt x="946403" y="1016507"/>
                </a:lnTo>
                <a:lnTo>
                  <a:pt x="946403" y="300227"/>
                </a:lnTo>
                <a:lnTo>
                  <a:pt x="473963" y="0"/>
                </a:lnTo>
                <a:lnTo>
                  <a:pt x="0" y="300227"/>
                </a:lnTo>
                <a:lnTo>
                  <a:pt x="0" y="1016507"/>
                </a:lnTo>
                <a:close/>
              </a:path>
            </a:pathLst>
          </a:custGeom>
          <a:ln w="3175">
            <a:solidFill>
              <a:srgbClr val="C8C8C8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23" name="bg object 23"/>
          <p:cNvSpPr/>
          <p:nvPr/>
        </p:nvSpPr>
        <p:spPr>
          <a:xfrm>
            <a:off x="1893455" y="2810435"/>
            <a:ext cx="1431636" cy="418540"/>
          </a:xfrm>
          <a:custGeom>
            <a:avLst/>
            <a:gdLst/>
            <a:ahLst/>
            <a:cxnLst/>
            <a:rect l="l" t="t" r="r" b="b"/>
            <a:pathLst>
              <a:path w="1181100" h="474345">
                <a:moveTo>
                  <a:pt x="1181099" y="473963"/>
                </a:moveTo>
                <a:lnTo>
                  <a:pt x="591311" y="0"/>
                </a:lnTo>
                <a:lnTo>
                  <a:pt x="0" y="473963"/>
                </a:lnTo>
                <a:lnTo>
                  <a:pt x="117347" y="473963"/>
                </a:lnTo>
                <a:lnTo>
                  <a:pt x="591311" y="105155"/>
                </a:lnTo>
                <a:lnTo>
                  <a:pt x="1063751" y="473963"/>
                </a:lnTo>
                <a:lnTo>
                  <a:pt x="1181099" y="473963"/>
                </a:lnTo>
                <a:close/>
              </a:path>
            </a:pathLst>
          </a:custGeom>
          <a:solidFill>
            <a:srgbClr val="4571C4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24" name="bg object 24"/>
          <p:cNvSpPr/>
          <p:nvPr/>
        </p:nvSpPr>
        <p:spPr>
          <a:xfrm>
            <a:off x="1893455" y="2810435"/>
            <a:ext cx="1431636" cy="418540"/>
          </a:xfrm>
          <a:custGeom>
            <a:avLst/>
            <a:gdLst/>
            <a:ahLst/>
            <a:cxnLst/>
            <a:rect l="l" t="t" r="r" b="b"/>
            <a:pathLst>
              <a:path w="1181100" h="474345">
                <a:moveTo>
                  <a:pt x="117347" y="473963"/>
                </a:moveTo>
                <a:lnTo>
                  <a:pt x="0" y="473963"/>
                </a:lnTo>
                <a:lnTo>
                  <a:pt x="591311" y="0"/>
                </a:lnTo>
                <a:lnTo>
                  <a:pt x="1181099" y="473963"/>
                </a:lnTo>
                <a:lnTo>
                  <a:pt x="1063751" y="473963"/>
                </a:lnTo>
                <a:lnTo>
                  <a:pt x="591311" y="105155"/>
                </a:lnTo>
                <a:lnTo>
                  <a:pt x="117347" y="473963"/>
                </a:lnTo>
                <a:close/>
              </a:path>
            </a:pathLst>
          </a:custGeom>
          <a:ln w="3175">
            <a:solidFill>
              <a:srgbClr val="C8C8C8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25" name="bg object 25"/>
          <p:cNvSpPr/>
          <p:nvPr/>
        </p:nvSpPr>
        <p:spPr>
          <a:xfrm>
            <a:off x="2431010" y="3346973"/>
            <a:ext cx="358679" cy="434787"/>
          </a:xfrm>
          <a:custGeom>
            <a:avLst/>
            <a:gdLst/>
            <a:ahLst/>
            <a:cxnLst/>
            <a:rect l="l" t="t" r="r" b="b"/>
            <a:pathLst>
              <a:path w="295910" h="492760">
                <a:moveTo>
                  <a:pt x="295655" y="492251"/>
                </a:moveTo>
                <a:lnTo>
                  <a:pt x="295655" y="0"/>
                </a:lnTo>
                <a:lnTo>
                  <a:pt x="0" y="0"/>
                </a:lnTo>
                <a:lnTo>
                  <a:pt x="0" y="492251"/>
                </a:lnTo>
                <a:lnTo>
                  <a:pt x="295655" y="492251"/>
                </a:lnTo>
                <a:close/>
              </a:path>
            </a:pathLst>
          </a:custGeom>
          <a:solidFill>
            <a:srgbClr val="4571C4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26" name="bg object 26"/>
          <p:cNvSpPr/>
          <p:nvPr/>
        </p:nvSpPr>
        <p:spPr>
          <a:xfrm>
            <a:off x="2431010" y="3346973"/>
            <a:ext cx="358679" cy="434787"/>
          </a:xfrm>
          <a:custGeom>
            <a:avLst/>
            <a:gdLst/>
            <a:ahLst/>
            <a:cxnLst/>
            <a:rect l="l" t="t" r="r" b="b"/>
            <a:pathLst>
              <a:path w="295910" h="492760">
                <a:moveTo>
                  <a:pt x="0" y="0"/>
                </a:moveTo>
                <a:lnTo>
                  <a:pt x="0" y="492251"/>
                </a:lnTo>
                <a:lnTo>
                  <a:pt x="295655" y="492251"/>
                </a:lnTo>
                <a:lnTo>
                  <a:pt x="295655" y="0"/>
                </a:lnTo>
                <a:lnTo>
                  <a:pt x="0" y="0"/>
                </a:lnTo>
                <a:close/>
              </a:path>
            </a:pathLst>
          </a:custGeom>
          <a:ln w="3175">
            <a:solidFill>
              <a:srgbClr val="C8C8C8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pic>
        <p:nvPicPr>
          <p:cNvPr id="27" name="bg object 2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984596" y="3078031"/>
            <a:ext cx="175490" cy="127746"/>
          </a:xfrm>
          <a:prstGeom prst="rect">
            <a:avLst/>
          </a:prstGeom>
        </p:spPr>
      </p:pic>
      <p:sp>
        <p:nvSpPr>
          <p:cNvPr id="28" name="bg object 28"/>
          <p:cNvSpPr/>
          <p:nvPr/>
        </p:nvSpPr>
        <p:spPr>
          <a:xfrm>
            <a:off x="895927" y="3270324"/>
            <a:ext cx="350982" cy="0"/>
          </a:xfrm>
          <a:custGeom>
            <a:avLst/>
            <a:gdLst/>
            <a:ahLst/>
            <a:cxnLst/>
            <a:rect l="l" t="t" r="r" b="b"/>
            <a:pathLst>
              <a:path w="289559">
                <a:moveTo>
                  <a:pt x="0" y="0"/>
                </a:moveTo>
                <a:lnTo>
                  <a:pt x="289559" y="0"/>
                </a:lnTo>
              </a:path>
            </a:pathLst>
          </a:custGeom>
          <a:ln w="15875">
            <a:solidFill>
              <a:srgbClr val="385EA2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29" name="bg object 29"/>
          <p:cNvSpPr/>
          <p:nvPr/>
        </p:nvSpPr>
        <p:spPr>
          <a:xfrm>
            <a:off x="1071418" y="3525819"/>
            <a:ext cx="175491" cy="255494"/>
          </a:xfrm>
          <a:custGeom>
            <a:avLst/>
            <a:gdLst/>
            <a:ahLst/>
            <a:cxnLst/>
            <a:rect l="l" t="t" r="r" b="b"/>
            <a:pathLst>
              <a:path w="144780" h="289560">
                <a:moveTo>
                  <a:pt x="0" y="0"/>
                </a:moveTo>
                <a:lnTo>
                  <a:pt x="144779" y="289559"/>
                </a:lnTo>
              </a:path>
            </a:pathLst>
          </a:custGeom>
          <a:ln w="15875">
            <a:solidFill>
              <a:srgbClr val="385EA2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30" name="bg object 30"/>
          <p:cNvSpPr/>
          <p:nvPr/>
        </p:nvSpPr>
        <p:spPr>
          <a:xfrm>
            <a:off x="895927" y="3205779"/>
            <a:ext cx="175491" cy="575982"/>
          </a:xfrm>
          <a:custGeom>
            <a:avLst/>
            <a:gdLst/>
            <a:ahLst/>
            <a:cxnLst/>
            <a:rect l="l" t="t" r="r" b="b"/>
            <a:pathLst>
              <a:path w="144780" h="652779">
                <a:moveTo>
                  <a:pt x="144779" y="0"/>
                </a:moveTo>
                <a:lnTo>
                  <a:pt x="144779" y="362711"/>
                </a:lnTo>
                <a:lnTo>
                  <a:pt x="0" y="652271"/>
                </a:lnTo>
              </a:path>
            </a:pathLst>
          </a:custGeom>
          <a:ln w="15875">
            <a:solidFill>
              <a:srgbClr val="385EA2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pic>
        <p:nvPicPr>
          <p:cNvPr id="31" name="bg object 31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974975" y="3071028"/>
            <a:ext cx="194733" cy="141754"/>
          </a:xfrm>
          <a:prstGeom prst="rect">
            <a:avLst/>
          </a:prstGeom>
        </p:spPr>
      </p:pic>
      <p:sp>
        <p:nvSpPr>
          <p:cNvPr id="32" name="bg object 32"/>
          <p:cNvSpPr/>
          <p:nvPr/>
        </p:nvSpPr>
        <p:spPr>
          <a:xfrm>
            <a:off x="1246909" y="3134510"/>
            <a:ext cx="321733" cy="136151"/>
          </a:xfrm>
          <a:custGeom>
            <a:avLst/>
            <a:gdLst/>
            <a:ahLst/>
            <a:cxnLst/>
            <a:rect l="l" t="t" r="r" b="b"/>
            <a:pathLst>
              <a:path w="265430" h="154304">
                <a:moveTo>
                  <a:pt x="0" y="153923"/>
                </a:moveTo>
                <a:lnTo>
                  <a:pt x="172211" y="153923"/>
                </a:lnTo>
                <a:lnTo>
                  <a:pt x="172211" y="0"/>
                </a:lnTo>
                <a:lnTo>
                  <a:pt x="265175" y="0"/>
                </a:lnTo>
              </a:path>
            </a:pathLst>
          </a:custGeom>
          <a:ln w="12699">
            <a:solidFill>
              <a:srgbClr val="4571C4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33" name="bg object 33"/>
          <p:cNvSpPr/>
          <p:nvPr/>
        </p:nvSpPr>
        <p:spPr>
          <a:xfrm>
            <a:off x="1555403" y="3094168"/>
            <a:ext cx="107758" cy="79562"/>
          </a:xfrm>
          <a:custGeom>
            <a:avLst/>
            <a:gdLst/>
            <a:ahLst/>
            <a:cxnLst/>
            <a:rect l="l" t="t" r="r" b="b"/>
            <a:pathLst>
              <a:path w="88900" h="90170">
                <a:moveTo>
                  <a:pt x="88391" y="45719"/>
                </a:moveTo>
                <a:lnTo>
                  <a:pt x="0" y="0"/>
                </a:lnTo>
                <a:lnTo>
                  <a:pt x="0" y="89915"/>
                </a:lnTo>
                <a:lnTo>
                  <a:pt x="88391" y="45719"/>
                </a:lnTo>
                <a:close/>
              </a:path>
            </a:pathLst>
          </a:custGeom>
          <a:solidFill>
            <a:srgbClr val="4571C4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34" name="bg object 34"/>
          <p:cNvSpPr/>
          <p:nvPr/>
        </p:nvSpPr>
        <p:spPr>
          <a:xfrm>
            <a:off x="5484553" y="4640580"/>
            <a:ext cx="384848" cy="149599"/>
          </a:xfrm>
          <a:custGeom>
            <a:avLst/>
            <a:gdLst/>
            <a:ahLst/>
            <a:cxnLst/>
            <a:rect l="l" t="t" r="r" b="b"/>
            <a:pathLst>
              <a:path w="317500" h="169545">
                <a:moveTo>
                  <a:pt x="0" y="86867"/>
                </a:moveTo>
                <a:lnTo>
                  <a:pt x="12334" y="53363"/>
                </a:lnTo>
                <a:lnTo>
                  <a:pt x="46100" y="25717"/>
                </a:lnTo>
                <a:lnTo>
                  <a:pt x="96440" y="6929"/>
                </a:lnTo>
                <a:lnTo>
                  <a:pt x="158495" y="0"/>
                </a:lnTo>
                <a:lnTo>
                  <a:pt x="219908" y="5786"/>
                </a:lnTo>
                <a:lnTo>
                  <a:pt x="270319" y="23431"/>
                </a:lnTo>
                <a:lnTo>
                  <a:pt x="304442" y="49934"/>
                </a:lnTo>
                <a:lnTo>
                  <a:pt x="316991" y="82295"/>
                </a:lnTo>
                <a:lnTo>
                  <a:pt x="304680" y="115800"/>
                </a:lnTo>
                <a:lnTo>
                  <a:pt x="271081" y="143446"/>
                </a:lnTo>
                <a:lnTo>
                  <a:pt x="221194" y="162234"/>
                </a:lnTo>
                <a:lnTo>
                  <a:pt x="160019" y="169163"/>
                </a:lnTo>
                <a:lnTo>
                  <a:pt x="97940" y="163591"/>
                </a:lnTo>
                <a:lnTo>
                  <a:pt x="47434" y="146303"/>
                </a:lnTo>
                <a:lnTo>
                  <a:pt x="13215" y="119872"/>
                </a:lnTo>
                <a:lnTo>
                  <a:pt x="0" y="86867"/>
                </a:lnTo>
                <a:close/>
              </a:path>
            </a:pathLst>
          </a:custGeom>
          <a:ln w="12699">
            <a:solidFill>
              <a:srgbClr val="385EA2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35" name="bg object 35"/>
          <p:cNvSpPr/>
          <p:nvPr/>
        </p:nvSpPr>
        <p:spPr>
          <a:xfrm>
            <a:off x="5484553" y="4717229"/>
            <a:ext cx="384848" cy="324410"/>
          </a:xfrm>
          <a:custGeom>
            <a:avLst/>
            <a:gdLst/>
            <a:ahLst/>
            <a:cxnLst/>
            <a:rect l="l" t="t" r="r" b="b"/>
            <a:pathLst>
              <a:path w="317500" h="367664">
                <a:moveTo>
                  <a:pt x="316991" y="0"/>
                </a:moveTo>
                <a:lnTo>
                  <a:pt x="316991" y="274319"/>
                </a:lnTo>
                <a:lnTo>
                  <a:pt x="308324" y="308990"/>
                </a:lnTo>
                <a:lnTo>
                  <a:pt x="278510" y="337946"/>
                </a:lnTo>
                <a:lnTo>
                  <a:pt x="232124" y="358330"/>
                </a:lnTo>
                <a:lnTo>
                  <a:pt x="173735" y="367283"/>
                </a:lnTo>
                <a:lnTo>
                  <a:pt x="169163" y="367283"/>
                </a:lnTo>
                <a:lnTo>
                  <a:pt x="164591" y="367283"/>
                </a:lnTo>
                <a:lnTo>
                  <a:pt x="158495" y="367283"/>
                </a:lnTo>
                <a:lnTo>
                  <a:pt x="99655" y="362330"/>
                </a:lnTo>
                <a:lnTo>
                  <a:pt x="50101" y="344804"/>
                </a:lnTo>
                <a:lnTo>
                  <a:pt x="15120" y="317563"/>
                </a:lnTo>
                <a:lnTo>
                  <a:pt x="0" y="283463"/>
                </a:lnTo>
                <a:lnTo>
                  <a:pt x="0" y="280415"/>
                </a:lnTo>
                <a:lnTo>
                  <a:pt x="0" y="277367"/>
                </a:lnTo>
                <a:lnTo>
                  <a:pt x="1523" y="274319"/>
                </a:lnTo>
                <a:lnTo>
                  <a:pt x="1523" y="0"/>
                </a:lnTo>
              </a:path>
            </a:pathLst>
          </a:custGeom>
          <a:ln w="12699">
            <a:solidFill>
              <a:srgbClr val="385EA2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36" name="bg object 36"/>
          <p:cNvSpPr/>
          <p:nvPr/>
        </p:nvSpPr>
        <p:spPr>
          <a:xfrm>
            <a:off x="5514109" y="3467996"/>
            <a:ext cx="382539" cy="150719"/>
          </a:xfrm>
          <a:custGeom>
            <a:avLst/>
            <a:gdLst/>
            <a:ahLst/>
            <a:cxnLst/>
            <a:rect l="l" t="t" r="r" b="b"/>
            <a:pathLst>
              <a:path w="315595" h="170814">
                <a:moveTo>
                  <a:pt x="0" y="86867"/>
                </a:moveTo>
                <a:lnTo>
                  <a:pt x="11453" y="53578"/>
                </a:lnTo>
                <a:lnTo>
                  <a:pt x="44767" y="26288"/>
                </a:lnTo>
                <a:lnTo>
                  <a:pt x="94940" y="7572"/>
                </a:lnTo>
                <a:lnTo>
                  <a:pt x="156971" y="0"/>
                </a:lnTo>
                <a:lnTo>
                  <a:pt x="218384" y="6453"/>
                </a:lnTo>
                <a:lnTo>
                  <a:pt x="268795" y="24193"/>
                </a:lnTo>
                <a:lnTo>
                  <a:pt x="302918" y="50792"/>
                </a:lnTo>
                <a:lnTo>
                  <a:pt x="315467" y="83819"/>
                </a:lnTo>
                <a:lnTo>
                  <a:pt x="303799" y="117109"/>
                </a:lnTo>
                <a:lnTo>
                  <a:pt x="270128" y="144398"/>
                </a:lnTo>
                <a:lnTo>
                  <a:pt x="219884" y="163115"/>
                </a:lnTo>
                <a:lnTo>
                  <a:pt x="158495" y="170687"/>
                </a:lnTo>
                <a:lnTo>
                  <a:pt x="97083" y="164877"/>
                </a:lnTo>
                <a:lnTo>
                  <a:pt x="46672" y="147065"/>
                </a:lnTo>
                <a:lnTo>
                  <a:pt x="12549" y="120110"/>
                </a:lnTo>
                <a:lnTo>
                  <a:pt x="0" y="86867"/>
                </a:lnTo>
                <a:close/>
              </a:path>
            </a:pathLst>
          </a:custGeom>
          <a:ln w="12699">
            <a:solidFill>
              <a:srgbClr val="385EA2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37" name="bg object 37"/>
          <p:cNvSpPr/>
          <p:nvPr/>
        </p:nvSpPr>
        <p:spPr>
          <a:xfrm>
            <a:off x="5514109" y="3545989"/>
            <a:ext cx="382539" cy="324410"/>
          </a:xfrm>
          <a:custGeom>
            <a:avLst/>
            <a:gdLst/>
            <a:ahLst/>
            <a:cxnLst/>
            <a:rect l="l" t="t" r="r" b="b"/>
            <a:pathLst>
              <a:path w="315595" h="367664">
                <a:moveTo>
                  <a:pt x="315467" y="0"/>
                </a:moveTo>
                <a:lnTo>
                  <a:pt x="315467" y="272795"/>
                </a:lnTo>
                <a:lnTo>
                  <a:pt x="306824" y="307681"/>
                </a:lnTo>
                <a:lnTo>
                  <a:pt x="277177" y="336994"/>
                </a:lnTo>
                <a:lnTo>
                  <a:pt x="231243" y="357449"/>
                </a:lnTo>
                <a:lnTo>
                  <a:pt x="173735" y="365759"/>
                </a:lnTo>
                <a:lnTo>
                  <a:pt x="167639" y="367283"/>
                </a:lnTo>
                <a:lnTo>
                  <a:pt x="163067" y="367283"/>
                </a:lnTo>
                <a:lnTo>
                  <a:pt x="156971" y="365759"/>
                </a:lnTo>
                <a:lnTo>
                  <a:pt x="98369" y="361021"/>
                </a:lnTo>
                <a:lnTo>
                  <a:pt x="49339" y="343852"/>
                </a:lnTo>
                <a:lnTo>
                  <a:pt x="14882" y="316682"/>
                </a:lnTo>
                <a:lnTo>
                  <a:pt x="0" y="281939"/>
                </a:lnTo>
                <a:lnTo>
                  <a:pt x="0" y="278891"/>
                </a:lnTo>
                <a:lnTo>
                  <a:pt x="0" y="275843"/>
                </a:lnTo>
                <a:lnTo>
                  <a:pt x="0" y="272795"/>
                </a:lnTo>
                <a:lnTo>
                  <a:pt x="0" y="0"/>
                </a:lnTo>
              </a:path>
            </a:pathLst>
          </a:custGeom>
          <a:ln w="12699">
            <a:solidFill>
              <a:srgbClr val="385EA2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38" name="bg object 38"/>
          <p:cNvSpPr/>
          <p:nvPr/>
        </p:nvSpPr>
        <p:spPr>
          <a:xfrm>
            <a:off x="5488247" y="2238935"/>
            <a:ext cx="382539" cy="150719"/>
          </a:xfrm>
          <a:custGeom>
            <a:avLst/>
            <a:gdLst/>
            <a:ahLst/>
            <a:cxnLst/>
            <a:rect l="l" t="t" r="r" b="b"/>
            <a:pathLst>
              <a:path w="315595" h="170814">
                <a:moveTo>
                  <a:pt x="0" y="86867"/>
                </a:moveTo>
                <a:lnTo>
                  <a:pt x="11668" y="53578"/>
                </a:lnTo>
                <a:lnTo>
                  <a:pt x="45338" y="26288"/>
                </a:lnTo>
                <a:lnTo>
                  <a:pt x="95583" y="7572"/>
                </a:lnTo>
                <a:lnTo>
                  <a:pt x="156971" y="0"/>
                </a:lnTo>
                <a:lnTo>
                  <a:pt x="218384" y="6453"/>
                </a:lnTo>
                <a:lnTo>
                  <a:pt x="268795" y="24193"/>
                </a:lnTo>
                <a:lnTo>
                  <a:pt x="302918" y="50792"/>
                </a:lnTo>
                <a:lnTo>
                  <a:pt x="315467" y="83819"/>
                </a:lnTo>
                <a:lnTo>
                  <a:pt x="303799" y="117109"/>
                </a:lnTo>
                <a:lnTo>
                  <a:pt x="270128" y="144398"/>
                </a:lnTo>
                <a:lnTo>
                  <a:pt x="219884" y="163115"/>
                </a:lnTo>
                <a:lnTo>
                  <a:pt x="158495" y="170687"/>
                </a:lnTo>
                <a:lnTo>
                  <a:pt x="97083" y="164877"/>
                </a:lnTo>
                <a:lnTo>
                  <a:pt x="46672" y="147065"/>
                </a:lnTo>
                <a:lnTo>
                  <a:pt x="12549" y="120110"/>
                </a:lnTo>
                <a:lnTo>
                  <a:pt x="0" y="86867"/>
                </a:lnTo>
                <a:close/>
              </a:path>
            </a:pathLst>
          </a:custGeom>
          <a:ln w="12699">
            <a:solidFill>
              <a:srgbClr val="385EA2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39" name="bg object 39"/>
          <p:cNvSpPr/>
          <p:nvPr/>
        </p:nvSpPr>
        <p:spPr>
          <a:xfrm>
            <a:off x="5488248" y="2316928"/>
            <a:ext cx="382539" cy="324410"/>
          </a:xfrm>
          <a:custGeom>
            <a:avLst/>
            <a:gdLst/>
            <a:ahLst/>
            <a:cxnLst/>
            <a:rect l="l" t="t" r="r" b="b"/>
            <a:pathLst>
              <a:path w="315595" h="367664">
                <a:moveTo>
                  <a:pt x="315467" y="0"/>
                </a:moveTo>
                <a:lnTo>
                  <a:pt x="315467" y="272795"/>
                </a:lnTo>
                <a:lnTo>
                  <a:pt x="306824" y="307705"/>
                </a:lnTo>
                <a:lnTo>
                  <a:pt x="277177" y="337184"/>
                </a:lnTo>
                <a:lnTo>
                  <a:pt x="231243" y="358092"/>
                </a:lnTo>
                <a:lnTo>
                  <a:pt x="173735" y="367283"/>
                </a:lnTo>
                <a:lnTo>
                  <a:pt x="167639" y="367283"/>
                </a:lnTo>
                <a:lnTo>
                  <a:pt x="163067" y="367283"/>
                </a:lnTo>
                <a:lnTo>
                  <a:pt x="156971" y="367283"/>
                </a:lnTo>
                <a:lnTo>
                  <a:pt x="98369" y="361688"/>
                </a:lnTo>
                <a:lnTo>
                  <a:pt x="49339" y="344233"/>
                </a:lnTo>
                <a:lnTo>
                  <a:pt x="14882" y="317349"/>
                </a:lnTo>
                <a:lnTo>
                  <a:pt x="0" y="283463"/>
                </a:lnTo>
                <a:lnTo>
                  <a:pt x="0" y="278891"/>
                </a:lnTo>
                <a:lnTo>
                  <a:pt x="0" y="275843"/>
                </a:lnTo>
                <a:lnTo>
                  <a:pt x="0" y="272795"/>
                </a:lnTo>
                <a:lnTo>
                  <a:pt x="0" y="0"/>
                </a:lnTo>
              </a:path>
            </a:pathLst>
          </a:custGeom>
          <a:ln w="12699">
            <a:solidFill>
              <a:srgbClr val="385EA2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40" name="bg object 40"/>
          <p:cNvSpPr/>
          <p:nvPr/>
        </p:nvSpPr>
        <p:spPr>
          <a:xfrm>
            <a:off x="6415578" y="2374750"/>
            <a:ext cx="135467" cy="115981"/>
          </a:xfrm>
          <a:custGeom>
            <a:avLst/>
            <a:gdLst/>
            <a:ahLst/>
            <a:cxnLst/>
            <a:rect l="l" t="t" r="r" b="b"/>
            <a:pathLst>
              <a:path w="111760" h="131444">
                <a:moveTo>
                  <a:pt x="111251" y="19811"/>
                </a:moveTo>
                <a:lnTo>
                  <a:pt x="111251" y="0"/>
                </a:lnTo>
                <a:lnTo>
                  <a:pt x="0" y="111251"/>
                </a:lnTo>
                <a:lnTo>
                  <a:pt x="0" y="131063"/>
                </a:lnTo>
                <a:lnTo>
                  <a:pt x="111251" y="19811"/>
                </a:lnTo>
                <a:close/>
              </a:path>
            </a:pathLst>
          </a:custGeom>
          <a:solidFill>
            <a:srgbClr val="708ACC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41" name="bg object 41"/>
          <p:cNvSpPr/>
          <p:nvPr/>
        </p:nvSpPr>
        <p:spPr>
          <a:xfrm>
            <a:off x="6047972" y="1653988"/>
            <a:ext cx="511848" cy="819149"/>
          </a:xfrm>
          <a:custGeom>
            <a:avLst/>
            <a:gdLst/>
            <a:ahLst/>
            <a:cxnLst/>
            <a:rect l="l" t="t" r="r" b="b"/>
            <a:pathLst>
              <a:path w="422275" h="928369">
                <a:moveTo>
                  <a:pt x="422148" y="0"/>
                </a:moveTo>
                <a:lnTo>
                  <a:pt x="105156" y="0"/>
                </a:lnTo>
                <a:lnTo>
                  <a:pt x="0" y="105156"/>
                </a:lnTo>
                <a:lnTo>
                  <a:pt x="0" y="928116"/>
                </a:lnTo>
                <a:lnTo>
                  <a:pt x="315455" y="928116"/>
                </a:lnTo>
                <a:lnTo>
                  <a:pt x="422135" y="822960"/>
                </a:lnTo>
                <a:lnTo>
                  <a:pt x="422135" y="12"/>
                </a:lnTo>
                <a:close/>
              </a:path>
            </a:pathLst>
          </a:custGeom>
          <a:solidFill>
            <a:srgbClr val="708ACC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42" name="bg object 42"/>
          <p:cNvSpPr/>
          <p:nvPr/>
        </p:nvSpPr>
        <p:spPr>
          <a:xfrm>
            <a:off x="6047972" y="1746773"/>
            <a:ext cx="382539" cy="726141"/>
          </a:xfrm>
          <a:custGeom>
            <a:avLst/>
            <a:gdLst/>
            <a:ahLst/>
            <a:cxnLst/>
            <a:rect l="l" t="t" r="r" b="b"/>
            <a:pathLst>
              <a:path w="315595" h="822960">
                <a:moveTo>
                  <a:pt x="0" y="0"/>
                </a:moveTo>
                <a:lnTo>
                  <a:pt x="0" y="822959"/>
                </a:lnTo>
                <a:lnTo>
                  <a:pt x="315467" y="822959"/>
                </a:lnTo>
                <a:lnTo>
                  <a:pt x="315467" y="0"/>
                </a:lnTo>
                <a:lnTo>
                  <a:pt x="0" y="0"/>
                </a:lnTo>
                <a:close/>
              </a:path>
            </a:pathLst>
          </a:custGeom>
          <a:ln w="15875">
            <a:solidFill>
              <a:srgbClr val="385EA2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pic>
        <p:nvPicPr>
          <p:cNvPr id="43" name="bg object 43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6096001" y="1781736"/>
            <a:ext cx="286326" cy="441063"/>
          </a:xfrm>
          <a:prstGeom prst="rect">
            <a:avLst/>
          </a:prstGeom>
        </p:spPr>
      </p:pic>
      <p:sp>
        <p:nvSpPr>
          <p:cNvPr id="44" name="bg object 44"/>
          <p:cNvSpPr/>
          <p:nvPr/>
        </p:nvSpPr>
        <p:spPr>
          <a:xfrm>
            <a:off x="6096000" y="1781735"/>
            <a:ext cx="286327" cy="441512"/>
          </a:xfrm>
          <a:custGeom>
            <a:avLst/>
            <a:gdLst/>
            <a:ahLst/>
            <a:cxnLst/>
            <a:rect l="l" t="t" r="r" b="b"/>
            <a:pathLst>
              <a:path w="236220" h="500380">
                <a:moveTo>
                  <a:pt x="0" y="0"/>
                </a:moveTo>
                <a:lnTo>
                  <a:pt x="0" y="499871"/>
                </a:lnTo>
                <a:lnTo>
                  <a:pt x="236219" y="499871"/>
                </a:lnTo>
                <a:lnTo>
                  <a:pt x="236219" y="0"/>
                </a:lnTo>
                <a:lnTo>
                  <a:pt x="0" y="0"/>
                </a:lnTo>
                <a:close/>
              </a:path>
            </a:pathLst>
          </a:custGeom>
          <a:ln w="15875">
            <a:solidFill>
              <a:srgbClr val="385EA2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45" name="bg object 45"/>
          <p:cNvSpPr/>
          <p:nvPr/>
        </p:nvSpPr>
        <p:spPr>
          <a:xfrm>
            <a:off x="6131098" y="1804595"/>
            <a:ext cx="218594" cy="379319"/>
          </a:xfrm>
          <a:custGeom>
            <a:avLst/>
            <a:gdLst/>
            <a:ahLst/>
            <a:cxnLst/>
            <a:rect l="l" t="t" r="r" b="b"/>
            <a:pathLst>
              <a:path w="180339" h="429894">
                <a:moveTo>
                  <a:pt x="179832" y="387096"/>
                </a:moveTo>
                <a:lnTo>
                  <a:pt x="0" y="387096"/>
                </a:lnTo>
                <a:lnTo>
                  <a:pt x="0" y="429780"/>
                </a:lnTo>
                <a:lnTo>
                  <a:pt x="179832" y="429780"/>
                </a:lnTo>
                <a:lnTo>
                  <a:pt x="179832" y="387096"/>
                </a:lnTo>
                <a:close/>
              </a:path>
              <a:path w="180339" h="429894">
                <a:moveTo>
                  <a:pt x="179832" y="321564"/>
                </a:moveTo>
                <a:lnTo>
                  <a:pt x="0" y="321564"/>
                </a:lnTo>
                <a:lnTo>
                  <a:pt x="0" y="364236"/>
                </a:lnTo>
                <a:lnTo>
                  <a:pt x="179832" y="364236"/>
                </a:lnTo>
                <a:lnTo>
                  <a:pt x="179832" y="321564"/>
                </a:lnTo>
                <a:close/>
              </a:path>
              <a:path w="180339" h="429894">
                <a:moveTo>
                  <a:pt x="179832" y="254508"/>
                </a:moveTo>
                <a:lnTo>
                  <a:pt x="0" y="254508"/>
                </a:lnTo>
                <a:lnTo>
                  <a:pt x="0" y="298704"/>
                </a:lnTo>
                <a:lnTo>
                  <a:pt x="179832" y="298704"/>
                </a:lnTo>
                <a:lnTo>
                  <a:pt x="179832" y="254508"/>
                </a:lnTo>
                <a:close/>
              </a:path>
              <a:path w="180339" h="429894">
                <a:moveTo>
                  <a:pt x="179832" y="188976"/>
                </a:moveTo>
                <a:lnTo>
                  <a:pt x="0" y="188976"/>
                </a:lnTo>
                <a:lnTo>
                  <a:pt x="0" y="231648"/>
                </a:lnTo>
                <a:lnTo>
                  <a:pt x="179832" y="231648"/>
                </a:lnTo>
                <a:lnTo>
                  <a:pt x="179832" y="188976"/>
                </a:lnTo>
                <a:close/>
              </a:path>
              <a:path w="180339" h="429894">
                <a:moveTo>
                  <a:pt x="179832" y="96012"/>
                </a:moveTo>
                <a:lnTo>
                  <a:pt x="0" y="96012"/>
                </a:lnTo>
                <a:lnTo>
                  <a:pt x="0" y="167640"/>
                </a:lnTo>
                <a:lnTo>
                  <a:pt x="179832" y="167640"/>
                </a:lnTo>
                <a:lnTo>
                  <a:pt x="179832" y="96012"/>
                </a:lnTo>
                <a:close/>
              </a:path>
              <a:path w="180339" h="429894">
                <a:moveTo>
                  <a:pt x="179832" y="0"/>
                </a:moveTo>
                <a:lnTo>
                  <a:pt x="0" y="0"/>
                </a:lnTo>
                <a:lnTo>
                  <a:pt x="0" y="73152"/>
                </a:lnTo>
                <a:lnTo>
                  <a:pt x="179832" y="73152"/>
                </a:lnTo>
                <a:lnTo>
                  <a:pt x="179832" y="0"/>
                </a:lnTo>
                <a:close/>
              </a:path>
            </a:pathLst>
          </a:custGeom>
          <a:solidFill>
            <a:srgbClr val="708ACC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46" name="bg object 46"/>
          <p:cNvSpPr/>
          <p:nvPr/>
        </p:nvSpPr>
        <p:spPr>
          <a:xfrm>
            <a:off x="6131098" y="1889312"/>
            <a:ext cx="218594" cy="294715"/>
          </a:xfrm>
          <a:custGeom>
            <a:avLst/>
            <a:gdLst/>
            <a:ahLst/>
            <a:cxnLst/>
            <a:rect l="l" t="t" r="r" b="b"/>
            <a:pathLst>
              <a:path w="180339" h="334010">
                <a:moveTo>
                  <a:pt x="0" y="291083"/>
                </a:moveTo>
                <a:lnTo>
                  <a:pt x="0" y="333755"/>
                </a:lnTo>
                <a:lnTo>
                  <a:pt x="179831" y="333755"/>
                </a:lnTo>
                <a:lnTo>
                  <a:pt x="179831" y="291083"/>
                </a:lnTo>
                <a:lnTo>
                  <a:pt x="0" y="291083"/>
                </a:lnTo>
                <a:close/>
              </a:path>
              <a:path w="180339" h="334010">
                <a:moveTo>
                  <a:pt x="0" y="225551"/>
                </a:moveTo>
                <a:lnTo>
                  <a:pt x="0" y="268223"/>
                </a:lnTo>
                <a:lnTo>
                  <a:pt x="179831" y="268223"/>
                </a:lnTo>
                <a:lnTo>
                  <a:pt x="179831" y="225551"/>
                </a:lnTo>
                <a:lnTo>
                  <a:pt x="0" y="225551"/>
                </a:lnTo>
                <a:close/>
              </a:path>
              <a:path w="180339" h="334010">
                <a:moveTo>
                  <a:pt x="0" y="158495"/>
                </a:moveTo>
                <a:lnTo>
                  <a:pt x="0" y="202691"/>
                </a:lnTo>
                <a:lnTo>
                  <a:pt x="179831" y="202691"/>
                </a:lnTo>
                <a:lnTo>
                  <a:pt x="179831" y="158495"/>
                </a:lnTo>
                <a:lnTo>
                  <a:pt x="0" y="158495"/>
                </a:lnTo>
                <a:close/>
              </a:path>
              <a:path w="180339" h="334010">
                <a:moveTo>
                  <a:pt x="0" y="92963"/>
                </a:moveTo>
                <a:lnTo>
                  <a:pt x="0" y="135635"/>
                </a:lnTo>
                <a:lnTo>
                  <a:pt x="179831" y="135635"/>
                </a:lnTo>
                <a:lnTo>
                  <a:pt x="179831" y="92963"/>
                </a:lnTo>
                <a:lnTo>
                  <a:pt x="0" y="92963"/>
                </a:lnTo>
                <a:close/>
              </a:path>
              <a:path w="180339" h="334010">
                <a:moveTo>
                  <a:pt x="0" y="0"/>
                </a:moveTo>
                <a:lnTo>
                  <a:pt x="0" y="71627"/>
                </a:lnTo>
                <a:lnTo>
                  <a:pt x="179831" y="71627"/>
                </a:lnTo>
                <a:lnTo>
                  <a:pt x="179831" y="0"/>
                </a:lnTo>
                <a:lnTo>
                  <a:pt x="0" y="0"/>
                </a:lnTo>
                <a:close/>
              </a:path>
            </a:pathLst>
          </a:custGeom>
          <a:ln w="15875">
            <a:solidFill>
              <a:srgbClr val="385EA2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47" name="bg object 47"/>
          <p:cNvSpPr/>
          <p:nvPr/>
        </p:nvSpPr>
        <p:spPr>
          <a:xfrm>
            <a:off x="6064596" y="2472914"/>
            <a:ext cx="350982" cy="17929"/>
          </a:xfrm>
          <a:custGeom>
            <a:avLst/>
            <a:gdLst/>
            <a:ahLst/>
            <a:cxnLst/>
            <a:rect l="l" t="t" r="r" b="b"/>
            <a:pathLst>
              <a:path w="289560" h="20319">
                <a:moveTo>
                  <a:pt x="289559" y="19811"/>
                </a:moveTo>
                <a:lnTo>
                  <a:pt x="289559" y="0"/>
                </a:lnTo>
                <a:lnTo>
                  <a:pt x="0" y="0"/>
                </a:lnTo>
                <a:lnTo>
                  <a:pt x="0" y="19811"/>
                </a:lnTo>
                <a:lnTo>
                  <a:pt x="289559" y="19811"/>
                </a:lnTo>
                <a:close/>
              </a:path>
            </a:pathLst>
          </a:custGeom>
          <a:solidFill>
            <a:srgbClr val="708ACC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pic>
        <p:nvPicPr>
          <p:cNvPr id="48" name="bg object 48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6121477" y="1797592"/>
            <a:ext cx="237221" cy="78553"/>
          </a:xfrm>
          <a:prstGeom prst="rect">
            <a:avLst/>
          </a:prstGeom>
        </p:spPr>
      </p:pic>
      <p:pic>
        <p:nvPicPr>
          <p:cNvPr id="49" name="bg object 49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6212379" y="2267174"/>
            <a:ext cx="53570" cy="75303"/>
          </a:xfrm>
          <a:prstGeom prst="rect">
            <a:avLst/>
          </a:prstGeom>
        </p:spPr>
      </p:pic>
      <p:sp>
        <p:nvSpPr>
          <p:cNvPr id="50" name="bg object 50"/>
          <p:cNvSpPr/>
          <p:nvPr/>
        </p:nvSpPr>
        <p:spPr>
          <a:xfrm>
            <a:off x="6147724" y="1816698"/>
            <a:ext cx="184727" cy="12326"/>
          </a:xfrm>
          <a:custGeom>
            <a:avLst/>
            <a:gdLst/>
            <a:ahLst/>
            <a:cxnLst/>
            <a:rect l="l" t="t" r="r" b="b"/>
            <a:pathLst>
              <a:path w="152400" h="13969">
                <a:moveTo>
                  <a:pt x="0" y="0"/>
                </a:moveTo>
                <a:lnTo>
                  <a:pt x="0" y="13715"/>
                </a:lnTo>
                <a:lnTo>
                  <a:pt x="152399" y="13715"/>
                </a:lnTo>
                <a:lnTo>
                  <a:pt x="152399" y="0"/>
                </a:lnTo>
                <a:lnTo>
                  <a:pt x="0" y="0"/>
                </a:lnTo>
                <a:close/>
              </a:path>
            </a:pathLst>
          </a:custGeom>
          <a:ln w="15875">
            <a:solidFill>
              <a:srgbClr val="385EA2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pic>
        <p:nvPicPr>
          <p:cNvPr id="51" name="bg object 51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6142183" y="1906794"/>
            <a:ext cx="186573" cy="21514"/>
          </a:xfrm>
          <a:prstGeom prst="rect">
            <a:avLst/>
          </a:prstGeom>
        </p:spPr>
      </p:pic>
      <p:sp>
        <p:nvSpPr>
          <p:cNvPr id="52" name="bg object 52"/>
          <p:cNvSpPr/>
          <p:nvPr/>
        </p:nvSpPr>
        <p:spPr>
          <a:xfrm>
            <a:off x="6142183" y="1905448"/>
            <a:ext cx="187036" cy="22971"/>
          </a:xfrm>
          <a:custGeom>
            <a:avLst/>
            <a:gdLst/>
            <a:ahLst/>
            <a:cxnLst/>
            <a:rect l="l" t="t" r="r" b="b"/>
            <a:pathLst>
              <a:path w="154304" h="26035">
                <a:moveTo>
                  <a:pt x="0" y="4571"/>
                </a:moveTo>
                <a:lnTo>
                  <a:pt x="42671" y="4571"/>
                </a:lnTo>
                <a:lnTo>
                  <a:pt x="62817" y="1142"/>
                </a:lnTo>
                <a:lnTo>
                  <a:pt x="83819" y="0"/>
                </a:lnTo>
                <a:lnTo>
                  <a:pt x="104822" y="1142"/>
                </a:lnTo>
                <a:lnTo>
                  <a:pt x="124967" y="4571"/>
                </a:lnTo>
                <a:lnTo>
                  <a:pt x="153923" y="4571"/>
                </a:lnTo>
                <a:lnTo>
                  <a:pt x="153923" y="25907"/>
                </a:lnTo>
                <a:lnTo>
                  <a:pt x="0" y="25907"/>
                </a:lnTo>
                <a:lnTo>
                  <a:pt x="0" y="4571"/>
                </a:lnTo>
                <a:close/>
              </a:path>
            </a:pathLst>
          </a:custGeom>
          <a:ln w="15875">
            <a:solidFill>
              <a:srgbClr val="385EA2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53" name="bg object 53"/>
          <p:cNvSpPr/>
          <p:nvPr/>
        </p:nvSpPr>
        <p:spPr>
          <a:xfrm>
            <a:off x="6151419" y="1917551"/>
            <a:ext cx="168564" cy="5603"/>
          </a:xfrm>
          <a:custGeom>
            <a:avLst/>
            <a:gdLst/>
            <a:ahLst/>
            <a:cxnLst/>
            <a:rect l="l" t="t" r="r" b="b"/>
            <a:pathLst>
              <a:path w="139064" h="6350">
                <a:moveTo>
                  <a:pt x="138683" y="6095"/>
                </a:moveTo>
                <a:lnTo>
                  <a:pt x="138683" y="0"/>
                </a:lnTo>
                <a:lnTo>
                  <a:pt x="0" y="0"/>
                </a:lnTo>
                <a:lnTo>
                  <a:pt x="0" y="6095"/>
                </a:lnTo>
                <a:lnTo>
                  <a:pt x="138683" y="6095"/>
                </a:lnTo>
                <a:close/>
              </a:path>
            </a:pathLst>
          </a:custGeom>
          <a:solidFill>
            <a:srgbClr val="708ACC"/>
          </a:solidFill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54" name="bg object 54"/>
          <p:cNvSpPr/>
          <p:nvPr/>
        </p:nvSpPr>
        <p:spPr>
          <a:xfrm>
            <a:off x="6151419" y="1917551"/>
            <a:ext cx="168564" cy="5603"/>
          </a:xfrm>
          <a:custGeom>
            <a:avLst/>
            <a:gdLst/>
            <a:ahLst/>
            <a:cxnLst/>
            <a:rect l="l" t="t" r="r" b="b"/>
            <a:pathLst>
              <a:path w="139064" h="6350">
                <a:moveTo>
                  <a:pt x="0" y="0"/>
                </a:moveTo>
                <a:lnTo>
                  <a:pt x="0" y="6095"/>
                </a:lnTo>
                <a:lnTo>
                  <a:pt x="138683" y="6095"/>
                </a:lnTo>
                <a:lnTo>
                  <a:pt x="138683" y="0"/>
                </a:lnTo>
                <a:lnTo>
                  <a:pt x="0" y="0"/>
                </a:lnTo>
                <a:close/>
              </a:path>
            </a:pathLst>
          </a:custGeom>
          <a:ln w="15875">
            <a:solidFill>
              <a:srgbClr val="385EA2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pic>
        <p:nvPicPr>
          <p:cNvPr id="55" name="bg object 55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6144030" y="1980752"/>
            <a:ext cx="192115" cy="16136"/>
          </a:xfrm>
          <a:prstGeom prst="rect">
            <a:avLst/>
          </a:prstGeom>
        </p:spPr>
      </p:pic>
      <p:pic>
        <p:nvPicPr>
          <p:cNvPr id="56" name="bg object 56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6182822" y="1835524"/>
            <a:ext cx="149628" cy="12101"/>
          </a:xfrm>
          <a:prstGeom prst="rect">
            <a:avLst/>
          </a:prstGeom>
        </p:spPr>
      </p:pic>
      <p:sp>
        <p:nvSpPr>
          <p:cNvPr id="57" name="bg object 57"/>
          <p:cNvSpPr/>
          <p:nvPr/>
        </p:nvSpPr>
        <p:spPr>
          <a:xfrm>
            <a:off x="6144029" y="1979407"/>
            <a:ext cx="192424" cy="17929"/>
          </a:xfrm>
          <a:custGeom>
            <a:avLst/>
            <a:gdLst/>
            <a:ahLst/>
            <a:cxnLst/>
            <a:rect l="l" t="t" r="r" b="b"/>
            <a:pathLst>
              <a:path w="158750" h="20319">
                <a:moveTo>
                  <a:pt x="0" y="15239"/>
                </a:moveTo>
                <a:lnTo>
                  <a:pt x="0" y="4571"/>
                </a:lnTo>
                <a:lnTo>
                  <a:pt x="50291" y="4571"/>
                </a:lnTo>
                <a:lnTo>
                  <a:pt x="64460" y="1142"/>
                </a:lnTo>
                <a:lnTo>
                  <a:pt x="79057" y="0"/>
                </a:lnTo>
                <a:lnTo>
                  <a:pt x="93368" y="1142"/>
                </a:lnTo>
                <a:lnTo>
                  <a:pt x="106679" y="4571"/>
                </a:lnTo>
                <a:lnTo>
                  <a:pt x="158495" y="4571"/>
                </a:lnTo>
                <a:lnTo>
                  <a:pt x="158495" y="15239"/>
                </a:lnTo>
                <a:lnTo>
                  <a:pt x="106679" y="15239"/>
                </a:lnTo>
                <a:lnTo>
                  <a:pt x="93368" y="18668"/>
                </a:lnTo>
                <a:lnTo>
                  <a:pt x="79057" y="19811"/>
                </a:lnTo>
                <a:lnTo>
                  <a:pt x="64460" y="18668"/>
                </a:lnTo>
                <a:lnTo>
                  <a:pt x="50291" y="15239"/>
                </a:lnTo>
                <a:lnTo>
                  <a:pt x="0" y="15239"/>
                </a:lnTo>
                <a:close/>
              </a:path>
            </a:pathLst>
          </a:custGeom>
          <a:ln w="15875">
            <a:solidFill>
              <a:srgbClr val="385EA2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pic>
        <p:nvPicPr>
          <p:cNvPr id="58" name="bg object 58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6293659" y="1935032"/>
            <a:ext cx="33250" cy="6723"/>
          </a:xfrm>
          <a:prstGeom prst="rect">
            <a:avLst/>
          </a:prstGeom>
        </p:spPr>
      </p:pic>
      <p:pic>
        <p:nvPicPr>
          <p:cNvPr id="59" name="bg object 59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6301048" y="1999578"/>
            <a:ext cx="35097" cy="5378"/>
          </a:xfrm>
          <a:prstGeom prst="rect">
            <a:avLst/>
          </a:prstGeom>
        </p:spPr>
      </p:pic>
      <p:sp>
        <p:nvSpPr>
          <p:cNvPr id="60" name="bg object 60"/>
          <p:cNvSpPr/>
          <p:nvPr/>
        </p:nvSpPr>
        <p:spPr>
          <a:xfrm>
            <a:off x="6306589" y="1835524"/>
            <a:ext cx="26170" cy="8404"/>
          </a:xfrm>
          <a:custGeom>
            <a:avLst/>
            <a:gdLst/>
            <a:ahLst/>
            <a:cxnLst/>
            <a:rect l="l" t="t" r="r" b="b"/>
            <a:pathLst>
              <a:path w="21589" h="9525">
                <a:moveTo>
                  <a:pt x="0" y="0"/>
                </a:moveTo>
                <a:lnTo>
                  <a:pt x="0" y="9143"/>
                </a:lnTo>
                <a:lnTo>
                  <a:pt x="21335" y="9143"/>
                </a:lnTo>
                <a:lnTo>
                  <a:pt x="21335" y="0"/>
                </a:lnTo>
                <a:lnTo>
                  <a:pt x="0" y="0"/>
                </a:lnTo>
                <a:close/>
              </a:path>
            </a:pathLst>
          </a:custGeom>
          <a:ln w="15875">
            <a:solidFill>
              <a:srgbClr val="385EA2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61" name="bg object 61"/>
          <p:cNvSpPr/>
          <p:nvPr/>
        </p:nvSpPr>
        <p:spPr>
          <a:xfrm>
            <a:off x="6264102" y="1835524"/>
            <a:ext cx="16933" cy="12326"/>
          </a:xfrm>
          <a:custGeom>
            <a:avLst/>
            <a:gdLst/>
            <a:ahLst/>
            <a:cxnLst/>
            <a:rect l="l" t="t" r="r" b="b"/>
            <a:pathLst>
              <a:path w="13970" h="13969">
                <a:moveTo>
                  <a:pt x="13715" y="7619"/>
                </a:moveTo>
                <a:lnTo>
                  <a:pt x="0" y="13715"/>
                </a:lnTo>
                <a:lnTo>
                  <a:pt x="0" y="0"/>
                </a:lnTo>
                <a:lnTo>
                  <a:pt x="13715" y="7619"/>
                </a:lnTo>
                <a:close/>
              </a:path>
            </a:pathLst>
          </a:custGeom>
          <a:ln w="15875">
            <a:solidFill>
              <a:srgbClr val="385EA2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62" name="bg object 62"/>
          <p:cNvSpPr/>
          <p:nvPr/>
        </p:nvSpPr>
        <p:spPr>
          <a:xfrm>
            <a:off x="6240087" y="1835524"/>
            <a:ext cx="16933" cy="12326"/>
          </a:xfrm>
          <a:custGeom>
            <a:avLst/>
            <a:gdLst/>
            <a:ahLst/>
            <a:cxnLst/>
            <a:rect l="l" t="t" r="r" b="b"/>
            <a:pathLst>
              <a:path w="13970" h="13969">
                <a:moveTo>
                  <a:pt x="0" y="7619"/>
                </a:moveTo>
                <a:lnTo>
                  <a:pt x="13715" y="0"/>
                </a:lnTo>
                <a:lnTo>
                  <a:pt x="13715" y="13715"/>
                </a:lnTo>
                <a:lnTo>
                  <a:pt x="0" y="7619"/>
                </a:lnTo>
                <a:close/>
              </a:path>
            </a:pathLst>
          </a:custGeom>
          <a:ln w="15875">
            <a:solidFill>
              <a:srgbClr val="385EA2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63" name="bg object 63"/>
          <p:cNvSpPr/>
          <p:nvPr/>
        </p:nvSpPr>
        <p:spPr>
          <a:xfrm>
            <a:off x="6293658" y="1935032"/>
            <a:ext cx="43103" cy="70037"/>
          </a:xfrm>
          <a:custGeom>
            <a:avLst/>
            <a:gdLst/>
            <a:ahLst/>
            <a:cxnLst/>
            <a:rect l="l" t="t" r="r" b="b"/>
            <a:pathLst>
              <a:path w="35560" h="79375">
                <a:moveTo>
                  <a:pt x="0" y="0"/>
                </a:moveTo>
                <a:lnTo>
                  <a:pt x="0" y="7619"/>
                </a:lnTo>
                <a:lnTo>
                  <a:pt x="27431" y="7619"/>
                </a:lnTo>
                <a:lnTo>
                  <a:pt x="27431" y="0"/>
                </a:lnTo>
                <a:lnTo>
                  <a:pt x="0" y="0"/>
                </a:lnTo>
                <a:close/>
              </a:path>
              <a:path w="35560" h="79375">
                <a:moveTo>
                  <a:pt x="6095" y="73151"/>
                </a:moveTo>
                <a:lnTo>
                  <a:pt x="6095" y="79247"/>
                </a:lnTo>
                <a:lnTo>
                  <a:pt x="35051" y="79247"/>
                </a:lnTo>
                <a:lnTo>
                  <a:pt x="35051" y="73151"/>
                </a:lnTo>
                <a:lnTo>
                  <a:pt x="6095" y="73151"/>
                </a:lnTo>
                <a:close/>
              </a:path>
            </a:pathLst>
          </a:custGeom>
          <a:ln w="15875">
            <a:solidFill>
              <a:srgbClr val="385EA2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64" name="bg object 64"/>
          <p:cNvSpPr/>
          <p:nvPr/>
        </p:nvSpPr>
        <p:spPr>
          <a:xfrm>
            <a:off x="6147724" y="1836868"/>
            <a:ext cx="16933" cy="0"/>
          </a:xfrm>
          <a:custGeom>
            <a:avLst/>
            <a:gdLst/>
            <a:ahLst/>
            <a:cxnLst/>
            <a:rect l="l" t="t" r="r" b="b"/>
            <a:pathLst>
              <a:path w="13970">
                <a:moveTo>
                  <a:pt x="0" y="0"/>
                </a:moveTo>
                <a:lnTo>
                  <a:pt x="13715" y="0"/>
                </a:lnTo>
              </a:path>
            </a:pathLst>
          </a:custGeom>
          <a:ln w="15875">
            <a:solidFill>
              <a:srgbClr val="385EA2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65" name="bg object 65"/>
          <p:cNvSpPr/>
          <p:nvPr/>
        </p:nvSpPr>
        <p:spPr>
          <a:xfrm>
            <a:off x="6144029" y="1937721"/>
            <a:ext cx="15394" cy="0"/>
          </a:xfrm>
          <a:custGeom>
            <a:avLst/>
            <a:gdLst/>
            <a:ahLst/>
            <a:cxnLst/>
            <a:rect l="l" t="t" r="r" b="b"/>
            <a:pathLst>
              <a:path w="12700">
                <a:moveTo>
                  <a:pt x="0" y="0"/>
                </a:moveTo>
                <a:lnTo>
                  <a:pt x="12191" y="0"/>
                </a:lnTo>
              </a:path>
            </a:pathLst>
          </a:custGeom>
          <a:ln w="15875">
            <a:solidFill>
              <a:srgbClr val="385EA2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66" name="bg object 66"/>
          <p:cNvSpPr/>
          <p:nvPr/>
        </p:nvSpPr>
        <p:spPr>
          <a:xfrm>
            <a:off x="6047972" y="1653989"/>
            <a:ext cx="511848" cy="836519"/>
          </a:xfrm>
          <a:custGeom>
            <a:avLst/>
            <a:gdLst/>
            <a:ahLst/>
            <a:cxnLst/>
            <a:rect l="l" t="t" r="r" b="b"/>
            <a:pathLst>
              <a:path w="422275" h="948055">
                <a:moveTo>
                  <a:pt x="13715" y="947927"/>
                </a:moveTo>
                <a:lnTo>
                  <a:pt x="13715" y="928115"/>
                </a:lnTo>
                <a:lnTo>
                  <a:pt x="0" y="928115"/>
                </a:lnTo>
                <a:lnTo>
                  <a:pt x="0" y="105155"/>
                </a:lnTo>
                <a:lnTo>
                  <a:pt x="105155" y="0"/>
                </a:lnTo>
                <a:lnTo>
                  <a:pt x="422147" y="0"/>
                </a:lnTo>
                <a:lnTo>
                  <a:pt x="422147" y="822959"/>
                </a:lnTo>
                <a:lnTo>
                  <a:pt x="414527" y="829055"/>
                </a:lnTo>
                <a:lnTo>
                  <a:pt x="414527" y="836675"/>
                </a:lnTo>
                <a:lnTo>
                  <a:pt x="303275" y="947927"/>
                </a:lnTo>
                <a:lnTo>
                  <a:pt x="13715" y="947927"/>
                </a:lnTo>
                <a:close/>
              </a:path>
            </a:pathLst>
          </a:custGeom>
          <a:ln w="15875">
            <a:solidFill>
              <a:srgbClr val="385EA2"/>
            </a:solidFill>
          </a:ln>
        </p:spPr>
        <p:txBody>
          <a:bodyPr wrap="square" lIns="0" tIns="0" rIns="0" bIns="0" rtlCol="0"/>
          <a:lstStyle/>
          <a:p>
            <a:endParaRPr sz="1588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96634" y="227431"/>
            <a:ext cx="2169005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rgbClr val="4571C4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7/25/2024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4555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03433">
        <a:defRPr>
          <a:latin typeface="+mn-lt"/>
          <a:ea typeface="+mn-ea"/>
          <a:cs typeface="+mn-cs"/>
        </a:defRPr>
      </a:lvl2pPr>
      <a:lvl3pPr marL="806867">
        <a:defRPr>
          <a:latin typeface="+mn-lt"/>
          <a:ea typeface="+mn-ea"/>
          <a:cs typeface="+mn-cs"/>
        </a:defRPr>
      </a:lvl3pPr>
      <a:lvl4pPr marL="1210300">
        <a:defRPr>
          <a:latin typeface="+mn-lt"/>
          <a:ea typeface="+mn-ea"/>
          <a:cs typeface="+mn-cs"/>
        </a:defRPr>
      </a:lvl4pPr>
      <a:lvl5pPr marL="1613733">
        <a:defRPr>
          <a:latin typeface="+mn-lt"/>
          <a:ea typeface="+mn-ea"/>
          <a:cs typeface="+mn-cs"/>
        </a:defRPr>
      </a:lvl5pPr>
      <a:lvl6pPr marL="2017166">
        <a:defRPr>
          <a:latin typeface="+mn-lt"/>
          <a:ea typeface="+mn-ea"/>
          <a:cs typeface="+mn-cs"/>
        </a:defRPr>
      </a:lvl6pPr>
      <a:lvl7pPr marL="2420600">
        <a:defRPr>
          <a:latin typeface="+mn-lt"/>
          <a:ea typeface="+mn-ea"/>
          <a:cs typeface="+mn-cs"/>
        </a:defRPr>
      </a:lvl7pPr>
      <a:lvl8pPr marL="2824033">
        <a:defRPr>
          <a:latin typeface="+mn-lt"/>
          <a:ea typeface="+mn-ea"/>
          <a:cs typeface="+mn-cs"/>
        </a:defRPr>
      </a:lvl8pPr>
      <a:lvl9pPr marL="322746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03433">
        <a:defRPr>
          <a:latin typeface="+mn-lt"/>
          <a:ea typeface="+mn-ea"/>
          <a:cs typeface="+mn-cs"/>
        </a:defRPr>
      </a:lvl2pPr>
      <a:lvl3pPr marL="806867">
        <a:defRPr>
          <a:latin typeface="+mn-lt"/>
          <a:ea typeface="+mn-ea"/>
          <a:cs typeface="+mn-cs"/>
        </a:defRPr>
      </a:lvl3pPr>
      <a:lvl4pPr marL="1210300">
        <a:defRPr>
          <a:latin typeface="+mn-lt"/>
          <a:ea typeface="+mn-ea"/>
          <a:cs typeface="+mn-cs"/>
        </a:defRPr>
      </a:lvl4pPr>
      <a:lvl5pPr marL="1613733">
        <a:defRPr>
          <a:latin typeface="+mn-lt"/>
          <a:ea typeface="+mn-ea"/>
          <a:cs typeface="+mn-cs"/>
        </a:defRPr>
      </a:lvl5pPr>
      <a:lvl6pPr marL="2017166">
        <a:defRPr>
          <a:latin typeface="+mn-lt"/>
          <a:ea typeface="+mn-ea"/>
          <a:cs typeface="+mn-cs"/>
        </a:defRPr>
      </a:lvl6pPr>
      <a:lvl7pPr marL="2420600">
        <a:defRPr>
          <a:latin typeface="+mn-lt"/>
          <a:ea typeface="+mn-ea"/>
          <a:cs typeface="+mn-cs"/>
        </a:defRPr>
      </a:lvl7pPr>
      <a:lvl8pPr marL="2824033">
        <a:defRPr>
          <a:latin typeface="+mn-lt"/>
          <a:ea typeface="+mn-ea"/>
          <a:cs typeface="+mn-cs"/>
        </a:defRPr>
      </a:lvl8pPr>
      <a:lvl9pPr marL="322746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gif"/><Relationship Id="rId4" Type="http://schemas.openxmlformats.org/officeDocument/2006/relationships/image" Target="../media/image12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2.gi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13" Type="http://schemas.openxmlformats.org/officeDocument/2006/relationships/image" Target="../media/image28.pn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12" Type="http://schemas.openxmlformats.org/officeDocument/2006/relationships/image" Target="../media/image27.png"/><Relationship Id="rId17" Type="http://schemas.openxmlformats.org/officeDocument/2006/relationships/image" Target="../media/image32.png"/><Relationship Id="rId2" Type="http://schemas.openxmlformats.org/officeDocument/2006/relationships/image" Target="../media/image17.png"/><Relationship Id="rId16" Type="http://schemas.openxmlformats.org/officeDocument/2006/relationships/image" Target="../media/image31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1.png"/><Relationship Id="rId11" Type="http://schemas.openxmlformats.org/officeDocument/2006/relationships/image" Target="../media/image26.png"/><Relationship Id="rId5" Type="http://schemas.openxmlformats.org/officeDocument/2006/relationships/image" Target="../media/image20.png"/><Relationship Id="rId15" Type="http://schemas.openxmlformats.org/officeDocument/2006/relationships/image" Target="../media/image30.png"/><Relationship Id="rId10" Type="http://schemas.openxmlformats.org/officeDocument/2006/relationships/image" Target="../media/image25.png"/><Relationship Id="rId4" Type="http://schemas.openxmlformats.org/officeDocument/2006/relationships/image" Target="../media/image19.png"/><Relationship Id="rId9" Type="http://schemas.openxmlformats.org/officeDocument/2006/relationships/image" Target="../media/image24.png"/><Relationship Id="rId14" Type="http://schemas.openxmlformats.org/officeDocument/2006/relationships/image" Target="../media/image2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>
          <a:xfrm>
            <a:off x="727431" y="349211"/>
            <a:ext cx="10515600" cy="1325563"/>
          </a:xfrm>
        </p:spPr>
        <p:txBody>
          <a:bodyPr/>
          <a:lstStyle/>
          <a:p>
            <a:pPr algn="ctr"/>
            <a:r>
              <a:rPr lang="en-US" altLang="en-US" dirty="0">
                <a:latin typeface="Arial" panose="020B0604020202020204" pitchFamily="34" charset="0"/>
              </a:rPr>
              <a:t>Merchant P2PE Dataflow Diagram</a:t>
            </a:r>
          </a:p>
        </p:txBody>
      </p:sp>
      <p:pic>
        <p:nvPicPr>
          <p:cNvPr id="2052" name="Picture 4" descr="Bank sign vector illustrat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3274" y="2772054"/>
            <a:ext cx="1320673" cy="11093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Line Callout 1 7"/>
          <p:cNvSpPr/>
          <p:nvPr/>
        </p:nvSpPr>
        <p:spPr>
          <a:xfrm>
            <a:off x="9278876" y="4498117"/>
            <a:ext cx="1305071" cy="1326987"/>
          </a:xfrm>
          <a:prstGeom prst="borderCallout1">
            <a:avLst>
              <a:gd name="adj1" fmla="val -51188"/>
              <a:gd name="adj2" fmla="val 50039"/>
              <a:gd name="adj3" fmla="val 41"/>
              <a:gd name="adj4" fmla="val 50011"/>
            </a:avLst>
          </a:prstGeom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>
                <a:solidFill>
                  <a:srgbClr val="000000"/>
                </a:solidFill>
                <a:latin typeface="Arial"/>
              </a:rPr>
              <a:t>Elavon.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31461" y="2151589"/>
            <a:ext cx="1923889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700" dirty="0">
                <a:solidFill>
                  <a:srgbClr val="000000"/>
                </a:solidFill>
                <a:latin typeface="Arial" panose="020B0604020202020204" pitchFamily="34" charset="0"/>
              </a:rPr>
              <a:t>Card Holder Data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082841" y="2151589"/>
            <a:ext cx="1681538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700" dirty="0">
                <a:solidFill>
                  <a:srgbClr val="000000"/>
                </a:solidFill>
                <a:latin typeface="Arial" panose="020B0604020202020204" pitchFamily="34" charset="0"/>
              </a:rPr>
              <a:t>Acquiring Bank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875366" y="2144282"/>
            <a:ext cx="2313894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700" dirty="0">
                <a:solidFill>
                  <a:srgbClr val="000000"/>
                </a:solidFill>
                <a:latin typeface="Arial" panose="020B0604020202020204" pitchFamily="34" charset="0"/>
              </a:rPr>
              <a:t>P2PE Card Terminal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1F688B7-B8AD-49B8-9514-E101633C458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460" y="2203769"/>
            <a:ext cx="1923890" cy="1923890"/>
          </a:xfrm>
          <a:prstGeom prst="rect">
            <a:avLst/>
          </a:prstGeom>
        </p:spPr>
      </p:pic>
      <p:sp>
        <p:nvSpPr>
          <p:cNvPr id="22" name="Right Arrow 8">
            <a:extLst>
              <a:ext uri="{FF2B5EF4-FFF2-40B4-BE49-F238E27FC236}">
                <a16:creationId xmlns:a16="http://schemas.microsoft.com/office/drawing/2014/main" id="{5CA85CE7-D294-46C3-BAC3-DB35973DCFA6}"/>
              </a:ext>
            </a:extLst>
          </p:cNvPr>
          <p:cNvSpPr/>
          <p:nvPr/>
        </p:nvSpPr>
        <p:spPr>
          <a:xfrm>
            <a:off x="2855350" y="3098733"/>
            <a:ext cx="1503808" cy="4357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>
                <a:solidFill>
                  <a:srgbClr val="FFFFE1"/>
                </a:solidFill>
                <a:latin typeface="Arial"/>
              </a:rPr>
              <a:t>Swipe/Tap/Dip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41950101-9C48-48CC-94E9-B50791A5214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0709" y="2617854"/>
            <a:ext cx="1362075" cy="1352550"/>
          </a:xfrm>
          <a:prstGeom prst="rect">
            <a:avLst/>
          </a:prstGeom>
        </p:spPr>
      </p:pic>
      <p:sp>
        <p:nvSpPr>
          <p:cNvPr id="15" name="Cloud 14">
            <a:extLst>
              <a:ext uri="{FF2B5EF4-FFF2-40B4-BE49-F238E27FC236}">
                <a16:creationId xmlns:a16="http://schemas.microsoft.com/office/drawing/2014/main" id="{DC5804CC-50BD-445C-AB98-E29074406006}"/>
              </a:ext>
            </a:extLst>
          </p:cNvPr>
          <p:cNvSpPr/>
          <p:nvPr/>
        </p:nvSpPr>
        <p:spPr>
          <a:xfrm>
            <a:off x="6399345" y="2772054"/>
            <a:ext cx="2291137" cy="1109367"/>
          </a:xfrm>
          <a:prstGeom prst="cloud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rrow: Left-Right 17">
            <a:extLst>
              <a:ext uri="{FF2B5EF4-FFF2-40B4-BE49-F238E27FC236}">
                <a16:creationId xmlns:a16="http://schemas.microsoft.com/office/drawing/2014/main" id="{46BB69C0-1A9F-431B-816D-58AA3E86A16E}"/>
              </a:ext>
            </a:extLst>
          </p:cNvPr>
          <p:cNvSpPr/>
          <p:nvPr/>
        </p:nvSpPr>
        <p:spPr>
          <a:xfrm>
            <a:off x="6024335" y="3098733"/>
            <a:ext cx="3087388" cy="435724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Encrypted Card Data </a:t>
            </a:r>
          </a:p>
        </p:txBody>
      </p:sp>
      <p:sp>
        <p:nvSpPr>
          <p:cNvPr id="30" name="Line Callout 1 7">
            <a:extLst>
              <a:ext uri="{FF2B5EF4-FFF2-40B4-BE49-F238E27FC236}">
                <a16:creationId xmlns:a16="http://schemas.microsoft.com/office/drawing/2014/main" id="{A95CE809-949F-474E-A41B-246C6956E7BC}"/>
              </a:ext>
            </a:extLst>
          </p:cNvPr>
          <p:cNvSpPr/>
          <p:nvPr/>
        </p:nvSpPr>
        <p:spPr>
          <a:xfrm>
            <a:off x="4379777" y="4498116"/>
            <a:ext cx="1305071" cy="1326987"/>
          </a:xfrm>
          <a:prstGeom prst="borderCallout1">
            <a:avLst>
              <a:gd name="adj1" fmla="val -51188"/>
              <a:gd name="adj2" fmla="val 50039"/>
              <a:gd name="adj3" fmla="val 41"/>
              <a:gd name="adj4" fmla="val 50011"/>
            </a:avLst>
          </a:prstGeom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>
                <a:solidFill>
                  <a:srgbClr val="000000"/>
                </a:solidFill>
                <a:latin typeface="Arial"/>
              </a:rPr>
              <a:t>Ingenico</a:t>
            </a:r>
            <a:br>
              <a:rPr lang="en-US" sz="1200" dirty="0">
                <a:solidFill>
                  <a:srgbClr val="000000"/>
                </a:solidFill>
                <a:latin typeface="Arial"/>
              </a:rPr>
            </a:br>
            <a:r>
              <a:rPr lang="en-US" sz="1200" dirty="0">
                <a:solidFill>
                  <a:srgbClr val="000000"/>
                </a:solidFill>
                <a:latin typeface="Arial"/>
              </a:rPr>
              <a:t>Desk 3500.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200" dirty="0">
              <a:solidFill>
                <a:srgbClr val="000000"/>
              </a:solidFill>
              <a:latin typeface="Arial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>
                <a:solidFill>
                  <a:srgbClr val="000000"/>
                </a:solidFill>
                <a:latin typeface="Arial"/>
              </a:rPr>
              <a:t>Elavon Safe-T</a:t>
            </a:r>
            <a:br>
              <a:rPr lang="en-US" sz="1200" dirty="0">
                <a:solidFill>
                  <a:srgbClr val="000000"/>
                </a:solidFill>
                <a:latin typeface="Arial"/>
              </a:rPr>
            </a:br>
            <a:r>
              <a:rPr lang="en-US" sz="1200" dirty="0">
                <a:solidFill>
                  <a:srgbClr val="000000"/>
                </a:solidFill>
                <a:latin typeface="Arial"/>
              </a:rPr>
              <a:t>2021-00679.005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3FB41E2-69E2-49A6-9E19-839C0055E9EA}"/>
              </a:ext>
            </a:extLst>
          </p:cNvPr>
          <p:cNvSpPr txBox="1"/>
          <p:nvPr/>
        </p:nvSpPr>
        <p:spPr>
          <a:xfrm>
            <a:off x="338811" y="5328640"/>
            <a:ext cx="2922517" cy="1200329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Merchant Information:</a:t>
            </a:r>
          </a:p>
          <a:p>
            <a:endParaRPr lang="en-US" dirty="0"/>
          </a:p>
          <a:p>
            <a:r>
              <a:rPr lang="en-US" dirty="0"/>
              <a:t>Rutgers University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2646094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>
          <a:xfrm>
            <a:off x="727431" y="349211"/>
            <a:ext cx="10515600" cy="1325563"/>
          </a:xfrm>
        </p:spPr>
        <p:txBody>
          <a:bodyPr/>
          <a:lstStyle/>
          <a:p>
            <a:pPr algn="ctr"/>
            <a:r>
              <a:rPr lang="en-US" altLang="en-US" dirty="0">
                <a:latin typeface="Arial" panose="020B0604020202020204" pitchFamily="34" charset="0"/>
              </a:rPr>
              <a:t>Merchant eCommerce Dataflow Diagram</a:t>
            </a:r>
          </a:p>
        </p:txBody>
      </p:sp>
      <p:pic>
        <p:nvPicPr>
          <p:cNvPr id="2052" name="Picture 4" descr="Bank sign vector illustrat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4450" y="4717244"/>
            <a:ext cx="1320673" cy="11093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2522497" y="1770589"/>
            <a:ext cx="1923889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700" dirty="0">
                <a:solidFill>
                  <a:srgbClr val="000000"/>
                </a:solidFill>
                <a:latin typeface="Arial" panose="020B0604020202020204" pitchFamily="34" charset="0"/>
              </a:rPr>
              <a:t>Card Holder Data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111983" y="5728064"/>
            <a:ext cx="1681538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700" dirty="0">
                <a:solidFill>
                  <a:srgbClr val="000000"/>
                </a:solidFill>
                <a:latin typeface="Arial" panose="020B0604020202020204" pitchFamily="34" charset="0"/>
              </a:rPr>
              <a:t>Elavon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922521" y="1774271"/>
            <a:ext cx="199827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700" dirty="0">
                <a:solidFill>
                  <a:srgbClr val="000000"/>
                </a:solidFill>
                <a:latin typeface="Arial" panose="020B0604020202020204" pitchFamily="34" charset="0"/>
              </a:rPr>
              <a:t>Customer Web Browser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1F688B7-B8AD-49B8-9514-E101633C458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2496" y="1822769"/>
            <a:ext cx="1923890" cy="1923890"/>
          </a:xfrm>
          <a:prstGeom prst="rect">
            <a:avLst/>
          </a:prstGeom>
        </p:spPr>
      </p:pic>
      <p:sp>
        <p:nvSpPr>
          <p:cNvPr id="22" name="Right Arrow 8">
            <a:extLst>
              <a:ext uri="{FF2B5EF4-FFF2-40B4-BE49-F238E27FC236}">
                <a16:creationId xmlns:a16="http://schemas.microsoft.com/office/drawing/2014/main" id="{5CA85CE7-D294-46C3-BAC3-DB35973DCFA6}"/>
              </a:ext>
            </a:extLst>
          </p:cNvPr>
          <p:cNvSpPr/>
          <p:nvPr/>
        </p:nvSpPr>
        <p:spPr>
          <a:xfrm>
            <a:off x="4446386" y="2717733"/>
            <a:ext cx="901701" cy="4357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200" dirty="0">
              <a:solidFill>
                <a:srgbClr val="FFFFE1"/>
              </a:solidFill>
              <a:latin typeface="Arial"/>
            </a:endParaRPr>
          </a:p>
        </p:txBody>
      </p:sp>
      <p:sp>
        <p:nvSpPr>
          <p:cNvPr id="15" name="Cloud 14">
            <a:extLst>
              <a:ext uri="{FF2B5EF4-FFF2-40B4-BE49-F238E27FC236}">
                <a16:creationId xmlns:a16="http://schemas.microsoft.com/office/drawing/2014/main" id="{DC5804CC-50BD-445C-AB98-E29074406006}"/>
              </a:ext>
            </a:extLst>
          </p:cNvPr>
          <p:cNvSpPr/>
          <p:nvPr/>
        </p:nvSpPr>
        <p:spPr>
          <a:xfrm>
            <a:off x="6478282" y="2433402"/>
            <a:ext cx="1821458" cy="1144214"/>
          </a:xfrm>
          <a:prstGeom prst="cloud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rrow: Left-Right 17">
            <a:extLst>
              <a:ext uri="{FF2B5EF4-FFF2-40B4-BE49-F238E27FC236}">
                <a16:creationId xmlns:a16="http://schemas.microsoft.com/office/drawing/2014/main" id="{46BB69C0-1A9F-431B-816D-58AA3E86A16E}"/>
              </a:ext>
            </a:extLst>
          </p:cNvPr>
          <p:cNvSpPr/>
          <p:nvPr/>
        </p:nvSpPr>
        <p:spPr>
          <a:xfrm>
            <a:off x="6562256" y="2744493"/>
            <a:ext cx="1653510" cy="44136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Encrypted Data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3FB41E2-69E2-49A6-9E19-839C0055E9EA}"/>
              </a:ext>
            </a:extLst>
          </p:cNvPr>
          <p:cNvSpPr txBox="1"/>
          <p:nvPr/>
        </p:nvSpPr>
        <p:spPr>
          <a:xfrm>
            <a:off x="338889" y="5361800"/>
            <a:ext cx="2922517" cy="1200329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Merchant Information:</a:t>
            </a:r>
          </a:p>
          <a:p>
            <a:endParaRPr lang="en-US" dirty="0"/>
          </a:p>
          <a:p>
            <a:r>
              <a:rPr lang="en-US" dirty="0"/>
              <a:t>Rutgers University</a:t>
            </a:r>
          </a:p>
          <a:p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92DCA56-7AD2-41BB-8B19-E6E782A34EF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3113" y="2572106"/>
            <a:ext cx="984117" cy="1005510"/>
          </a:xfrm>
          <a:prstGeom prst="rect">
            <a:avLst/>
          </a:prstGeom>
        </p:spPr>
      </p:pic>
      <p:sp>
        <p:nvSpPr>
          <p:cNvPr id="17" name="Oval 6">
            <a:extLst>
              <a:ext uri="{FF2B5EF4-FFF2-40B4-BE49-F238E27FC236}">
                <a16:creationId xmlns:a16="http://schemas.microsoft.com/office/drawing/2014/main" id="{0577E67A-FBF0-4434-9DBC-99BD446DA0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20075" y="1659633"/>
            <a:ext cx="2438400" cy="2438400"/>
          </a:xfrm>
          <a:prstGeom prst="ellipse">
            <a:avLst/>
          </a:prstGeom>
          <a:solidFill>
            <a:schemeClr val="accent5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 dirty="0"/>
          </a:p>
        </p:txBody>
      </p:sp>
      <p:sp>
        <p:nvSpPr>
          <p:cNvPr id="19" name="Text Box 27">
            <a:extLst>
              <a:ext uri="{FF2B5EF4-FFF2-40B4-BE49-F238E27FC236}">
                <a16:creationId xmlns:a16="http://schemas.microsoft.com/office/drawing/2014/main" id="{D798E4C8-8806-432C-9993-EF020DA9E8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14415" y="3641629"/>
            <a:ext cx="130356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1" dirty="0"/>
              <a:t>University DMZ</a:t>
            </a:r>
          </a:p>
        </p:txBody>
      </p:sp>
      <p:sp>
        <p:nvSpPr>
          <p:cNvPr id="21" name="Line 30">
            <a:extLst>
              <a:ext uri="{FF2B5EF4-FFF2-40B4-BE49-F238E27FC236}">
                <a16:creationId xmlns:a16="http://schemas.microsoft.com/office/drawing/2014/main" id="{A552A260-E511-4692-9E35-59FF4B44CD4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258275" y="2878833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8980159B-80C5-41F9-9791-20DFB6D3F579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1776" y="1997770"/>
            <a:ext cx="1181100" cy="1587500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3EBE4F75-8385-47C9-8D7F-F6642D09C7B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2309" y="2297917"/>
            <a:ext cx="903309" cy="1161832"/>
          </a:xfrm>
          <a:prstGeom prst="rect">
            <a:avLst/>
          </a:prstGeom>
        </p:spPr>
      </p:pic>
      <p:sp>
        <p:nvSpPr>
          <p:cNvPr id="31" name="Line Callout 1 7">
            <a:extLst>
              <a:ext uri="{FF2B5EF4-FFF2-40B4-BE49-F238E27FC236}">
                <a16:creationId xmlns:a16="http://schemas.microsoft.com/office/drawing/2014/main" id="{A551240D-9A0C-4E0A-B5E2-2D0922366AB6}"/>
              </a:ext>
            </a:extLst>
          </p:cNvPr>
          <p:cNvSpPr/>
          <p:nvPr/>
        </p:nvSpPr>
        <p:spPr>
          <a:xfrm>
            <a:off x="9014415" y="4800802"/>
            <a:ext cx="1305071" cy="1326987"/>
          </a:xfrm>
          <a:prstGeom prst="borderCallout1">
            <a:avLst>
              <a:gd name="adj1" fmla="val -52624"/>
              <a:gd name="adj2" fmla="val 50039"/>
              <a:gd name="adj3" fmla="val 41"/>
              <a:gd name="adj4" fmla="val 50011"/>
            </a:avLst>
          </a:prstGeom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>
                <a:solidFill>
                  <a:srgbClr val="000000"/>
                </a:solidFill>
                <a:latin typeface="Arial"/>
              </a:rPr>
              <a:t>Hosted redirection to Elavon</a:t>
            </a:r>
          </a:p>
        </p:txBody>
      </p:sp>
      <p:sp>
        <p:nvSpPr>
          <p:cNvPr id="34" name="Cloud 33">
            <a:extLst>
              <a:ext uri="{FF2B5EF4-FFF2-40B4-BE49-F238E27FC236}">
                <a16:creationId xmlns:a16="http://schemas.microsoft.com/office/drawing/2014/main" id="{4E65DB6E-684C-4BA7-8BCB-85C6C42F4DEB}"/>
              </a:ext>
            </a:extLst>
          </p:cNvPr>
          <p:cNvSpPr/>
          <p:nvPr/>
        </p:nvSpPr>
        <p:spPr>
          <a:xfrm>
            <a:off x="5372663" y="3812116"/>
            <a:ext cx="1214169" cy="688552"/>
          </a:xfrm>
          <a:prstGeom prst="cloud">
            <a:avLst/>
          </a:prstGeom>
          <a:solidFill>
            <a:schemeClr val="bg2"/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Arrow: Up-Down 3">
            <a:extLst>
              <a:ext uri="{FF2B5EF4-FFF2-40B4-BE49-F238E27FC236}">
                <a16:creationId xmlns:a16="http://schemas.microsoft.com/office/drawing/2014/main" id="{A4BBFED4-7355-4B0E-AD06-EABE25357FB1}"/>
              </a:ext>
            </a:extLst>
          </p:cNvPr>
          <p:cNvSpPr/>
          <p:nvPr/>
        </p:nvSpPr>
        <p:spPr>
          <a:xfrm>
            <a:off x="5769461" y="3585271"/>
            <a:ext cx="366582" cy="1131974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</p:txBody>
      </p:sp>
      <p:sp>
        <p:nvSpPr>
          <p:cNvPr id="30" name="Line Callout 1 7">
            <a:extLst>
              <a:ext uri="{FF2B5EF4-FFF2-40B4-BE49-F238E27FC236}">
                <a16:creationId xmlns:a16="http://schemas.microsoft.com/office/drawing/2014/main" id="{A95CE809-949F-474E-A41B-246C6956E7BC}"/>
              </a:ext>
            </a:extLst>
          </p:cNvPr>
          <p:cNvSpPr/>
          <p:nvPr/>
        </p:nvSpPr>
        <p:spPr>
          <a:xfrm>
            <a:off x="3816350" y="3683276"/>
            <a:ext cx="1305071" cy="1744627"/>
          </a:xfrm>
          <a:prstGeom prst="borderCallout1">
            <a:avLst>
              <a:gd name="adj1" fmla="val 34092"/>
              <a:gd name="adj2" fmla="val 157098"/>
              <a:gd name="adj3" fmla="val 49945"/>
              <a:gd name="adj4" fmla="val 99865"/>
            </a:avLst>
          </a:prstGeom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>
                <a:solidFill>
                  <a:srgbClr val="000000"/>
                </a:solidFill>
                <a:latin typeface="Arial"/>
              </a:rPr>
              <a:t>Encrypted Cardholder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>
                <a:solidFill>
                  <a:srgbClr val="000000"/>
                </a:solidFill>
                <a:latin typeface="Arial"/>
              </a:rPr>
              <a:t>Data is exchanged between the customer and processor directly</a:t>
            </a:r>
          </a:p>
        </p:txBody>
      </p:sp>
    </p:spTree>
    <p:extLst>
      <p:ext uri="{BB962C8B-B14F-4D97-AF65-F5344CB8AC3E}">
        <p14:creationId xmlns:p14="http://schemas.microsoft.com/office/powerpoint/2010/main" val="3232076537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072690" y="2492635"/>
            <a:ext cx="256054" cy="120500"/>
          </a:xfrm>
          <a:prstGeom prst="rect">
            <a:avLst/>
          </a:prstGeom>
        </p:spPr>
        <p:txBody>
          <a:bodyPr vert="horz" wrap="square" lIns="0" tIns="11766" rIns="0" bIns="0" rtlCol="0">
            <a:spAutoFit/>
          </a:bodyPr>
          <a:lstStyle/>
          <a:p>
            <a:pPr marL="11206" defTabSz="806867">
              <a:spcBef>
                <a:spcPts val="93"/>
              </a:spcBef>
            </a:pPr>
            <a:r>
              <a:rPr sz="706" kern="0" spc="-9" dirty="0">
                <a:solidFill>
                  <a:srgbClr val="385DA3"/>
                </a:solidFill>
                <a:latin typeface="Calibri"/>
                <a:cs typeface="Calibri"/>
              </a:rPr>
              <a:t>Server</a:t>
            </a:r>
            <a:endParaRPr sz="706" kern="0">
              <a:solidFill>
                <a:sysClr val="windowText" lastClr="000000"/>
              </a:solidFill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6054034" y="2794018"/>
            <a:ext cx="386603" cy="850526"/>
            <a:chOff x="4981638" y="3166554"/>
            <a:chExt cx="438150" cy="963930"/>
          </a:xfrm>
        </p:grpSpPr>
        <p:sp>
          <p:nvSpPr>
            <p:cNvPr id="4" name="object 4"/>
            <p:cNvSpPr/>
            <p:nvPr/>
          </p:nvSpPr>
          <p:spPr>
            <a:xfrm>
              <a:off x="4989576" y="3174491"/>
              <a:ext cx="422275" cy="948055"/>
            </a:xfrm>
            <a:custGeom>
              <a:avLst/>
              <a:gdLst/>
              <a:ahLst/>
              <a:cxnLst/>
              <a:rect l="l" t="t" r="r" b="b"/>
              <a:pathLst>
                <a:path w="422275" h="948054">
                  <a:moveTo>
                    <a:pt x="422148" y="0"/>
                  </a:moveTo>
                  <a:lnTo>
                    <a:pt x="105156" y="0"/>
                  </a:lnTo>
                  <a:lnTo>
                    <a:pt x="0" y="105156"/>
                  </a:lnTo>
                  <a:lnTo>
                    <a:pt x="0" y="928116"/>
                  </a:lnTo>
                  <a:lnTo>
                    <a:pt x="303276" y="928116"/>
                  </a:lnTo>
                  <a:lnTo>
                    <a:pt x="303276" y="947928"/>
                  </a:lnTo>
                  <a:lnTo>
                    <a:pt x="414528" y="836676"/>
                  </a:lnTo>
                  <a:lnTo>
                    <a:pt x="414528" y="830465"/>
                  </a:lnTo>
                  <a:lnTo>
                    <a:pt x="422135" y="822960"/>
                  </a:lnTo>
                  <a:lnTo>
                    <a:pt x="422135" y="12"/>
                  </a:lnTo>
                  <a:close/>
                </a:path>
              </a:pathLst>
            </a:custGeom>
            <a:solidFill>
              <a:srgbClr val="708ACC"/>
            </a:solidFill>
          </p:spPr>
          <p:txBody>
            <a:bodyPr wrap="square" lIns="0" tIns="0" rIns="0" bIns="0" rtlCol="0"/>
            <a:lstStyle/>
            <a:p>
              <a:pPr defTabSz="806867"/>
              <a:endParaRPr sz="1588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5" name="object 5"/>
            <p:cNvSpPr/>
            <p:nvPr/>
          </p:nvSpPr>
          <p:spPr>
            <a:xfrm>
              <a:off x="4989576" y="3279647"/>
              <a:ext cx="315595" cy="822960"/>
            </a:xfrm>
            <a:custGeom>
              <a:avLst/>
              <a:gdLst/>
              <a:ahLst/>
              <a:cxnLst/>
              <a:rect l="l" t="t" r="r" b="b"/>
              <a:pathLst>
                <a:path w="315595" h="822960">
                  <a:moveTo>
                    <a:pt x="0" y="0"/>
                  </a:moveTo>
                  <a:lnTo>
                    <a:pt x="0" y="822959"/>
                  </a:lnTo>
                  <a:lnTo>
                    <a:pt x="315467" y="822959"/>
                  </a:lnTo>
                  <a:lnTo>
                    <a:pt x="315467" y="0"/>
                  </a:lnTo>
                  <a:lnTo>
                    <a:pt x="0" y="0"/>
                  </a:lnTo>
                  <a:close/>
                </a:path>
              </a:pathLst>
            </a:custGeom>
            <a:ln w="15875">
              <a:solidFill>
                <a:srgbClr val="385EA2"/>
              </a:solidFill>
            </a:ln>
          </p:spPr>
          <p:txBody>
            <a:bodyPr wrap="square" lIns="0" tIns="0" rIns="0" bIns="0" rtlCol="0"/>
            <a:lstStyle/>
            <a:p>
              <a:pPr defTabSz="806867"/>
              <a:endParaRPr sz="1588" kern="0">
                <a:solidFill>
                  <a:sysClr val="windowText" lastClr="000000"/>
                </a:solidFill>
              </a:endParaRPr>
            </a:p>
          </p:txBody>
        </p:sp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029200" y="3319271"/>
              <a:ext cx="236219" cy="499871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5029200" y="3319271"/>
              <a:ext cx="236220" cy="500380"/>
            </a:xfrm>
            <a:custGeom>
              <a:avLst/>
              <a:gdLst/>
              <a:ahLst/>
              <a:cxnLst/>
              <a:rect l="l" t="t" r="r" b="b"/>
              <a:pathLst>
                <a:path w="236220" h="500379">
                  <a:moveTo>
                    <a:pt x="0" y="0"/>
                  </a:moveTo>
                  <a:lnTo>
                    <a:pt x="0" y="499871"/>
                  </a:lnTo>
                  <a:lnTo>
                    <a:pt x="236219" y="499871"/>
                  </a:lnTo>
                  <a:lnTo>
                    <a:pt x="236219" y="0"/>
                  </a:lnTo>
                  <a:lnTo>
                    <a:pt x="0" y="0"/>
                  </a:lnTo>
                  <a:close/>
                </a:path>
              </a:pathLst>
            </a:custGeom>
            <a:ln w="15875">
              <a:solidFill>
                <a:srgbClr val="385EA2"/>
              </a:solidFill>
            </a:ln>
          </p:spPr>
          <p:txBody>
            <a:bodyPr wrap="square" lIns="0" tIns="0" rIns="0" bIns="0" rtlCol="0"/>
            <a:lstStyle/>
            <a:p>
              <a:pPr defTabSz="806867"/>
              <a:endParaRPr sz="1588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8" name="object 8"/>
            <p:cNvSpPr/>
            <p:nvPr/>
          </p:nvSpPr>
          <p:spPr>
            <a:xfrm>
              <a:off x="5058156" y="3345179"/>
              <a:ext cx="180340" cy="429895"/>
            </a:xfrm>
            <a:custGeom>
              <a:avLst/>
              <a:gdLst/>
              <a:ahLst/>
              <a:cxnLst/>
              <a:rect l="l" t="t" r="r" b="b"/>
              <a:pathLst>
                <a:path w="180339" h="429895">
                  <a:moveTo>
                    <a:pt x="179832" y="387096"/>
                  </a:moveTo>
                  <a:lnTo>
                    <a:pt x="0" y="387096"/>
                  </a:lnTo>
                  <a:lnTo>
                    <a:pt x="0" y="429780"/>
                  </a:lnTo>
                  <a:lnTo>
                    <a:pt x="179832" y="429780"/>
                  </a:lnTo>
                  <a:lnTo>
                    <a:pt x="179832" y="387096"/>
                  </a:lnTo>
                  <a:close/>
                </a:path>
                <a:path w="180339" h="429895">
                  <a:moveTo>
                    <a:pt x="179832" y="321564"/>
                  </a:moveTo>
                  <a:lnTo>
                    <a:pt x="0" y="321564"/>
                  </a:lnTo>
                  <a:lnTo>
                    <a:pt x="0" y="364236"/>
                  </a:lnTo>
                  <a:lnTo>
                    <a:pt x="179832" y="364236"/>
                  </a:lnTo>
                  <a:lnTo>
                    <a:pt x="179832" y="321564"/>
                  </a:lnTo>
                  <a:close/>
                </a:path>
                <a:path w="180339" h="429895">
                  <a:moveTo>
                    <a:pt x="179832" y="256032"/>
                  </a:moveTo>
                  <a:lnTo>
                    <a:pt x="0" y="256032"/>
                  </a:lnTo>
                  <a:lnTo>
                    <a:pt x="0" y="298704"/>
                  </a:lnTo>
                  <a:lnTo>
                    <a:pt x="179832" y="298704"/>
                  </a:lnTo>
                  <a:lnTo>
                    <a:pt x="179832" y="256032"/>
                  </a:lnTo>
                  <a:close/>
                </a:path>
                <a:path w="180339" h="429895">
                  <a:moveTo>
                    <a:pt x="179832" y="188976"/>
                  </a:moveTo>
                  <a:lnTo>
                    <a:pt x="0" y="188976"/>
                  </a:lnTo>
                  <a:lnTo>
                    <a:pt x="0" y="233172"/>
                  </a:lnTo>
                  <a:lnTo>
                    <a:pt x="179832" y="233172"/>
                  </a:lnTo>
                  <a:lnTo>
                    <a:pt x="179832" y="188976"/>
                  </a:lnTo>
                  <a:close/>
                </a:path>
                <a:path w="180339" h="429895">
                  <a:moveTo>
                    <a:pt x="179832" y="96012"/>
                  </a:moveTo>
                  <a:lnTo>
                    <a:pt x="0" y="96012"/>
                  </a:lnTo>
                  <a:lnTo>
                    <a:pt x="0" y="169164"/>
                  </a:lnTo>
                  <a:lnTo>
                    <a:pt x="179832" y="169164"/>
                  </a:lnTo>
                  <a:lnTo>
                    <a:pt x="179832" y="96012"/>
                  </a:lnTo>
                  <a:close/>
                </a:path>
                <a:path w="180339" h="429895">
                  <a:moveTo>
                    <a:pt x="179832" y="0"/>
                  </a:moveTo>
                  <a:lnTo>
                    <a:pt x="0" y="0"/>
                  </a:lnTo>
                  <a:lnTo>
                    <a:pt x="0" y="73152"/>
                  </a:lnTo>
                  <a:lnTo>
                    <a:pt x="179832" y="73152"/>
                  </a:lnTo>
                  <a:lnTo>
                    <a:pt x="179832" y="0"/>
                  </a:lnTo>
                  <a:close/>
                </a:path>
              </a:pathLst>
            </a:custGeom>
            <a:solidFill>
              <a:srgbClr val="708ACC"/>
            </a:solidFill>
          </p:spPr>
          <p:txBody>
            <a:bodyPr wrap="square" lIns="0" tIns="0" rIns="0" bIns="0" rtlCol="0"/>
            <a:lstStyle/>
            <a:p>
              <a:pPr defTabSz="806867"/>
              <a:endParaRPr sz="1588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9" name="object 9"/>
            <p:cNvSpPr/>
            <p:nvPr/>
          </p:nvSpPr>
          <p:spPr>
            <a:xfrm>
              <a:off x="5058156" y="3441191"/>
              <a:ext cx="180340" cy="334010"/>
            </a:xfrm>
            <a:custGeom>
              <a:avLst/>
              <a:gdLst/>
              <a:ahLst/>
              <a:cxnLst/>
              <a:rect l="l" t="t" r="r" b="b"/>
              <a:pathLst>
                <a:path w="180339" h="334010">
                  <a:moveTo>
                    <a:pt x="0" y="291083"/>
                  </a:moveTo>
                  <a:lnTo>
                    <a:pt x="0" y="333755"/>
                  </a:lnTo>
                  <a:lnTo>
                    <a:pt x="179831" y="333755"/>
                  </a:lnTo>
                  <a:lnTo>
                    <a:pt x="179831" y="291083"/>
                  </a:lnTo>
                  <a:lnTo>
                    <a:pt x="0" y="291083"/>
                  </a:lnTo>
                  <a:close/>
                </a:path>
                <a:path w="180339" h="334010">
                  <a:moveTo>
                    <a:pt x="0" y="225551"/>
                  </a:moveTo>
                  <a:lnTo>
                    <a:pt x="0" y="268223"/>
                  </a:lnTo>
                  <a:lnTo>
                    <a:pt x="179831" y="268223"/>
                  </a:lnTo>
                  <a:lnTo>
                    <a:pt x="179831" y="225551"/>
                  </a:lnTo>
                  <a:lnTo>
                    <a:pt x="0" y="225551"/>
                  </a:lnTo>
                  <a:close/>
                </a:path>
                <a:path w="180339" h="334010">
                  <a:moveTo>
                    <a:pt x="0" y="160019"/>
                  </a:moveTo>
                  <a:lnTo>
                    <a:pt x="0" y="202691"/>
                  </a:lnTo>
                  <a:lnTo>
                    <a:pt x="179831" y="202691"/>
                  </a:lnTo>
                  <a:lnTo>
                    <a:pt x="179831" y="160019"/>
                  </a:lnTo>
                  <a:lnTo>
                    <a:pt x="0" y="160019"/>
                  </a:lnTo>
                  <a:close/>
                </a:path>
                <a:path w="180339" h="334010">
                  <a:moveTo>
                    <a:pt x="0" y="92963"/>
                  </a:moveTo>
                  <a:lnTo>
                    <a:pt x="0" y="137159"/>
                  </a:lnTo>
                  <a:lnTo>
                    <a:pt x="179831" y="137159"/>
                  </a:lnTo>
                  <a:lnTo>
                    <a:pt x="179831" y="92963"/>
                  </a:lnTo>
                  <a:lnTo>
                    <a:pt x="0" y="92963"/>
                  </a:lnTo>
                  <a:close/>
                </a:path>
                <a:path w="180339" h="334010">
                  <a:moveTo>
                    <a:pt x="0" y="0"/>
                  </a:moveTo>
                  <a:lnTo>
                    <a:pt x="0" y="73151"/>
                  </a:lnTo>
                  <a:lnTo>
                    <a:pt x="179831" y="73151"/>
                  </a:lnTo>
                  <a:lnTo>
                    <a:pt x="179831" y="0"/>
                  </a:lnTo>
                  <a:lnTo>
                    <a:pt x="0" y="0"/>
                  </a:lnTo>
                  <a:close/>
                </a:path>
              </a:pathLst>
            </a:custGeom>
            <a:ln w="15875">
              <a:solidFill>
                <a:srgbClr val="385EA2"/>
              </a:solidFill>
            </a:ln>
          </p:spPr>
          <p:txBody>
            <a:bodyPr wrap="square" lIns="0" tIns="0" rIns="0" bIns="0" rtlCol="0"/>
            <a:lstStyle/>
            <a:p>
              <a:pPr defTabSz="806867"/>
              <a:endParaRPr sz="1588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0" name="object 10"/>
            <p:cNvSpPr/>
            <p:nvPr/>
          </p:nvSpPr>
          <p:spPr>
            <a:xfrm>
              <a:off x="5003292" y="4102608"/>
              <a:ext cx="289560" cy="20320"/>
            </a:xfrm>
            <a:custGeom>
              <a:avLst/>
              <a:gdLst/>
              <a:ahLst/>
              <a:cxnLst/>
              <a:rect l="l" t="t" r="r" b="b"/>
              <a:pathLst>
                <a:path w="289560" h="20320">
                  <a:moveTo>
                    <a:pt x="289559" y="19811"/>
                  </a:moveTo>
                  <a:lnTo>
                    <a:pt x="289559" y="0"/>
                  </a:lnTo>
                  <a:lnTo>
                    <a:pt x="0" y="0"/>
                  </a:lnTo>
                  <a:lnTo>
                    <a:pt x="0" y="19811"/>
                  </a:lnTo>
                  <a:lnTo>
                    <a:pt x="289559" y="19811"/>
                  </a:lnTo>
                  <a:close/>
                </a:path>
              </a:pathLst>
            </a:custGeom>
            <a:solidFill>
              <a:srgbClr val="708ACC"/>
            </a:solidFill>
          </p:spPr>
          <p:txBody>
            <a:bodyPr wrap="square" lIns="0" tIns="0" rIns="0" bIns="0" rtlCol="0"/>
            <a:lstStyle/>
            <a:p>
              <a:pPr defTabSz="806867"/>
              <a:endParaRPr sz="1588" kern="0">
                <a:solidFill>
                  <a:sysClr val="windowText" lastClr="000000"/>
                </a:solidFill>
              </a:endParaRPr>
            </a:p>
          </p:txBody>
        </p:sp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050218" y="3337242"/>
              <a:ext cx="195707" cy="89027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125212" y="3869436"/>
              <a:ext cx="44195" cy="86867"/>
            </a:xfrm>
            <a:prstGeom prst="rect">
              <a:avLst/>
            </a:prstGeom>
          </p:spPr>
        </p:pic>
        <p:sp>
          <p:nvSpPr>
            <p:cNvPr id="13" name="object 13"/>
            <p:cNvSpPr/>
            <p:nvPr/>
          </p:nvSpPr>
          <p:spPr>
            <a:xfrm>
              <a:off x="5071872" y="3358895"/>
              <a:ext cx="152400" cy="13970"/>
            </a:xfrm>
            <a:custGeom>
              <a:avLst/>
              <a:gdLst/>
              <a:ahLst/>
              <a:cxnLst/>
              <a:rect l="l" t="t" r="r" b="b"/>
              <a:pathLst>
                <a:path w="152400" h="13970">
                  <a:moveTo>
                    <a:pt x="0" y="0"/>
                  </a:moveTo>
                  <a:lnTo>
                    <a:pt x="0" y="13715"/>
                  </a:lnTo>
                  <a:lnTo>
                    <a:pt x="152399" y="13715"/>
                  </a:lnTo>
                  <a:lnTo>
                    <a:pt x="152399" y="0"/>
                  </a:lnTo>
                  <a:lnTo>
                    <a:pt x="0" y="0"/>
                  </a:lnTo>
                  <a:close/>
                </a:path>
              </a:pathLst>
            </a:custGeom>
            <a:ln w="15875">
              <a:solidFill>
                <a:srgbClr val="385EA2"/>
              </a:solidFill>
            </a:ln>
          </p:spPr>
          <p:txBody>
            <a:bodyPr wrap="square" lIns="0" tIns="0" rIns="0" bIns="0" rtlCol="0"/>
            <a:lstStyle/>
            <a:p>
              <a:pPr defTabSz="806867"/>
              <a:endParaRPr sz="1588" kern="0">
                <a:solidFill>
                  <a:sysClr val="windowText" lastClr="000000"/>
                </a:solidFill>
              </a:endParaRPr>
            </a:p>
          </p:txBody>
        </p:sp>
        <p:pic>
          <p:nvPicPr>
            <p:cNvPr id="14" name="object 14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067300" y="3461004"/>
              <a:ext cx="153923" cy="25907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5067300" y="3459480"/>
              <a:ext cx="154305" cy="27940"/>
            </a:xfrm>
            <a:custGeom>
              <a:avLst/>
              <a:gdLst/>
              <a:ahLst/>
              <a:cxnLst/>
              <a:rect l="l" t="t" r="r" b="b"/>
              <a:pathLst>
                <a:path w="154304" h="27939">
                  <a:moveTo>
                    <a:pt x="0" y="4571"/>
                  </a:moveTo>
                  <a:lnTo>
                    <a:pt x="42671" y="4571"/>
                  </a:lnTo>
                  <a:lnTo>
                    <a:pt x="62817" y="1142"/>
                  </a:lnTo>
                  <a:lnTo>
                    <a:pt x="83819" y="0"/>
                  </a:lnTo>
                  <a:lnTo>
                    <a:pt x="104822" y="1142"/>
                  </a:lnTo>
                  <a:lnTo>
                    <a:pt x="124967" y="4571"/>
                  </a:lnTo>
                  <a:lnTo>
                    <a:pt x="153923" y="4571"/>
                  </a:lnTo>
                  <a:lnTo>
                    <a:pt x="153923" y="27431"/>
                  </a:lnTo>
                  <a:lnTo>
                    <a:pt x="0" y="27431"/>
                  </a:lnTo>
                  <a:lnTo>
                    <a:pt x="0" y="4571"/>
                  </a:lnTo>
                  <a:close/>
                </a:path>
              </a:pathLst>
            </a:custGeom>
            <a:ln w="15875">
              <a:solidFill>
                <a:srgbClr val="385EA2"/>
              </a:solidFill>
            </a:ln>
          </p:spPr>
          <p:txBody>
            <a:bodyPr wrap="square" lIns="0" tIns="0" rIns="0" bIns="0" rtlCol="0"/>
            <a:lstStyle/>
            <a:p>
              <a:pPr defTabSz="806867"/>
              <a:endParaRPr sz="1588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6" name="object 16"/>
            <p:cNvSpPr/>
            <p:nvPr/>
          </p:nvSpPr>
          <p:spPr>
            <a:xfrm>
              <a:off x="5074920" y="3473195"/>
              <a:ext cx="139065" cy="6350"/>
            </a:xfrm>
            <a:custGeom>
              <a:avLst/>
              <a:gdLst/>
              <a:ahLst/>
              <a:cxnLst/>
              <a:rect l="l" t="t" r="r" b="b"/>
              <a:pathLst>
                <a:path w="139064" h="6350">
                  <a:moveTo>
                    <a:pt x="138683" y="6095"/>
                  </a:moveTo>
                  <a:lnTo>
                    <a:pt x="138683" y="0"/>
                  </a:lnTo>
                  <a:lnTo>
                    <a:pt x="0" y="0"/>
                  </a:lnTo>
                  <a:lnTo>
                    <a:pt x="0" y="6095"/>
                  </a:lnTo>
                  <a:lnTo>
                    <a:pt x="138683" y="6095"/>
                  </a:lnTo>
                  <a:close/>
                </a:path>
              </a:pathLst>
            </a:custGeom>
            <a:solidFill>
              <a:srgbClr val="708ACC"/>
            </a:solidFill>
          </p:spPr>
          <p:txBody>
            <a:bodyPr wrap="square" lIns="0" tIns="0" rIns="0" bIns="0" rtlCol="0"/>
            <a:lstStyle/>
            <a:p>
              <a:pPr defTabSz="806867"/>
              <a:endParaRPr sz="1588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7" name="object 17"/>
            <p:cNvSpPr/>
            <p:nvPr/>
          </p:nvSpPr>
          <p:spPr>
            <a:xfrm>
              <a:off x="5074920" y="3473195"/>
              <a:ext cx="139065" cy="6350"/>
            </a:xfrm>
            <a:custGeom>
              <a:avLst/>
              <a:gdLst/>
              <a:ahLst/>
              <a:cxnLst/>
              <a:rect l="l" t="t" r="r" b="b"/>
              <a:pathLst>
                <a:path w="139064" h="6350">
                  <a:moveTo>
                    <a:pt x="0" y="0"/>
                  </a:moveTo>
                  <a:lnTo>
                    <a:pt x="0" y="6095"/>
                  </a:lnTo>
                  <a:lnTo>
                    <a:pt x="138683" y="6095"/>
                  </a:lnTo>
                  <a:lnTo>
                    <a:pt x="138683" y="0"/>
                  </a:lnTo>
                  <a:lnTo>
                    <a:pt x="0" y="0"/>
                  </a:lnTo>
                  <a:close/>
                </a:path>
              </a:pathLst>
            </a:custGeom>
            <a:ln w="15875">
              <a:solidFill>
                <a:srgbClr val="385EA2"/>
              </a:solidFill>
            </a:ln>
          </p:spPr>
          <p:txBody>
            <a:bodyPr wrap="square" lIns="0" tIns="0" rIns="0" bIns="0" rtlCol="0"/>
            <a:lstStyle/>
            <a:p>
              <a:pPr defTabSz="806867"/>
              <a:endParaRPr sz="1588" kern="0">
                <a:solidFill>
                  <a:sysClr val="windowText" lastClr="000000"/>
                </a:solidFill>
              </a:endParaRPr>
            </a:p>
          </p:txBody>
        </p:sp>
        <p:pic>
          <p:nvPicPr>
            <p:cNvPr id="18" name="object 18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068824" y="3544824"/>
              <a:ext cx="158495" cy="19811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100828" y="3380232"/>
              <a:ext cx="123443" cy="15239"/>
            </a:xfrm>
            <a:prstGeom prst="rect">
              <a:avLst/>
            </a:prstGeom>
          </p:spPr>
        </p:pic>
        <p:sp>
          <p:nvSpPr>
            <p:cNvPr id="20" name="object 20"/>
            <p:cNvSpPr/>
            <p:nvPr/>
          </p:nvSpPr>
          <p:spPr>
            <a:xfrm>
              <a:off x="5068824" y="3543300"/>
              <a:ext cx="158750" cy="20320"/>
            </a:xfrm>
            <a:custGeom>
              <a:avLst/>
              <a:gdLst/>
              <a:ahLst/>
              <a:cxnLst/>
              <a:rect l="l" t="t" r="r" b="b"/>
              <a:pathLst>
                <a:path w="158750" h="20320">
                  <a:moveTo>
                    <a:pt x="0" y="16763"/>
                  </a:moveTo>
                  <a:lnTo>
                    <a:pt x="0" y="4571"/>
                  </a:lnTo>
                  <a:lnTo>
                    <a:pt x="50291" y="4571"/>
                  </a:lnTo>
                  <a:lnTo>
                    <a:pt x="64460" y="1142"/>
                  </a:lnTo>
                  <a:lnTo>
                    <a:pt x="79057" y="0"/>
                  </a:lnTo>
                  <a:lnTo>
                    <a:pt x="93368" y="1142"/>
                  </a:lnTo>
                  <a:lnTo>
                    <a:pt x="106679" y="4571"/>
                  </a:lnTo>
                  <a:lnTo>
                    <a:pt x="158495" y="4571"/>
                  </a:lnTo>
                  <a:lnTo>
                    <a:pt x="158495" y="16763"/>
                  </a:lnTo>
                  <a:lnTo>
                    <a:pt x="106679" y="16763"/>
                  </a:lnTo>
                  <a:lnTo>
                    <a:pt x="93368" y="19335"/>
                  </a:lnTo>
                  <a:lnTo>
                    <a:pt x="79057" y="20192"/>
                  </a:lnTo>
                  <a:lnTo>
                    <a:pt x="64460" y="19335"/>
                  </a:lnTo>
                  <a:lnTo>
                    <a:pt x="50291" y="16763"/>
                  </a:lnTo>
                  <a:lnTo>
                    <a:pt x="0" y="16763"/>
                  </a:lnTo>
                  <a:close/>
                </a:path>
              </a:pathLst>
            </a:custGeom>
            <a:ln w="15875">
              <a:solidFill>
                <a:srgbClr val="385EA2"/>
              </a:solidFill>
            </a:ln>
          </p:spPr>
          <p:txBody>
            <a:bodyPr wrap="square" lIns="0" tIns="0" rIns="0" bIns="0" rtlCol="0"/>
            <a:lstStyle/>
            <a:p>
              <a:pPr defTabSz="806867"/>
              <a:endParaRPr sz="1588" kern="0">
                <a:solidFill>
                  <a:sysClr val="windowText" lastClr="000000"/>
                </a:solidFill>
              </a:endParaRPr>
            </a:p>
          </p:txBody>
        </p:sp>
        <p:pic>
          <p:nvPicPr>
            <p:cNvPr id="21" name="object 21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92268" y="3493007"/>
              <a:ext cx="27431" cy="7619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98364" y="3566159"/>
              <a:ext cx="28955" cy="7619"/>
            </a:xfrm>
            <a:prstGeom prst="rect">
              <a:avLst/>
            </a:prstGeom>
          </p:spPr>
        </p:pic>
        <p:sp>
          <p:nvSpPr>
            <p:cNvPr id="23" name="object 23"/>
            <p:cNvSpPr/>
            <p:nvPr/>
          </p:nvSpPr>
          <p:spPr>
            <a:xfrm>
              <a:off x="5202936" y="3380231"/>
              <a:ext cx="21590" cy="10795"/>
            </a:xfrm>
            <a:custGeom>
              <a:avLst/>
              <a:gdLst/>
              <a:ahLst/>
              <a:cxnLst/>
              <a:rect l="l" t="t" r="r" b="b"/>
              <a:pathLst>
                <a:path w="21589" h="10795">
                  <a:moveTo>
                    <a:pt x="0" y="0"/>
                  </a:moveTo>
                  <a:lnTo>
                    <a:pt x="0" y="10667"/>
                  </a:lnTo>
                  <a:lnTo>
                    <a:pt x="21335" y="10667"/>
                  </a:lnTo>
                  <a:lnTo>
                    <a:pt x="21335" y="0"/>
                  </a:lnTo>
                  <a:lnTo>
                    <a:pt x="0" y="0"/>
                  </a:lnTo>
                  <a:close/>
                </a:path>
              </a:pathLst>
            </a:custGeom>
            <a:ln w="15875">
              <a:solidFill>
                <a:srgbClr val="385EA2"/>
              </a:solidFill>
            </a:ln>
          </p:spPr>
          <p:txBody>
            <a:bodyPr wrap="square" lIns="0" tIns="0" rIns="0" bIns="0" rtlCol="0"/>
            <a:lstStyle/>
            <a:p>
              <a:pPr defTabSz="806867"/>
              <a:endParaRPr sz="1588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4" name="object 24"/>
            <p:cNvSpPr/>
            <p:nvPr/>
          </p:nvSpPr>
          <p:spPr>
            <a:xfrm>
              <a:off x="5167884" y="3381756"/>
              <a:ext cx="13970" cy="13970"/>
            </a:xfrm>
            <a:custGeom>
              <a:avLst/>
              <a:gdLst/>
              <a:ahLst/>
              <a:cxnLst/>
              <a:rect l="l" t="t" r="r" b="b"/>
              <a:pathLst>
                <a:path w="13970" h="13970">
                  <a:moveTo>
                    <a:pt x="13715" y="6095"/>
                  </a:moveTo>
                  <a:lnTo>
                    <a:pt x="0" y="13715"/>
                  </a:lnTo>
                  <a:lnTo>
                    <a:pt x="0" y="0"/>
                  </a:lnTo>
                  <a:lnTo>
                    <a:pt x="13715" y="6095"/>
                  </a:lnTo>
                  <a:close/>
                </a:path>
              </a:pathLst>
            </a:custGeom>
            <a:ln w="15875">
              <a:solidFill>
                <a:srgbClr val="385EA2"/>
              </a:solidFill>
            </a:ln>
          </p:spPr>
          <p:txBody>
            <a:bodyPr wrap="square" lIns="0" tIns="0" rIns="0" bIns="0" rtlCol="0"/>
            <a:lstStyle/>
            <a:p>
              <a:pPr defTabSz="806867"/>
              <a:endParaRPr sz="1588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5" name="object 25"/>
            <p:cNvSpPr/>
            <p:nvPr/>
          </p:nvSpPr>
          <p:spPr>
            <a:xfrm>
              <a:off x="5148072" y="3381756"/>
              <a:ext cx="13970" cy="13970"/>
            </a:xfrm>
            <a:custGeom>
              <a:avLst/>
              <a:gdLst/>
              <a:ahLst/>
              <a:cxnLst/>
              <a:rect l="l" t="t" r="r" b="b"/>
              <a:pathLst>
                <a:path w="13970" h="13970">
                  <a:moveTo>
                    <a:pt x="0" y="6095"/>
                  </a:moveTo>
                  <a:lnTo>
                    <a:pt x="13715" y="0"/>
                  </a:lnTo>
                  <a:lnTo>
                    <a:pt x="13715" y="13715"/>
                  </a:lnTo>
                  <a:lnTo>
                    <a:pt x="0" y="6095"/>
                  </a:lnTo>
                  <a:close/>
                </a:path>
              </a:pathLst>
            </a:custGeom>
            <a:ln w="15875">
              <a:solidFill>
                <a:srgbClr val="385EA2"/>
              </a:solidFill>
            </a:ln>
          </p:spPr>
          <p:txBody>
            <a:bodyPr wrap="square" lIns="0" tIns="0" rIns="0" bIns="0" rtlCol="0"/>
            <a:lstStyle/>
            <a:p>
              <a:pPr defTabSz="806867"/>
              <a:endParaRPr sz="1588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6" name="object 26"/>
            <p:cNvSpPr/>
            <p:nvPr/>
          </p:nvSpPr>
          <p:spPr>
            <a:xfrm>
              <a:off x="5192268" y="3493007"/>
              <a:ext cx="35560" cy="81280"/>
            </a:xfrm>
            <a:custGeom>
              <a:avLst/>
              <a:gdLst/>
              <a:ahLst/>
              <a:cxnLst/>
              <a:rect l="l" t="t" r="r" b="b"/>
              <a:pathLst>
                <a:path w="35560" h="81279">
                  <a:moveTo>
                    <a:pt x="0" y="0"/>
                  </a:moveTo>
                  <a:lnTo>
                    <a:pt x="0" y="7619"/>
                  </a:lnTo>
                  <a:lnTo>
                    <a:pt x="27431" y="7619"/>
                  </a:lnTo>
                  <a:lnTo>
                    <a:pt x="27431" y="0"/>
                  </a:lnTo>
                  <a:lnTo>
                    <a:pt x="0" y="0"/>
                  </a:lnTo>
                  <a:close/>
                </a:path>
                <a:path w="35560" h="81279">
                  <a:moveTo>
                    <a:pt x="6095" y="73151"/>
                  </a:moveTo>
                  <a:lnTo>
                    <a:pt x="6095" y="80771"/>
                  </a:lnTo>
                  <a:lnTo>
                    <a:pt x="35051" y="80771"/>
                  </a:lnTo>
                  <a:lnTo>
                    <a:pt x="35051" y="73151"/>
                  </a:lnTo>
                  <a:lnTo>
                    <a:pt x="6095" y="73151"/>
                  </a:lnTo>
                  <a:close/>
                </a:path>
              </a:pathLst>
            </a:custGeom>
            <a:ln w="15875">
              <a:solidFill>
                <a:srgbClr val="385EA2"/>
              </a:solidFill>
            </a:ln>
          </p:spPr>
          <p:txBody>
            <a:bodyPr wrap="square" lIns="0" tIns="0" rIns="0" bIns="0" rtlCol="0"/>
            <a:lstStyle/>
            <a:p>
              <a:pPr defTabSz="806867"/>
              <a:endParaRPr sz="1588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7" name="object 27"/>
            <p:cNvSpPr/>
            <p:nvPr/>
          </p:nvSpPr>
          <p:spPr>
            <a:xfrm>
              <a:off x="5071872" y="3381756"/>
              <a:ext cx="13970" cy="0"/>
            </a:xfrm>
            <a:custGeom>
              <a:avLst/>
              <a:gdLst/>
              <a:ahLst/>
              <a:cxnLst/>
              <a:rect l="l" t="t" r="r" b="b"/>
              <a:pathLst>
                <a:path w="13970">
                  <a:moveTo>
                    <a:pt x="0" y="0"/>
                  </a:moveTo>
                  <a:lnTo>
                    <a:pt x="13715" y="0"/>
                  </a:lnTo>
                </a:path>
              </a:pathLst>
            </a:custGeom>
            <a:ln w="15875">
              <a:solidFill>
                <a:srgbClr val="385EA2"/>
              </a:solidFill>
            </a:ln>
          </p:spPr>
          <p:txBody>
            <a:bodyPr wrap="square" lIns="0" tIns="0" rIns="0" bIns="0" rtlCol="0"/>
            <a:lstStyle/>
            <a:p>
              <a:pPr defTabSz="806867"/>
              <a:endParaRPr sz="1588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8" name="object 28"/>
            <p:cNvSpPr/>
            <p:nvPr/>
          </p:nvSpPr>
          <p:spPr>
            <a:xfrm>
              <a:off x="5068824" y="3497580"/>
              <a:ext cx="12700" cy="0"/>
            </a:xfrm>
            <a:custGeom>
              <a:avLst/>
              <a:gdLst/>
              <a:ahLst/>
              <a:cxnLst/>
              <a:rect l="l" t="t" r="r" b="b"/>
              <a:pathLst>
                <a:path w="12700">
                  <a:moveTo>
                    <a:pt x="0" y="0"/>
                  </a:moveTo>
                  <a:lnTo>
                    <a:pt x="12191" y="0"/>
                  </a:lnTo>
                </a:path>
              </a:pathLst>
            </a:custGeom>
            <a:ln w="15875">
              <a:solidFill>
                <a:srgbClr val="385EA2"/>
              </a:solidFill>
            </a:ln>
          </p:spPr>
          <p:txBody>
            <a:bodyPr wrap="square" lIns="0" tIns="0" rIns="0" bIns="0" rtlCol="0"/>
            <a:lstStyle/>
            <a:p>
              <a:pPr defTabSz="806867"/>
              <a:endParaRPr sz="1588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9" name="object 29"/>
            <p:cNvSpPr/>
            <p:nvPr/>
          </p:nvSpPr>
          <p:spPr>
            <a:xfrm>
              <a:off x="4989576" y="3174492"/>
              <a:ext cx="422275" cy="948055"/>
            </a:xfrm>
            <a:custGeom>
              <a:avLst/>
              <a:gdLst/>
              <a:ahLst/>
              <a:cxnLst/>
              <a:rect l="l" t="t" r="r" b="b"/>
              <a:pathLst>
                <a:path w="422275" h="948054">
                  <a:moveTo>
                    <a:pt x="13715" y="947927"/>
                  </a:moveTo>
                  <a:lnTo>
                    <a:pt x="13715" y="928115"/>
                  </a:lnTo>
                  <a:lnTo>
                    <a:pt x="0" y="928115"/>
                  </a:lnTo>
                  <a:lnTo>
                    <a:pt x="0" y="105155"/>
                  </a:lnTo>
                  <a:lnTo>
                    <a:pt x="105155" y="0"/>
                  </a:lnTo>
                  <a:lnTo>
                    <a:pt x="422147" y="0"/>
                  </a:lnTo>
                  <a:lnTo>
                    <a:pt x="422147" y="822959"/>
                  </a:lnTo>
                  <a:lnTo>
                    <a:pt x="414527" y="830579"/>
                  </a:lnTo>
                  <a:lnTo>
                    <a:pt x="414527" y="836675"/>
                  </a:lnTo>
                  <a:lnTo>
                    <a:pt x="303275" y="947927"/>
                  </a:lnTo>
                  <a:lnTo>
                    <a:pt x="13715" y="947927"/>
                  </a:lnTo>
                  <a:close/>
                </a:path>
              </a:pathLst>
            </a:custGeom>
            <a:ln w="15875">
              <a:solidFill>
                <a:srgbClr val="385EA2"/>
              </a:solidFill>
            </a:ln>
          </p:spPr>
          <p:txBody>
            <a:bodyPr wrap="square" lIns="0" tIns="0" rIns="0" bIns="0" rtlCol="0"/>
            <a:lstStyle/>
            <a:p>
              <a:pPr defTabSz="806867"/>
              <a:endParaRPr sz="1588"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30" name="object 30"/>
          <p:cNvSpPr txBox="1"/>
          <p:nvPr/>
        </p:nvSpPr>
        <p:spPr>
          <a:xfrm>
            <a:off x="6072690" y="3639669"/>
            <a:ext cx="256054" cy="120500"/>
          </a:xfrm>
          <a:prstGeom prst="rect">
            <a:avLst/>
          </a:prstGeom>
        </p:spPr>
        <p:txBody>
          <a:bodyPr vert="horz" wrap="square" lIns="0" tIns="11766" rIns="0" bIns="0" rtlCol="0">
            <a:spAutoFit/>
          </a:bodyPr>
          <a:lstStyle/>
          <a:p>
            <a:pPr marL="11206" defTabSz="806867">
              <a:spcBef>
                <a:spcPts val="93"/>
              </a:spcBef>
            </a:pPr>
            <a:r>
              <a:rPr sz="706" kern="0" spc="-9" dirty="0">
                <a:solidFill>
                  <a:srgbClr val="385DA3"/>
                </a:solidFill>
                <a:latin typeface="Calibri"/>
                <a:cs typeface="Calibri"/>
              </a:rPr>
              <a:t>Server</a:t>
            </a:r>
            <a:endParaRPr sz="706" kern="0">
              <a:solidFill>
                <a:sysClr val="windowText" lastClr="000000"/>
              </a:solidFill>
              <a:latin typeface="Calibri"/>
              <a:cs typeface="Calibri"/>
            </a:endParaRPr>
          </a:p>
        </p:txBody>
      </p:sp>
      <p:grpSp>
        <p:nvGrpSpPr>
          <p:cNvPr id="31" name="object 31"/>
          <p:cNvGrpSpPr/>
          <p:nvPr/>
        </p:nvGrpSpPr>
        <p:grpSpPr>
          <a:xfrm>
            <a:off x="6054034" y="3941053"/>
            <a:ext cx="386603" cy="852207"/>
            <a:chOff x="4981638" y="4466526"/>
            <a:chExt cx="438150" cy="965835"/>
          </a:xfrm>
        </p:grpSpPr>
        <p:sp>
          <p:nvSpPr>
            <p:cNvPr id="32" name="object 32"/>
            <p:cNvSpPr/>
            <p:nvPr/>
          </p:nvSpPr>
          <p:spPr>
            <a:xfrm>
              <a:off x="4989576" y="4474463"/>
              <a:ext cx="422275" cy="949960"/>
            </a:xfrm>
            <a:custGeom>
              <a:avLst/>
              <a:gdLst/>
              <a:ahLst/>
              <a:cxnLst/>
              <a:rect l="l" t="t" r="r" b="b"/>
              <a:pathLst>
                <a:path w="422275" h="949960">
                  <a:moveTo>
                    <a:pt x="422148" y="0"/>
                  </a:moveTo>
                  <a:lnTo>
                    <a:pt x="105156" y="0"/>
                  </a:lnTo>
                  <a:lnTo>
                    <a:pt x="0" y="105156"/>
                  </a:lnTo>
                  <a:lnTo>
                    <a:pt x="0" y="929640"/>
                  </a:lnTo>
                  <a:lnTo>
                    <a:pt x="303276" y="929640"/>
                  </a:lnTo>
                  <a:lnTo>
                    <a:pt x="303276" y="949452"/>
                  </a:lnTo>
                  <a:lnTo>
                    <a:pt x="414528" y="836676"/>
                  </a:lnTo>
                  <a:lnTo>
                    <a:pt x="414528" y="830567"/>
                  </a:lnTo>
                  <a:lnTo>
                    <a:pt x="422135" y="822960"/>
                  </a:lnTo>
                  <a:lnTo>
                    <a:pt x="422135" y="12"/>
                  </a:lnTo>
                  <a:close/>
                </a:path>
              </a:pathLst>
            </a:custGeom>
            <a:solidFill>
              <a:srgbClr val="708ACC"/>
            </a:solidFill>
          </p:spPr>
          <p:txBody>
            <a:bodyPr wrap="square" lIns="0" tIns="0" rIns="0" bIns="0" rtlCol="0"/>
            <a:lstStyle/>
            <a:p>
              <a:pPr defTabSz="806867"/>
              <a:endParaRPr sz="1588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33" name="object 33"/>
            <p:cNvSpPr/>
            <p:nvPr/>
          </p:nvSpPr>
          <p:spPr>
            <a:xfrm>
              <a:off x="4989576" y="4579619"/>
              <a:ext cx="315595" cy="824865"/>
            </a:xfrm>
            <a:custGeom>
              <a:avLst/>
              <a:gdLst/>
              <a:ahLst/>
              <a:cxnLst/>
              <a:rect l="l" t="t" r="r" b="b"/>
              <a:pathLst>
                <a:path w="315595" h="824864">
                  <a:moveTo>
                    <a:pt x="0" y="0"/>
                  </a:moveTo>
                  <a:lnTo>
                    <a:pt x="0" y="824483"/>
                  </a:lnTo>
                  <a:lnTo>
                    <a:pt x="315467" y="824483"/>
                  </a:lnTo>
                  <a:lnTo>
                    <a:pt x="315467" y="0"/>
                  </a:lnTo>
                  <a:lnTo>
                    <a:pt x="0" y="0"/>
                  </a:lnTo>
                  <a:close/>
                </a:path>
              </a:pathLst>
            </a:custGeom>
            <a:ln w="15875">
              <a:solidFill>
                <a:srgbClr val="385EA2"/>
              </a:solidFill>
            </a:ln>
          </p:spPr>
          <p:txBody>
            <a:bodyPr wrap="square" lIns="0" tIns="0" rIns="0" bIns="0" rtlCol="0"/>
            <a:lstStyle/>
            <a:p>
              <a:pPr defTabSz="806867"/>
              <a:endParaRPr sz="1588" kern="0">
                <a:solidFill>
                  <a:sysClr val="windowText" lastClr="000000"/>
                </a:solidFill>
              </a:endParaRPr>
            </a:p>
          </p:txBody>
        </p:sp>
        <p:pic>
          <p:nvPicPr>
            <p:cNvPr id="34" name="object 34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5029200" y="4619243"/>
              <a:ext cx="236219" cy="501395"/>
            </a:xfrm>
            <a:prstGeom prst="rect">
              <a:avLst/>
            </a:prstGeom>
          </p:spPr>
        </p:pic>
        <p:sp>
          <p:nvSpPr>
            <p:cNvPr id="35" name="object 35"/>
            <p:cNvSpPr/>
            <p:nvPr/>
          </p:nvSpPr>
          <p:spPr>
            <a:xfrm>
              <a:off x="5029200" y="4619243"/>
              <a:ext cx="236220" cy="501650"/>
            </a:xfrm>
            <a:custGeom>
              <a:avLst/>
              <a:gdLst/>
              <a:ahLst/>
              <a:cxnLst/>
              <a:rect l="l" t="t" r="r" b="b"/>
              <a:pathLst>
                <a:path w="236220" h="501650">
                  <a:moveTo>
                    <a:pt x="0" y="0"/>
                  </a:moveTo>
                  <a:lnTo>
                    <a:pt x="0" y="501395"/>
                  </a:lnTo>
                  <a:lnTo>
                    <a:pt x="236219" y="501395"/>
                  </a:lnTo>
                  <a:lnTo>
                    <a:pt x="236219" y="0"/>
                  </a:lnTo>
                  <a:lnTo>
                    <a:pt x="0" y="0"/>
                  </a:lnTo>
                  <a:close/>
                </a:path>
              </a:pathLst>
            </a:custGeom>
            <a:ln w="15875">
              <a:solidFill>
                <a:srgbClr val="385EA2"/>
              </a:solidFill>
            </a:ln>
          </p:spPr>
          <p:txBody>
            <a:bodyPr wrap="square" lIns="0" tIns="0" rIns="0" bIns="0" rtlCol="0"/>
            <a:lstStyle/>
            <a:p>
              <a:pPr defTabSz="806867"/>
              <a:endParaRPr sz="1588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36" name="object 36"/>
            <p:cNvSpPr/>
            <p:nvPr/>
          </p:nvSpPr>
          <p:spPr>
            <a:xfrm>
              <a:off x="5058156" y="4646675"/>
              <a:ext cx="180340" cy="429895"/>
            </a:xfrm>
            <a:custGeom>
              <a:avLst/>
              <a:gdLst/>
              <a:ahLst/>
              <a:cxnLst/>
              <a:rect l="l" t="t" r="r" b="b"/>
              <a:pathLst>
                <a:path w="180339" h="429895">
                  <a:moveTo>
                    <a:pt x="179832" y="385572"/>
                  </a:moveTo>
                  <a:lnTo>
                    <a:pt x="0" y="385572"/>
                  </a:lnTo>
                  <a:lnTo>
                    <a:pt x="0" y="429780"/>
                  </a:lnTo>
                  <a:lnTo>
                    <a:pt x="179832" y="429780"/>
                  </a:lnTo>
                  <a:lnTo>
                    <a:pt x="179832" y="385572"/>
                  </a:lnTo>
                  <a:close/>
                </a:path>
                <a:path w="180339" h="429895">
                  <a:moveTo>
                    <a:pt x="179832" y="320040"/>
                  </a:moveTo>
                  <a:lnTo>
                    <a:pt x="0" y="320040"/>
                  </a:lnTo>
                  <a:lnTo>
                    <a:pt x="0" y="362712"/>
                  </a:lnTo>
                  <a:lnTo>
                    <a:pt x="179832" y="362712"/>
                  </a:lnTo>
                  <a:lnTo>
                    <a:pt x="179832" y="320040"/>
                  </a:lnTo>
                  <a:close/>
                </a:path>
                <a:path w="180339" h="429895">
                  <a:moveTo>
                    <a:pt x="179832" y="254508"/>
                  </a:moveTo>
                  <a:lnTo>
                    <a:pt x="0" y="254508"/>
                  </a:lnTo>
                  <a:lnTo>
                    <a:pt x="0" y="297180"/>
                  </a:lnTo>
                  <a:lnTo>
                    <a:pt x="179832" y="297180"/>
                  </a:lnTo>
                  <a:lnTo>
                    <a:pt x="179832" y="254508"/>
                  </a:lnTo>
                  <a:close/>
                </a:path>
                <a:path w="180339" h="429895">
                  <a:moveTo>
                    <a:pt x="179832" y="188976"/>
                  </a:moveTo>
                  <a:lnTo>
                    <a:pt x="0" y="188976"/>
                  </a:lnTo>
                  <a:lnTo>
                    <a:pt x="0" y="231648"/>
                  </a:lnTo>
                  <a:lnTo>
                    <a:pt x="179832" y="231648"/>
                  </a:lnTo>
                  <a:lnTo>
                    <a:pt x="179832" y="188976"/>
                  </a:lnTo>
                  <a:close/>
                </a:path>
                <a:path w="180339" h="429895">
                  <a:moveTo>
                    <a:pt x="179832" y="94488"/>
                  </a:moveTo>
                  <a:lnTo>
                    <a:pt x="0" y="94488"/>
                  </a:lnTo>
                  <a:lnTo>
                    <a:pt x="0" y="167640"/>
                  </a:lnTo>
                  <a:lnTo>
                    <a:pt x="179832" y="167640"/>
                  </a:lnTo>
                  <a:lnTo>
                    <a:pt x="179832" y="94488"/>
                  </a:lnTo>
                  <a:close/>
                </a:path>
                <a:path w="180339" h="429895">
                  <a:moveTo>
                    <a:pt x="179832" y="0"/>
                  </a:moveTo>
                  <a:lnTo>
                    <a:pt x="0" y="0"/>
                  </a:lnTo>
                  <a:lnTo>
                    <a:pt x="0" y="71628"/>
                  </a:lnTo>
                  <a:lnTo>
                    <a:pt x="179832" y="71628"/>
                  </a:lnTo>
                  <a:lnTo>
                    <a:pt x="179832" y="0"/>
                  </a:lnTo>
                  <a:close/>
                </a:path>
              </a:pathLst>
            </a:custGeom>
            <a:solidFill>
              <a:srgbClr val="708ACC"/>
            </a:solidFill>
          </p:spPr>
          <p:txBody>
            <a:bodyPr wrap="square" lIns="0" tIns="0" rIns="0" bIns="0" rtlCol="0"/>
            <a:lstStyle/>
            <a:p>
              <a:pPr defTabSz="806867"/>
              <a:endParaRPr sz="1588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37" name="object 37"/>
            <p:cNvSpPr/>
            <p:nvPr/>
          </p:nvSpPr>
          <p:spPr>
            <a:xfrm>
              <a:off x="5058156" y="4741163"/>
              <a:ext cx="180340" cy="335280"/>
            </a:xfrm>
            <a:custGeom>
              <a:avLst/>
              <a:gdLst/>
              <a:ahLst/>
              <a:cxnLst/>
              <a:rect l="l" t="t" r="r" b="b"/>
              <a:pathLst>
                <a:path w="180339" h="335279">
                  <a:moveTo>
                    <a:pt x="0" y="291083"/>
                  </a:moveTo>
                  <a:lnTo>
                    <a:pt x="0" y="335279"/>
                  </a:lnTo>
                  <a:lnTo>
                    <a:pt x="179831" y="335279"/>
                  </a:lnTo>
                  <a:lnTo>
                    <a:pt x="179831" y="291083"/>
                  </a:lnTo>
                  <a:lnTo>
                    <a:pt x="0" y="291083"/>
                  </a:lnTo>
                  <a:close/>
                </a:path>
                <a:path w="180339" h="335279">
                  <a:moveTo>
                    <a:pt x="0" y="225551"/>
                  </a:moveTo>
                  <a:lnTo>
                    <a:pt x="0" y="268223"/>
                  </a:lnTo>
                  <a:lnTo>
                    <a:pt x="179831" y="268223"/>
                  </a:lnTo>
                  <a:lnTo>
                    <a:pt x="179831" y="225551"/>
                  </a:lnTo>
                  <a:lnTo>
                    <a:pt x="0" y="225551"/>
                  </a:lnTo>
                  <a:close/>
                </a:path>
                <a:path w="180339" h="335279">
                  <a:moveTo>
                    <a:pt x="0" y="160019"/>
                  </a:moveTo>
                  <a:lnTo>
                    <a:pt x="0" y="202691"/>
                  </a:lnTo>
                  <a:lnTo>
                    <a:pt x="179831" y="202691"/>
                  </a:lnTo>
                  <a:lnTo>
                    <a:pt x="179831" y="160019"/>
                  </a:lnTo>
                  <a:lnTo>
                    <a:pt x="0" y="160019"/>
                  </a:lnTo>
                  <a:close/>
                </a:path>
                <a:path w="180339" h="335279">
                  <a:moveTo>
                    <a:pt x="0" y="94487"/>
                  </a:moveTo>
                  <a:lnTo>
                    <a:pt x="0" y="137159"/>
                  </a:lnTo>
                  <a:lnTo>
                    <a:pt x="179831" y="137159"/>
                  </a:lnTo>
                  <a:lnTo>
                    <a:pt x="179831" y="94487"/>
                  </a:lnTo>
                  <a:lnTo>
                    <a:pt x="0" y="94487"/>
                  </a:lnTo>
                  <a:close/>
                </a:path>
                <a:path w="180339" h="335279">
                  <a:moveTo>
                    <a:pt x="0" y="0"/>
                  </a:moveTo>
                  <a:lnTo>
                    <a:pt x="0" y="73151"/>
                  </a:lnTo>
                  <a:lnTo>
                    <a:pt x="179831" y="73151"/>
                  </a:lnTo>
                  <a:lnTo>
                    <a:pt x="179831" y="0"/>
                  </a:lnTo>
                  <a:lnTo>
                    <a:pt x="0" y="0"/>
                  </a:lnTo>
                  <a:close/>
                </a:path>
              </a:pathLst>
            </a:custGeom>
            <a:ln w="15875">
              <a:solidFill>
                <a:srgbClr val="385EA2"/>
              </a:solidFill>
            </a:ln>
          </p:spPr>
          <p:txBody>
            <a:bodyPr wrap="square" lIns="0" tIns="0" rIns="0" bIns="0" rtlCol="0"/>
            <a:lstStyle/>
            <a:p>
              <a:pPr defTabSz="806867"/>
              <a:endParaRPr sz="1588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38" name="object 38"/>
            <p:cNvSpPr/>
            <p:nvPr/>
          </p:nvSpPr>
          <p:spPr>
            <a:xfrm>
              <a:off x="5003292" y="5404103"/>
              <a:ext cx="289560" cy="20320"/>
            </a:xfrm>
            <a:custGeom>
              <a:avLst/>
              <a:gdLst/>
              <a:ahLst/>
              <a:cxnLst/>
              <a:rect l="l" t="t" r="r" b="b"/>
              <a:pathLst>
                <a:path w="289560" h="20320">
                  <a:moveTo>
                    <a:pt x="289559" y="19811"/>
                  </a:moveTo>
                  <a:lnTo>
                    <a:pt x="289559" y="0"/>
                  </a:lnTo>
                  <a:lnTo>
                    <a:pt x="0" y="0"/>
                  </a:lnTo>
                  <a:lnTo>
                    <a:pt x="0" y="19811"/>
                  </a:lnTo>
                  <a:lnTo>
                    <a:pt x="289559" y="19811"/>
                  </a:lnTo>
                  <a:close/>
                </a:path>
              </a:pathLst>
            </a:custGeom>
            <a:solidFill>
              <a:srgbClr val="708ACC"/>
            </a:solidFill>
          </p:spPr>
          <p:txBody>
            <a:bodyPr wrap="square" lIns="0" tIns="0" rIns="0" bIns="0" rtlCol="0"/>
            <a:lstStyle/>
            <a:p>
              <a:pPr defTabSz="806867"/>
              <a:endParaRPr sz="1588" kern="0">
                <a:solidFill>
                  <a:sysClr val="windowText" lastClr="000000"/>
                </a:solidFill>
              </a:endParaRPr>
            </a:p>
          </p:txBody>
        </p:sp>
        <p:pic>
          <p:nvPicPr>
            <p:cNvPr id="39" name="object 39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5050218" y="4638738"/>
              <a:ext cx="195707" cy="87503"/>
            </a:xfrm>
            <a:prstGeom prst="rect">
              <a:avLst/>
            </a:prstGeom>
          </p:spPr>
        </p:pic>
        <p:pic>
          <p:nvPicPr>
            <p:cNvPr id="40" name="object 40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5125212" y="5170932"/>
              <a:ext cx="44195" cy="85343"/>
            </a:xfrm>
            <a:prstGeom prst="rect">
              <a:avLst/>
            </a:prstGeom>
          </p:spPr>
        </p:pic>
        <p:sp>
          <p:nvSpPr>
            <p:cNvPr id="41" name="object 41"/>
            <p:cNvSpPr/>
            <p:nvPr/>
          </p:nvSpPr>
          <p:spPr>
            <a:xfrm>
              <a:off x="5071872" y="4658867"/>
              <a:ext cx="152400" cy="13970"/>
            </a:xfrm>
            <a:custGeom>
              <a:avLst/>
              <a:gdLst/>
              <a:ahLst/>
              <a:cxnLst/>
              <a:rect l="l" t="t" r="r" b="b"/>
              <a:pathLst>
                <a:path w="152400" h="13970">
                  <a:moveTo>
                    <a:pt x="0" y="0"/>
                  </a:moveTo>
                  <a:lnTo>
                    <a:pt x="0" y="13715"/>
                  </a:lnTo>
                  <a:lnTo>
                    <a:pt x="152399" y="13715"/>
                  </a:lnTo>
                  <a:lnTo>
                    <a:pt x="152399" y="0"/>
                  </a:lnTo>
                  <a:lnTo>
                    <a:pt x="0" y="0"/>
                  </a:lnTo>
                  <a:close/>
                </a:path>
              </a:pathLst>
            </a:custGeom>
            <a:ln w="15875">
              <a:solidFill>
                <a:srgbClr val="385EA2"/>
              </a:solidFill>
            </a:ln>
          </p:spPr>
          <p:txBody>
            <a:bodyPr wrap="square" lIns="0" tIns="0" rIns="0" bIns="0" rtlCol="0"/>
            <a:lstStyle/>
            <a:p>
              <a:pPr defTabSz="806867"/>
              <a:endParaRPr sz="1588" kern="0">
                <a:solidFill>
                  <a:sysClr val="windowText" lastClr="000000"/>
                </a:solidFill>
              </a:endParaRPr>
            </a:p>
          </p:txBody>
        </p:sp>
        <p:pic>
          <p:nvPicPr>
            <p:cNvPr id="42" name="object 42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5067300" y="4760976"/>
              <a:ext cx="153923" cy="25907"/>
            </a:xfrm>
            <a:prstGeom prst="rect">
              <a:avLst/>
            </a:prstGeom>
          </p:spPr>
        </p:pic>
        <p:sp>
          <p:nvSpPr>
            <p:cNvPr id="43" name="object 43"/>
            <p:cNvSpPr/>
            <p:nvPr/>
          </p:nvSpPr>
          <p:spPr>
            <a:xfrm>
              <a:off x="5067300" y="4760595"/>
              <a:ext cx="154305" cy="26670"/>
            </a:xfrm>
            <a:custGeom>
              <a:avLst/>
              <a:gdLst/>
              <a:ahLst/>
              <a:cxnLst/>
              <a:rect l="l" t="t" r="r" b="b"/>
              <a:pathLst>
                <a:path w="154304" h="26670">
                  <a:moveTo>
                    <a:pt x="0" y="3428"/>
                  </a:moveTo>
                  <a:lnTo>
                    <a:pt x="42671" y="3428"/>
                  </a:lnTo>
                  <a:lnTo>
                    <a:pt x="62817" y="857"/>
                  </a:lnTo>
                  <a:lnTo>
                    <a:pt x="83819" y="0"/>
                  </a:lnTo>
                  <a:lnTo>
                    <a:pt x="104822" y="857"/>
                  </a:lnTo>
                  <a:lnTo>
                    <a:pt x="124967" y="3428"/>
                  </a:lnTo>
                  <a:lnTo>
                    <a:pt x="153923" y="3428"/>
                  </a:lnTo>
                  <a:lnTo>
                    <a:pt x="153923" y="26288"/>
                  </a:lnTo>
                  <a:lnTo>
                    <a:pt x="0" y="26288"/>
                  </a:lnTo>
                  <a:lnTo>
                    <a:pt x="0" y="3428"/>
                  </a:lnTo>
                  <a:close/>
                </a:path>
              </a:pathLst>
            </a:custGeom>
            <a:ln w="15875">
              <a:solidFill>
                <a:srgbClr val="385EA2"/>
              </a:solidFill>
            </a:ln>
          </p:spPr>
          <p:txBody>
            <a:bodyPr wrap="square" lIns="0" tIns="0" rIns="0" bIns="0" rtlCol="0"/>
            <a:lstStyle/>
            <a:p>
              <a:pPr defTabSz="806867"/>
              <a:endParaRPr sz="1588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44" name="object 44"/>
            <p:cNvSpPr/>
            <p:nvPr/>
          </p:nvSpPr>
          <p:spPr>
            <a:xfrm>
              <a:off x="5074920" y="4773167"/>
              <a:ext cx="139065" cy="7620"/>
            </a:xfrm>
            <a:custGeom>
              <a:avLst/>
              <a:gdLst/>
              <a:ahLst/>
              <a:cxnLst/>
              <a:rect l="l" t="t" r="r" b="b"/>
              <a:pathLst>
                <a:path w="139064" h="7620">
                  <a:moveTo>
                    <a:pt x="138683" y="7619"/>
                  </a:moveTo>
                  <a:lnTo>
                    <a:pt x="138683" y="0"/>
                  </a:lnTo>
                  <a:lnTo>
                    <a:pt x="0" y="0"/>
                  </a:lnTo>
                  <a:lnTo>
                    <a:pt x="0" y="7619"/>
                  </a:lnTo>
                  <a:lnTo>
                    <a:pt x="138683" y="7619"/>
                  </a:lnTo>
                  <a:close/>
                </a:path>
              </a:pathLst>
            </a:custGeom>
            <a:solidFill>
              <a:srgbClr val="708ACC"/>
            </a:solidFill>
          </p:spPr>
          <p:txBody>
            <a:bodyPr wrap="square" lIns="0" tIns="0" rIns="0" bIns="0" rtlCol="0"/>
            <a:lstStyle/>
            <a:p>
              <a:pPr defTabSz="806867"/>
              <a:endParaRPr sz="1588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45" name="object 45"/>
            <p:cNvSpPr/>
            <p:nvPr/>
          </p:nvSpPr>
          <p:spPr>
            <a:xfrm>
              <a:off x="5074920" y="4773167"/>
              <a:ext cx="139065" cy="7620"/>
            </a:xfrm>
            <a:custGeom>
              <a:avLst/>
              <a:gdLst/>
              <a:ahLst/>
              <a:cxnLst/>
              <a:rect l="l" t="t" r="r" b="b"/>
              <a:pathLst>
                <a:path w="139064" h="7620">
                  <a:moveTo>
                    <a:pt x="0" y="0"/>
                  </a:moveTo>
                  <a:lnTo>
                    <a:pt x="0" y="7619"/>
                  </a:lnTo>
                  <a:lnTo>
                    <a:pt x="138683" y="7619"/>
                  </a:lnTo>
                  <a:lnTo>
                    <a:pt x="138683" y="0"/>
                  </a:lnTo>
                  <a:lnTo>
                    <a:pt x="0" y="0"/>
                  </a:lnTo>
                  <a:close/>
                </a:path>
              </a:pathLst>
            </a:custGeom>
            <a:ln w="15875">
              <a:solidFill>
                <a:srgbClr val="385EA2"/>
              </a:solidFill>
            </a:ln>
          </p:spPr>
          <p:txBody>
            <a:bodyPr wrap="square" lIns="0" tIns="0" rIns="0" bIns="0" rtlCol="0"/>
            <a:lstStyle/>
            <a:p>
              <a:pPr defTabSz="806867"/>
              <a:endParaRPr sz="1588" kern="0">
                <a:solidFill>
                  <a:sysClr val="windowText" lastClr="000000"/>
                </a:solidFill>
              </a:endParaRPr>
            </a:p>
          </p:txBody>
        </p:sp>
        <p:pic>
          <p:nvPicPr>
            <p:cNvPr id="46" name="object 46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5068824" y="4844796"/>
              <a:ext cx="158495" cy="19811"/>
            </a:xfrm>
            <a:prstGeom prst="rect">
              <a:avLst/>
            </a:prstGeom>
          </p:spPr>
        </p:pic>
        <p:pic>
          <p:nvPicPr>
            <p:cNvPr id="47" name="object 47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5100828" y="4680204"/>
              <a:ext cx="123443" cy="15239"/>
            </a:xfrm>
            <a:prstGeom prst="rect">
              <a:avLst/>
            </a:prstGeom>
          </p:spPr>
        </p:pic>
        <p:sp>
          <p:nvSpPr>
            <p:cNvPr id="48" name="object 48"/>
            <p:cNvSpPr/>
            <p:nvPr/>
          </p:nvSpPr>
          <p:spPr>
            <a:xfrm>
              <a:off x="5068824" y="4843272"/>
              <a:ext cx="158750" cy="21590"/>
            </a:xfrm>
            <a:custGeom>
              <a:avLst/>
              <a:gdLst/>
              <a:ahLst/>
              <a:cxnLst/>
              <a:rect l="l" t="t" r="r" b="b"/>
              <a:pathLst>
                <a:path w="158750" h="21589">
                  <a:moveTo>
                    <a:pt x="0" y="16763"/>
                  </a:moveTo>
                  <a:lnTo>
                    <a:pt x="0" y="4571"/>
                  </a:lnTo>
                  <a:lnTo>
                    <a:pt x="50291" y="4571"/>
                  </a:lnTo>
                  <a:lnTo>
                    <a:pt x="64460" y="1142"/>
                  </a:lnTo>
                  <a:lnTo>
                    <a:pt x="79057" y="0"/>
                  </a:lnTo>
                  <a:lnTo>
                    <a:pt x="93368" y="1142"/>
                  </a:lnTo>
                  <a:lnTo>
                    <a:pt x="106679" y="4571"/>
                  </a:lnTo>
                  <a:lnTo>
                    <a:pt x="158495" y="4571"/>
                  </a:lnTo>
                  <a:lnTo>
                    <a:pt x="158495" y="16763"/>
                  </a:lnTo>
                  <a:lnTo>
                    <a:pt x="106679" y="16763"/>
                  </a:lnTo>
                  <a:lnTo>
                    <a:pt x="93368" y="20192"/>
                  </a:lnTo>
                  <a:lnTo>
                    <a:pt x="79057" y="21335"/>
                  </a:lnTo>
                  <a:lnTo>
                    <a:pt x="64460" y="20192"/>
                  </a:lnTo>
                  <a:lnTo>
                    <a:pt x="50291" y="16763"/>
                  </a:lnTo>
                  <a:lnTo>
                    <a:pt x="0" y="16763"/>
                  </a:lnTo>
                  <a:close/>
                </a:path>
              </a:pathLst>
            </a:custGeom>
            <a:ln w="15875">
              <a:solidFill>
                <a:srgbClr val="385EA2"/>
              </a:solidFill>
            </a:ln>
          </p:spPr>
          <p:txBody>
            <a:bodyPr wrap="square" lIns="0" tIns="0" rIns="0" bIns="0" rtlCol="0"/>
            <a:lstStyle/>
            <a:p>
              <a:pPr defTabSz="806867"/>
              <a:endParaRPr sz="1588" kern="0">
                <a:solidFill>
                  <a:sysClr val="windowText" lastClr="000000"/>
                </a:solidFill>
              </a:endParaRPr>
            </a:p>
          </p:txBody>
        </p:sp>
        <p:pic>
          <p:nvPicPr>
            <p:cNvPr id="49" name="object 49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5192268" y="4794503"/>
              <a:ext cx="27431" cy="6095"/>
            </a:xfrm>
            <a:prstGeom prst="rect">
              <a:avLst/>
            </a:prstGeom>
          </p:spPr>
        </p:pic>
        <p:pic>
          <p:nvPicPr>
            <p:cNvPr id="50" name="object 50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98364" y="4866131"/>
              <a:ext cx="28955" cy="7619"/>
            </a:xfrm>
            <a:prstGeom prst="rect">
              <a:avLst/>
            </a:prstGeom>
          </p:spPr>
        </p:pic>
        <p:sp>
          <p:nvSpPr>
            <p:cNvPr id="51" name="object 51"/>
            <p:cNvSpPr/>
            <p:nvPr/>
          </p:nvSpPr>
          <p:spPr>
            <a:xfrm>
              <a:off x="5202936" y="4680203"/>
              <a:ext cx="21590" cy="10795"/>
            </a:xfrm>
            <a:custGeom>
              <a:avLst/>
              <a:gdLst/>
              <a:ahLst/>
              <a:cxnLst/>
              <a:rect l="l" t="t" r="r" b="b"/>
              <a:pathLst>
                <a:path w="21589" h="10795">
                  <a:moveTo>
                    <a:pt x="0" y="0"/>
                  </a:moveTo>
                  <a:lnTo>
                    <a:pt x="0" y="10667"/>
                  </a:lnTo>
                  <a:lnTo>
                    <a:pt x="21335" y="10667"/>
                  </a:lnTo>
                  <a:lnTo>
                    <a:pt x="21335" y="0"/>
                  </a:lnTo>
                  <a:lnTo>
                    <a:pt x="0" y="0"/>
                  </a:lnTo>
                  <a:close/>
                </a:path>
              </a:pathLst>
            </a:custGeom>
            <a:ln w="15875">
              <a:solidFill>
                <a:srgbClr val="385EA2"/>
              </a:solidFill>
            </a:ln>
          </p:spPr>
          <p:txBody>
            <a:bodyPr wrap="square" lIns="0" tIns="0" rIns="0" bIns="0" rtlCol="0"/>
            <a:lstStyle/>
            <a:p>
              <a:pPr defTabSz="806867"/>
              <a:endParaRPr sz="1588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52" name="object 52"/>
            <p:cNvSpPr/>
            <p:nvPr/>
          </p:nvSpPr>
          <p:spPr>
            <a:xfrm>
              <a:off x="5167884" y="4681728"/>
              <a:ext cx="13970" cy="13970"/>
            </a:xfrm>
            <a:custGeom>
              <a:avLst/>
              <a:gdLst/>
              <a:ahLst/>
              <a:cxnLst/>
              <a:rect l="l" t="t" r="r" b="b"/>
              <a:pathLst>
                <a:path w="13970" h="13970">
                  <a:moveTo>
                    <a:pt x="13715" y="6095"/>
                  </a:moveTo>
                  <a:lnTo>
                    <a:pt x="0" y="13715"/>
                  </a:lnTo>
                  <a:lnTo>
                    <a:pt x="0" y="0"/>
                  </a:lnTo>
                  <a:lnTo>
                    <a:pt x="13715" y="6095"/>
                  </a:lnTo>
                  <a:close/>
                </a:path>
              </a:pathLst>
            </a:custGeom>
            <a:ln w="15875">
              <a:solidFill>
                <a:srgbClr val="385EA2"/>
              </a:solidFill>
            </a:ln>
          </p:spPr>
          <p:txBody>
            <a:bodyPr wrap="square" lIns="0" tIns="0" rIns="0" bIns="0" rtlCol="0"/>
            <a:lstStyle/>
            <a:p>
              <a:pPr defTabSz="806867"/>
              <a:endParaRPr sz="1588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53" name="object 53"/>
            <p:cNvSpPr/>
            <p:nvPr/>
          </p:nvSpPr>
          <p:spPr>
            <a:xfrm>
              <a:off x="5148072" y="4681728"/>
              <a:ext cx="13970" cy="13970"/>
            </a:xfrm>
            <a:custGeom>
              <a:avLst/>
              <a:gdLst/>
              <a:ahLst/>
              <a:cxnLst/>
              <a:rect l="l" t="t" r="r" b="b"/>
              <a:pathLst>
                <a:path w="13970" h="13970">
                  <a:moveTo>
                    <a:pt x="0" y="6095"/>
                  </a:moveTo>
                  <a:lnTo>
                    <a:pt x="13715" y="0"/>
                  </a:lnTo>
                  <a:lnTo>
                    <a:pt x="13715" y="13715"/>
                  </a:lnTo>
                  <a:lnTo>
                    <a:pt x="0" y="6095"/>
                  </a:lnTo>
                  <a:close/>
                </a:path>
              </a:pathLst>
            </a:custGeom>
            <a:ln w="15875">
              <a:solidFill>
                <a:srgbClr val="385EA2"/>
              </a:solidFill>
            </a:ln>
          </p:spPr>
          <p:txBody>
            <a:bodyPr wrap="square" lIns="0" tIns="0" rIns="0" bIns="0" rtlCol="0"/>
            <a:lstStyle/>
            <a:p>
              <a:pPr defTabSz="806867"/>
              <a:endParaRPr sz="1588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54" name="object 54"/>
            <p:cNvSpPr/>
            <p:nvPr/>
          </p:nvSpPr>
          <p:spPr>
            <a:xfrm>
              <a:off x="5192268" y="4794503"/>
              <a:ext cx="35560" cy="79375"/>
            </a:xfrm>
            <a:custGeom>
              <a:avLst/>
              <a:gdLst/>
              <a:ahLst/>
              <a:cxnLst/>
              <a:rect l="l" t="t" r="r" b="b"/>
              <a:pathLst>
                <a:path w="35560" h="79375">
                  <a:moveTo>
                    <a:pt x="0" y="0"/>
                  </a:moveTo>
                  <a:lnTo>
                    <a:pt x="0" y="6095"/>
                  </a:lnTo>
                  <a:lnTo>
                    <a:pt x="27431" y="6095"/>
                  </a:lnTo>
                  <a:lnTo>
                    <a:pt x="27431" y="0"/>
                  </a:lnTo>
                  <a:lnTo>
                    <a:pt x="0" y="0"/>
                  </a:lnTo>
                  <a:close/>
                </a:path>
                <a:path w="35560" h="79375">
                  <a:moveTo>
                    <a:pt x="6095" y="71627"/>
                  </a:moveTo>
                  <a:lnTo>
                    <a:pt x="6095" y="79247"/>
                  </a:lnTo>
                  <a:lnTo>
                    <a:pt x="35051" y="79247"/>
                  </a:lnTo>
                  <a:lnTo>
                    <a:pt x="35051" y="71627"/>
                  </a:lnTo>
                  <a:lnTo>
                    <a:pt x="6095" y="71627"/>
                  </a:lnTo>
                  <a:close/>
                </a:path>
              </a:pathLst>
            </a:custGeom>
            <a:ln w="15875">
              <a:solidFill>
                <a:srgbClr val="385EA2"/>
              </a:solidFill>
            </a:ln>
          </p:spPr>
          <p:txBody>
            <a:bodyPr wrap="square" lIns="0" tIns="0" rIns="0" bIns="0" rtlCol="0"/>
            <a:lstStyle/>
            <a:p>
              <a:pPr defTabSz="806867"/>
              <a:endParaRPr sz="1588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55" name="object 55"/>
            <p:cNvSpPr/>
            <p:nvPr/>
          </p:nvSpPr>
          <p:spPr>
            <a:xfrm>
              <a:off x="5071872" y="4681728"/>
              <a:ext cx="13970" cy="0"/>
            </a:xfrm>
            <a:custGeom>
              <a:avLst/>
              <a:gdLst/>
              <a:ahLst/>
              <a:cxnLst/>
              <a:rect l="l" t="t" r="r" b="b"/>
              <a:pathLst>
                <a:path w="13970">
                  <a:moveTo>
                    <a:pt x="0" y="0"/>
                  </a:moveTo>
                  <a:lnTo>
                    <a:pt x="13715" y="0"/>
                  </a:lnTo>
                </a:path>
              </a:pathLst>
            </a:custGeom>
            <a:ln w="15875">
              <a:solidFill>
                <a:srgbClr val="385EA2"/>
              </a:solidFill>
            </a:ln>
          </p:spPr>
          <p:txBody>
            <a:bodyPr wrap="square" lIns="0" tIns="0" rIns="0" bIns="0" rtlCol="0"/>
            <a:lstStyle/>
            <a:p>
              <a:pPr defTabSz="806867"/>
              <a:endParaRPr sz="1588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56" name="object 56"/>
            <p:cNvSpPr/>
            <p:nvPr/>
          </p:nvSpPr>
          <p:spPr>
            <a:xfrm>
              <a:off x="5068824" y="4797552"/>
              <a:ext cx="12700" cy="0"/>
            </a:xfrm>
            <a:custGeom>
              <a:avLst/>
              <a:gdLst/>
              <a:ahLst/>
              <a:cxnLst/>
              <a:rect l="l" t="t" r="r" b="b"/>
              <a:pathLst>
                <a:path w="12700">
                  <a:moveTo>
                    <a:pt x="0" y="0"/>
                  </a:moveTo>
                  <a:lnTo>
                    <a:pt x="12191" y="0"/>
                  </a:lnTo>
                </a:path>
              </a:pathLst>
            </a:custGeom>
            <a:ln w="15875">
              <a:solidFill>
                <a:srgbClr val="385EA2"/>
              </a:solidFill>
            </a:ln>
          </p:spPr>
          <p:txBody>
            <a:bodyPr wrap="square" lIns="0" tIns="0" rIns="0" bIns="0" rtlCol="0"/>
            <a:lstStyle/>
            <a:p>
              <a:pPr defTabSz="806867"/>
              <a:endParaRPr sz="1588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57" name="object 57"/>
            <p:cNvSpPr/>
            <p:nvPr/>
          </p:nvSpPr>
          <p:spPr>
            <a:xfrm>
              <a:off x="4989576" y="4474464"/>
              <a:ext cx="422275" cy="949960"/>
            </a:xfrm>
            <a:custGeom>
              <a:avLst/>
              <a:gdLst/>
              <a:ahLst/>
              <a:cxnLst/>
              <a:rect l="l" t="t" r="r" b="b"/>
              <a:pathLst>
                <a:path w="422275" h="949960">
                  <a:moveTo>
                    <a:pt x="13715" y="949451"/>
                  </a:moveTo>
                  <a:lnTo>
                    <a:pt x="13715" y="929639"/>
                  </a:lnTo>
                  <a:lnTo>
                    <a:pt x="0" y="929639"/>
                  </a:lnTo>
                  <a:lnTo>
                    <a:pt x="0" y="105155"/>
                  </a:lnTo>
                  <a:lnTo>
                    <a:pt x="105155" y="0"/>
                  </a:lnTo>
                  <a:lnTo>
                    <a:pt x="422147" y="0"/>
                  </a:lnTo>
                  <a:lnTo>
                    <a:pt x="422147" y="822959"/>
                  </a:lnTo>
                  <a:lnTo>
                    <a:pt x="414527" y="830579"/>
                  </a:lnTo>
                  <a:lnTo>
                    <a:pt x="414527" y="836675"/>
                  </a:lnTo>
                  <a:lnTo>
                    <a:pt x="303275" y="949451"/>
                  </a:lnTo>
                  <a:lnTo>
                    <a:pt x="13715" y="949451"/>
                  </a:lnTo>
                  <a:close/>
                </a:path>
              </a:pathLst>
            </a:custGeom>
            <a:ln w="15875">
              <a:solidFill>
                <a:srgbClr val="385EA2"/>
              </a:solidFill>
            </a:ln>
          </p:spPr>
          <p:txBody>
            <a:bodyPr wrap="square" lIns="0" tIns="0" rIns="0" bIns="0" rtlCol="0"/>
            <a:lstStyle/>
            <a:p>
              <a:pPr defTabSz="806867"/>
              <a:endParaRPr sz="1588"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58" name="object 58"/>
          <p:cNvSpPr txBox="1"/>
          <p:nvPr/>
        </p:nvSpPr>
        <p:spPr>
          <a:xfrm>
            <a:off x="6072690" y="4788047"/>
            <a:ext cx="256054" cy="119935"/>
          </a:xfrm>
          <a:prstGeom prst="rect">
            <a:avLst/>
          </a:prstGeom>
        </p:spPr>
        <p:txBody>
          <a:bodyPr vert="horz" wrap="square" lIns="0" tIns="11206" rIns="0" bIns="0" rtlCol="0">
            <a:spAutoFit/>
          </a:bodyPr>
          <a:lstStyle/>
          <a:p>
            <a:pPr marL="11206" defTabSz="806867">
              <a:spcBef>
                <a:spcPts val="88"/>
              </a:spcBef>
            </a:pPr>
            <a:r>
              <a:rPr sz="706" kern="0" spc="-9" dirty="0">
                <a:solidFill>
                  <a:srgbClr val="385DA3"/>
                </a:solidFill>
                <a:latin typeface="Calibri"/>
                <a:cs typeface="Calibri"/>
              </a:rPr>
              <a:t>Server</a:t>
            </a:r>
            <a:endParaRPr sz="706" kern="0">
              <a:solidFill>
                <a:sysClr val="windowText" lastClr="000000"/>
              </a:solidFill>
              <a:latin typeface="Calibri"/>
              <a:cs typeface="Calibri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4179794" y="2907255"/>
            <a:ext cx="1210235" cy="308297"/>
          </a:xfrm>
          <a:prstGeom prst="rect">
            <a:avLst/>
          </a:prstGeom>
          <a:solidFill>
            <a:srgbClr val="708ACC"/>
          </a:solidFill>
          <a:ln w="15875">
            <a:solidFill>
              <a:srgbClr val="385EA2"/>
            </a:solidFill>
          </a:ln>
        </p:spPr>
        <p:txBody>
          <a:bodyPr vert="horz" wrap="square" lIns="0" tIns="117101" rIns="0" bIns="0" rtlCol="0">
            <a:spAutoFit/>
          </a:bodyPr>
          <a:lstStyle/>
          <a:p>
            <a:pPr marL="145124" defTabSz="806867">
              <a:spcBef>
                <a:spcPts val="922"/>
              </a:spcBef>
            </a:pPr>
            <a:r>
              <a:rPr sz="1235" b="1" kern="0" dirty="0">
                <a:solidFill>
                  <a:sysClr val="windowText" lastClr="000000"/>
                </a:solidFill>
                <a:latin typeface="Calibri"/>
                <a:cs typeface="Calibri"/>
              </a:rPr>
              <a:t>Single</a:t>
            </a:r>
            <a:r>
              <a:rPr sz="1235" kern="0" spc="-57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1235" b="1" kern="0" dirty="0">
                <a:solidFill>
                  <a:sysClr val="windowText" lastClr="000000"/>
                </a:solidFill>
                <a:latin typeface="Calibri"/>
                <a:cs typeface="Calibri"/>
              </a:rPr>
              <a:t>Sign</a:t>
            </a:r>
            <a:r>
              <a:rPr sz="1235" kern="0" spc="-53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1235" b="1" kern="0" spc="-22" dirty="0">
                <a:solidFill>
                  <a:sysClr val="windowText" lastClr="000000"/>
                </a:solidFill>
                <a:latin typeface="Calibri"/>
                <a:cs typeface="Calibri"/>
              </a:rPr>
              <a:t>On</a:t>
            </a:r>
            <a:endParaRPr sz="1235" kern="0">
              <a:solidFill>
                <a:sysClr val="windowText" lastClr="000000"/>
              </a:solidFill>
              <a:latin typeface="Calibri"/>
              <a:cs typeface="Calibri"/>
            </a:endParaRPr>
          </a:p>
        </p:txBody>
      </p:sp>
      <p:grpSp>
        <p:nvGrpSpPr>
          <p:cNvPr id="60" name="object 60"/>
          <p:cNvGrpSpPr/>
          <p:nvPr/>
        </p:nvGrpSpPr>
        <p:grpSpPr>
          <a:xfrm>
            <a:off x="5686985" y="2088105"/>
            <a:ext cx="308162" cy="61072"/>
            <a:chOff x="4565650" y="2366518"/>
            <a:chExt cx="349250" cy="69215"/>
          </a:xfrm>
        </p:grpSpPr>
        <p:sp>
          <p:nvSpPr>
            <p:cNvPr id="61" name="object 61"/>
            <p:cNvSpPr/>
            <p:nvPr/>
          </p:nvSpPr>
          <p:spPr>
            <a:xfrm>
              <a:off x="4572000" y="2372868"/>
              <a:ext cx="58419" cy="56515"/>
            </a:xfrm>
            <a:custGeom>
              <a:avLst/>
              <a:gdLst/>
              <a:ahLst/>
              <a:cxnLst/>
              <a:rect l="l" t="t" r="r" b="b"/>
              <a:pathLst>
                <a:path w="58420" h="56514">
                  <a:moveTo>
                    <a:pt x="57911" y="27431"/>
                  </a:moveTo>
                  <a:lnTo>
                    <a:pt x="55745" y="16716"/>
                  </a:lnTo>
                  <a:lnTo>
                    <a:pt x="49720" y="8000"/>
                  </a:lnTo>
                  <a:lnTo>
                    <a:pt x="40552" y="2143"/>
                  </a:lnTo>
                  <a:lnTo>
                    <a:pt x="28955" y="0"/>
                  </a:lnTo>
                  <a:lnTo>
                    <a:pt x="18002" y="2143"/>
                  </a:lnTo>
                  <a:lnTo>
                    <a:pt x="8762" y="8000"/>
                  </a:lnTo>
                  <a:lnTo>
                    <a:pt x="2381" y="16716"/>
                  </a:lnTo>
                  <a:lnTo>
                    <a:pt x="0" y="27431"/>
                  </a:lnTo>
                  <a:lnTo>
                    <a:pt x="2381" y="39028"/>
                  </a:lnTo>
                  <a:lnTo>
                    <a:pt x="8762" y="48196"/>
                  </a:lnTo>
                  <a:lnTo>
                    <a:pt x="18002" y="54221"/>
                  </a:lnTo>
                  <a:lnTo>
                    <a:pt x="28955" y="56387"/>
                  </a:lnTo>
                  <a:lnTo>
                    <a:pt x="40552" y="54221"/>
                  </a:lnTo>
                  <a:lnTo>
                    <a:pt x="49720" y="48196"/>
                  </a:lnTo>
                  <a:lnTo>
                    <a:pt x="55745" y="39028"/>
                  </a:lnTo>
                  <a:lnTo>
                    <a:pt x="57911" y="27431"/>
                  </a:lnTo>
                  <a:close/>
                </a:path>
              </a:pathLst>
            </a:custGeom>
            <a:solidFill>
              <a:srgbClr val="4571C4"/>
            </a:solidFill>
          </p:spPr>
          <p:txBody>
            <a:bodyPr wrap="square" lIns="0" tIns="0" rIns="0" bIns="0" rtlCol="0"/>
            <a:lstStyle/>
            <a:p>
              <a:pPr defTabSz="806867"/>
              <a:endParaRPr sz="1588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62" name="object 62"/>
            <p:cNvSpPr/>
            <p:nvPr/>
          </p:nvSpPr>
          <p:spPr>
            <a:xfrm>
              <a:off x="4629912" y="2400300"/>
              <a:ext cx="285115" cy="0"/>
            </a:xfrm>
            <a:custGeom>
              <a:avLst/>
              <a:gdLst/>
              <a:ahLst/>
              <a:cxnLst/>
              <a:rect l="l" t="t" r="r" b="b"/>
              <a:pathLst>
                <a:path w="285114">
                  <a:moveTo>
                    <a:pt x="0" y="0"/>
                  </a:moveTo>
                  <a:lnTo>
                    <a:pt x="284987" y="0"/>
                  </a:lnTo>
                </a:path>
              </a:pathLst>
            </a:custGeom>
            <a:ln w="12699">
              <a:solidFill>
                <a:srgbClr val="4571C4"/>
              </a:solidFill>
            </a:ln>
          </p:spPr>
          <p:txBody>
            <a:bodyPr wrap="square" lIns="0" tIns="0" rIns="0" bIns="0" rtlCol="0"/>
            <a:lstStyle/>
            <a:p>
              <a:pPr defTabSz="806867"/>
              <a:endParaRPr sz="1588" kern="0">
                <a:solidFill>
                  <a:sysClr val="windowText" lastClr="000000"/>
                </a:solidFill>
              </a:endParaRPr>
            </a:p>
          </p:txBody>
        </p:sp>
        <p:pic>
          <p:nvPicPr>
            <p:cNvPr id="63" name="object 63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4565650" y="2366518"/>
              <a:ext cx="70611" cy="69087"/>
            </a:xfrm>
            <a:prstGeom prst="rect">
              <a:avLst/>
            </a:prstGeom>
          </p:spPr>
        </p:pic>
      </p:grpSp>
      <p:grpSp>
        <p:nvGrpSpPr>
          <p:cNvPr id="64" name="object 64"/>
          <p:cNvGrpSpPr/>
          <p:nvPr/>
        </p:nvGrpSpPr>
        <p:grpSpPr>
          <a:xfrm>
            <a:off x="5686985" y="3197487"/>
            <a:ext cx="308162" cy="61072"/>
            <a:chOff x="4565650" y="3623818"/>
            <a:chExt cx="349250" cy="69215"/>
          </a:xfrm>
        </p:grpSpPr>
        <p:sp>
          <p:nvSpPr>
            <p:cNvPr id="65" name="object 65"/>
            <p:cNvSpPr/>
            <p:nvPr/>
          </p:nvSpPr>
          <p:spPr>
            <a:xfrm>
              <a:off x="4572000" y="3630168"/>
              <a:ext cx="58419" cy="56515"/>
            </a:xfrm>
            <a:custGeom>
              <a:avLst/>
              <a:gdLst/>
              <a:ahLst/>
              <a:cxnLst/>
              <a:rect l="l" t="t" r="r" b="b"/>
              <a:pathLst>
                <a:path w="58420" h="56514">
                  <a:moveTo>
                    <a:pt x="57911" y="27431"/>
                  </a:moveTo>
                  <a:lnTo>
                    <a:pt x="55745" y="16716"/>
                  </a:lnTo>
                  <a:lnTo>
                    <a:pt x="49720" y="8000"/>
                  </a:lnTo>
                  <a:lnTo>
                    <a:pt x="40552" y="2143"/>
                  </a:lnTo>
                  <a:lnTo>
                    <a:pt x="28955" y="0"/>
                  </a:lnTo>
                  <a:lnTo>
                    <a:pt x="18002" y="2143"/>
                  </a:lnTo>
                  <a:lnTo>
                    <a:pt x="8762" y="8000"/>
                  </a:lnTo>
                  <a:lnTo>
                    <a:pt x="2381" y="16716"/>
                  </a:lnTo>
                  <a:lnTo>
                    <a:pt x="0" y="27431"/>
                  </a:lnTo>
                  <a:lnTo>
                    <a:pt x="2381" y="39028"/>
                  </a:lnTo>
                  <a:lnTo>
                    <a:pt x="8762" y="48196"/>
                  </a:lnTo>
                  <a:lnTo>
                    <a:pt x="18002" y="54221"/>
                  </a:lnTo>
                  <a:lnTo>
                    <a:pt x="28955" y="56387"/>
                  </a:lnTo>
                  <a:lnTo>
                    <a:pt x="40552" y="54221"/>
                  </a:lnTo>
                  <a:lnTo>
                    <a:pt x="49720" y="48196"/>
                  </a:lnTo>
                  <a:lnTo>
                    <a:pt x="55745" y="39028"/>
                  </a:lnTo>
                  <a:lnTo>
                    <a:pt x="57911" y="27431"/>
                  </a:lnTo>
                  <a:close/>
                </a:path>
              </a:pathLst>
            </a:custGeom>
            <a:solidFill>
              <a:srgbClr val="4571C4"/>
            </a:solidFill>
          </p:spPr>
          <p:txBody>
            <a:bodyPr wrap="square" lIns="0" tIns="0" rIns="0" bIns="0" rtlCol="0"/>
            <a:lstStyle/>
            <a:p>
              <a:pPr defTabSz="806867"/>
              <a:endParaRPr sz="1588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66" name="object 66"/>
            <p:cNvSpPr/>
            <p:nvPr/>
          </p:nvSpPr>
          <p:spPr>
            <a:xfrm>
              <a:off x="4629912" y="3657600"/>
              <a:ext cx="285115" cy="0"/>
            </a:xfrm>
            <a:custGeom>
              <a:avLst/>
              <a:gdLst/>
              <a:ahLst/>
              <a:cxnLst/>
              <a:rect l="l" t="t" r="r" b="b"/>
              <a:pathLst>
                <a:path w="285114">
                  <a:moveTo>
                    <a:pt x="0" y="0"/>
                  </a:moveTo>
                  <a:lnTo>
                    <a:pt x="284987" y="0"/>
                  </a:lnTo>
                </a:path>
              </a:pathLst>
            </a:custGeom>
            <a:ln w="12699">
              <a:solidFill>
                <a:srgbClr val="4571C4"/>
              </a:solidFill>
            </a:ln>
          </p:spPr>
          <p:txBody>
            <a:bodyPr wrap="square" lIns="0" tIns="0" rIns="0" bIns="0" rtlCol="0"/>
            <a:lstStyle/>
            <a:p>
              <a:pPr defTabSz="806867"/>
              <a:endParaRPr sz="1588" kern="0">
                <a:solidFill>
                  <a:sysClr val="windowText" lastClr="000000"/>
                </a:solidFill>
              </a:endParaRPr>
            </a:p>
          </p:txBody>
        </p:sp>
        <p:pic>
          <p:nvPicPr>
            <p:cNvPr id="67" name="object 67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4565650" y="3623818"/>
              <a:ext cx="70611" cy="69087"/>
            </a:xfrm>
            <a:prstGeom prst="rect">
              <a:avLst/>
            </a:prstGeom>
          </p:spPr>
        </p:pic>
      </p:grpSp>
      <p:grpSp>
        <p:nvGrpSpPr>
          <p:cNvPr id="68" name="object 68"/>
          <p:cNvGrpSpPr/>
          <p:nvPr/>
        </p:nvGrpSpPr>
        <p:grpSpPr>
          <a:xfrm>
            <a:off x="5686985" y="4306869"/>
            <a:ext cx="308162" cy="61072"/>
            <a:chOff x="4565650" y="4881118"/>
            <a:chExt cx="349250" cy="69215"/>
          </a:xfrm>
        </p:grpSpPr>
        <p:sp>
          <p:nvSpPr>
            <p:cNvPr id="69" name="object 69"/>
            <p:cNvSpPr/>
            <p:nvPr/>
          </p:nvSpPr>
          <p:spPr>
            <a:xfrm>
              <a:off x="4572000" y="4887468"/>
              <a:ext cx="58419" cy="56515"/>
            </a:xfrm>
            <a:custGeom>
              <a:avLst/>
              <a:gdLst/>
              <a:ahLst/>
              <a:cxnLst/>
              <a:rect l="l" t="t" r="r" b="b"/>
              <a:pathLst>
                <a:path w="58420" h="56514">
                  <a:moveTo>
                    <a:pt x="57911" y="27431"/>
                  </a:moveTo>
                  <a:lnTo>
                    <a:pt x="55745" y="16716"/>
                  </a:lnTo>
                  <a:lnTo>
                    <a:pt x="49720" y="8000"/>
                  </a:lnTo>
                  <a:lnTo>
                    <a:pt x="40552" y="2143"/>
                  </a:lnTo>
                  <a:lnTo>
                    <a:pt x="28955" y="0"/>
                  </a:lnTo>
                  <a:lnTo>
                    <a:pt x="18002" y="2143"/>
                  </a:lnTo>
                  <a:lnTo>
                    <a:pt x="8762" y="8000"/>
                  </a:lnTo>
                  <a:lnTo>
                    <a:pt x="2381" y="16716"/>
                  </a:lnTo>
                  <a:lnTo>
                    <a:pt x="0" y="27431"/>
                  </a:lnTo>
                  <a:lnTo>
                    <a:pt x="2381" y="39028"/>
                  </a:lnTo>
                  <a:lnTo>
                    <a:pt x="8762" y="48196"/>
                  </a:lnTo>
                  <a:lnTo>
                    <a:pt x="18002" y="54221"/>
                  </a:lnTo>
                  <a:lnTo>
                    <a:pt x="28955" y="56387"/>
                  </a:lnTo>
                  <a:lnTo>
                    <a:pt x="40552" y="54221"/>
                  </a:lnTo>
                  <a:lnTo>
                    <a:pt x="49720" y="48196"/>
                  </a:lnTo>
                  <a:lnTo>
                    <a:pt x="55745" y="39028"/>
                  </a:lnTo>
                  <a:lnTo>
                    <a:pt x="57911" y="27431"/>
                  </a:lnTo>
                  <a:close/>
                </a:path>
              </a:pathLst>
            </a:custGeom>
            <a:solidFill>
              <a:srgbClr val="4571C4"/>
            </a:solidFill>
          </p:spPr>
          <p:txBody>
            <a:bodyPr wrap="square" lIns="0" tIns="0" rIns="0" bIns="0" rtlCol="0"/>
            <a:lstStyle/>
            <a:p>
              <a:pPr defTabSz="806867"/>
              <a:endParaRPr sz="1588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70" name="object 70"/>
            <p:cNvSpPr/>
            <p:nvPr/>
          </p:nvSpPr>
          <p:spPr>
            <a:xfrm>
              <a:off x="4629912" y="4914900"/>
              <a:ext cx="285115" cy="0"/>
            </a:xfrm>
            <a:custGeom>
              <a:avLst/>
              <a:gdLst/>
              <a:ahLst/>
              <a:cxnLst/>
              <a:rect l="l" t="t" r="r" b="b"/>
              <a:pathLst>
                <a:path w="285114">
                  <a:moveTo>
                    <a:pt x="0" y="0"/>
                  </a:moveTo>
                  <a:lnTo>
                    <a:pt x="284987" y="0"/>
                  </a:lnTo>
                </a:path>
              </a:pathLst>
            </a:custGeom>
            <a:ln w="12699">
              <a:solidFill>
                <a:srgbClr val="4571C4"/>
              </a:solidFill>
            </a:ln>
          </p:spPr>
          <p:txBody>
            <a:bodyPr wrap="square" lIns="0" tIns="0" rIns="0" bIns="0" rtlCol="0"/>
            <a:lstStyle/>
            <a:p>
              <a:pPr defTabSz="806867"/>
              <a:endParaRPr sz="1588" kern="0">
                <a:solidFill>
                  <a:sysClr val="windowText" lastClr="000000"/>
                </a:solidFill>
              </a:endParaRPr>
            </a:p>
          </p:txBody>
        </p:sp>
        <p:pic>
          <p:nvPicPr>
            <p:cNvPr id="71" name="object 71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4565650" y="4881118"/>
              <a:ext cx="70611" cy="69087"/>
            </a:xfrm>
            <a:prstGeom prst="rect">
              <a:avLst/>
            </a:prstGeom>
          </p:spPr>
        </p:pic>
      </p:grpSp>
      <p:sp>
        <p:nvSpPr>
          <p:cNvPr id="72" name="object 72"/>
          <p:cNvSpPr txBox="1"/>
          <p:nvPr/>
        </p:nvSpPr>
        <p:spPr>
          <a:xfrm>
            <a:off x="9277123" y="1239371"/>
            <a:ext cx="669551" cy="229120"/>
          </a:xfrm>
          <a:prstGeom prst="rect">
            <a:avLst/>
          </a:prstGeom>
        </p:spPr>
        <p:txBody>
          <a:bodyPr vert="horz" wrap="square" lIns="0" tIns="11766" rIns="0" bIns="0" rtlCol="0">
            <a:spAutoFit/>
          </a:bodyPr>
          <a:lstStyle/>
          <a:p>
            <a:pPr marL="11206" marR="4483" defTabSz="806867">
              <a:spcBef>
                <a:spcPts val="93"/>
              </a:spcBef>
            </a:pPr>
            <a:r>
              <a:rPr sz="706" b="1" kern="0" dirty="0">
                <a:solidFill>
                  <a:sysClr val="windowText" lastClr="000000"/>
                </a:solidFill>
                <a:latin typeface="Calibri"/>
                <a:cs typeface="Calibri"/>
              </a:rPr>
              <a:t>Data</a:t>
            </a:r>
            <a:r>
              <a:rPr sz="706" kern="0" spc="-40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706" b="1" kern="0" spc="-9" dirty="0">
                <a:solidFill>
                  <a:sysClr val="windowText" lastClr="000000"/>
                </a:solidFill>
                <a:latin typeface="Calibri"/>
                <a:cs typeface="Calibri"/>
              </a:rPr>
              <a:t>Warehouse,</a:t>
            </a:r>
            <a:r>
              <a:rPr sz="706" kern="0" spc="441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706" b="1" kern="0" spc="-9" dirty="0">
                <a:solidFill>
                  <a:sysClr val="windowText" lastClr="000000"/>
                </a:solidFill>
                <a:latin typeface="Calibri"/>
                <a:cs typeface="Calibri"/>
              </a:rPr>
              <a:t>Analytics</a:t>
            </a:r>
            <a:endParaRPr sz="706" kern="0">
              <a:solidFill>
                <a:sysClr val="windowText" lastClr="000000"/>
              </a:solidFill>
              <a:latin typeface="Calibri"/>
              <a:cs typeface="Calibri"/>
            </a:endParaRPr>
          </a:p>
        </p:txBody>
      </p:sp>
      <p:grpSp>
        <p:nvGrpSpPr>
          <p:cNvPr id="73" name="object 73"/>
          <p:cNvGrpSpPr/>
          <p:nvPr/>
        </p:nvGrpSpPr>
        <p:grpSpPr>
          <a:xfrm>
            <a:off x="8302606" y="2728352"/>
            <a:ext cx="910478" cy="910478"/>
            <a:chOff x="7530020" y="3092132"/>
            <a:chExt cx="1031875" cy="1031875"/>
          </a:xfrm>
        </p:grpSpPr>
        <p:sp>
          <p:nvSpPr>
            <p:cNvPr id="74" name="object 74"/>
            <p:cNvSpPr/>
            <p:nvPr/>
          </p:nvSpPr>
          <p:spPr>
            <a:xfrm>
              <a:off x="7531607" y="3093720"/>
              <a:ext cx="1028700" cy="1028700"/>
            </a:xfrm>
            <a:custGeom>
              <a:avLst/>
              <a:gdLst/>
              <a:ahLst/>
              <a:cxnLst/>
              <a:rect l="l" t="t" r="r" b="b"/>
              <a:pathLst>
                <a:path w="1028700" h="1028700">
                  <a:moveTo>
                    <a:pt x="1028699" y="515111"/>
                  </a:moveTo>
                  <a:lnTo>
                    <a:pt x="1026599" y="468152"/>
                  </a:lnTo>
                  <a:lnTo>
                    <a:pt x="1020417" y="422388"/>
                  </a:lnTo>
                  <a:lnTo>
                    <a:pt x="1010334" y="378001"/>
                  </a:lnTo>
                  <a:lnTo>
                    <a:pt x="996530" y="335171"/>
                  </a:lnTo>
                  <a:lnTo>
                    <a:pt x="979186" y="294078"/>
                  </a:lnTo>
                  <a:lnTo>
                    <a:pt x="958483" y="254903"/>
                  </a:lnTo>
                  <a:lnTo>
                    <a:pt x="934599" y="217825"/>
                  </a:lnTo>
                  <a:lnTo>
                    <a:pt x="907716" y="183026"/>
                  </a:lnTo>
                  <a:lnTo>
                    <a:pt x="878014" y="150685"/>
                  </a:lnTo>
                  <a:lnTo>
                    <a:pt x="845673" y="120983"/>
                  </a:lnTo>
                  <a:lnTo>
                    <a:pt x="810874" y="94100"/>
                  </a:lnTo>
                  <a:lnTo>
                    <a:pt x="773796" y="70216"/>
                  </a:lnTo>
                  <a:lnTo>
                    <a:pt x="734621" y="49513"/>
                  </a:lnTo>
                  <a:lnTo>
                    <a:pt x="693528" y="32169"/>
                  </a:lnTo>
                  <a:lnTo>
                    <a:pt x="650698" y="18365"/>
                  </a:lnTo>
                  <a:lnTo>
                    <a:pt x="606311" y="8282"/>
                  </a:lnTo>
                  <a:lnTo>
                    <a:pt x="560547" y="2100"/>
                  </a:lnTo>
                  <a:lnTo>
                    <a:pt x="513587" y="0"/>
                  </a:lnTo>
                  <a:lnTo>
                    <a:pt x="466868" y="2100"/>
                  </a:lnTo>
                  <a:lnTo>
                    <a:pt x="421318" y="8282"/>
                  </a:lnTo>
                  <a:lnTo>
                    <a:pt x="377119" y="18365"/>
                  </a:lnTo>
                  <a:lnTo>
                    <a:pt x="334454" y="32169"/>
                  </a:lnTo>
                  <a:lnTo>
                    <a:pt x="293504" y="49513"/>
                  </a:lnTo>
                  <a:lnTo>
                    <a:pt x="254451" y="70216"/>
                  </a:lnTo>
                  <a:lnTo>
                    <a:pt x="217477" y="94100"/>
                  </a:lnTo>
                  <a:lnTo>
                    <a:pt x="182765" y="120983"/>
                  </a:lnTo>
                  <a:lnTo>
                    <a:pt x="150494" y="150685"/>
                  </a:lnTo>
                  <a:lnTo>
                    <a:pt x="120849" y="183026"/>
                  </a:lnTo>
                  <a:lnTo>
                    <a:pt x="94010" y="217825"/>
                  </a:lnTo>
                  <a:lnTo>
                    <a:pt x="70160" y="254903"/>
                  </a:lnTo>
                  <a:lnTo>
                    <a:pt x="49480" y="294078"/>
                  </a:lnTo>
                  <a:lnTo>
                    <a:pt x="32152" y="335171"/>
                  </a:lnTo>
                  <a:lnTo>
                    <a:pt x="18358" y="378001"/>
                  </a:lnTo>
                  <a:lnTo>
                    <a:pt x="8280" y="422388"/>
                  </a:lnTo>
                  <a:lnTo>
                    <a:pt x="2100" y="468152"/>
                  </a:lnTo>
                  <a:lnTo>
                    <a:pt x="0" y="515111"/>
                  </a:lnTo>
                  <a:lnTo>
                    <a:pt x="2100" y="561831"/>
                  </a:lnTo>
                  <a:lnTo>
                    <a:pt x="8280" y="607381"/>
                  </a:lnTo>
                  <a:lnTo>
                    <a:pt x="18358" y="651580"/>
                  </a:lnTo>
                  <a:lnTo>
                    <a:pt x="32152" y="694245"/>
                  </a:lnTo>
                  <a:lnTo>
                    <a:pt x="49480" y="735195"/>
                  </a:lnTo>
                  <a:lnTo>
                    <a:pt x="70160" y="774248"/>
                  </a:lnTo>
                  <a:lnTo>
                    <a:pt x="94010" y="811222"/>
                  </a:lnTo>
                  <a:lnTo>
                    <a:pt x="120849" y="845934"/>
                  </a:lnTo>
                  <a:lnTo>
                    <a:pt x="150494" y="878204"/>
                  </a:lnTo>
                  <a:lnTo>
                    <a:pt x="182765" y="907850"/>
                  </a:lnTo>
                  <a:lnTo>
                    <a:pt x="217477" y="934689"/>
                  </a:lnTo>
                  <a:lnTo>
                    <a:pt x="254451" y="958539"/>
                  </a:lnTo>
                  <a:lnTo>
                    <a:pt x="293504" y="979219"/>
                  </a:lnTo>
                  <a:lnTo>
                    <a:pt x="334454" y="996547"/>
                  </a:lnTo>
                  <a:lnTo>
                    <a:pt x="377119" y="1010341"/>
                  </a:lnTo>
                  <a:lnTo>
                    <a:pt x="421318" y="1020419"/>
                  </a:lnTo>
                  <a:lnTo>
                    <a:pt x="466868" y="1026599"/>
                  </a:lnTo>
                  <a:lnTo>
                    <a:pt x="513587" y="1028699"/>
                  </a:lnTo>
                  <a:lnTo>
                    <a:pt x="560547" y="1026599"/>
                  </a:lnTo>
                  <a:lnTo>
                    <a:pt x="606311" y="1020419"/>
                  </a:lnTo>
                  <a:lnTo>
                    <a:pt x="650698" y="1010341"/>
                  </a:lnTo>
                  <a:lnTo>
                    <a:pt x="693528" y="996547"/>
                  </a:lnTo>
                  <a:lnTo>
                    <a:pt x="734621" y="979219"/>
                  </a:lnTo>
                  <a:lnTo>
                    <a:pt x="773796" y="958539"/>
                  </a:lnTo>
                  <a:lnTo>
                    <a:pt x="810874" y="934689"/>
                  </a:lnTo>
                  <a:lnTo>
                    <a:pt x="845673" y="907850"/>
                  </a:lnTo>
                  <a:lnTo>
                    <a:pt x="878014" y="878204"/>
                  </a:lnTo>
                  <a:lnTo>
                    <a:pt x="907716" y="845934"/>
                  </a:lnTo>
                  <a:lnTo>
                    <a:pt x="934599" y="811222"/>
                  </a:lnTo>
                  <a:lnTo>
                    <a:pt x="958483" y="774248"/>
                  </a:lnTo>
                  <a:lnTo>
                    <a:pt x="979186" y="735195"/>
                  </a:lnTo>
                  <a:lnTo>
                    <a:pt x="996530" y="694245"/>
                  </a:lnTo>
                  <a:lnTo>
                    <a:pt x="1010334" y="651580"/>
                  </a:lnTo>
                  <a:lnTo>
                    <a:pt x="1020417" y="607381"/>
                  </a:lnTo>
                  <a:lnTo>
                    <a:pt x="1026599" y="561831"/>
                  </a:lnTo>
                  <a:lnTo>
                    <a:pt x="1028699" y="515111"/>
                  </a:lnTo>
                  <a:close/>
                </a:path>
              </a:pathLst>
            </a:custGeom>
            <a:solidFill>
              <a:srgbClr val="4571C4"/>
            </a:solidFill>
          </p:spPr>
          <p:txBody>
            <a:bodyPr wrap="square" lIns="0" tIns="0" rIns="0" bIns="0" rtlCol="0"/>
            <a:lstStyle/>
            <a:p>
              <a:pPr defTabSz="806867"/>
              <a:endParaRPr sz="1588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75" name="object 75"/>
            <p:cNvSpPr/>
            <p:nvPr/>
          </p:nvSpPr>
          <p:spPr>
            <a:xfrm>
              <a:off x="7531607" y="3093720"/>
              <a:ext cx="1028700" cy="1028700"/>
            </a:xfrm>
            <a:custGeom>
              <a:avLst/>
              <a:gdLst/>
              <a:ahLst/>
              <a:cxnLst/>
              <a:rect l="l" t="t" r="r" b="b"/>
              <a:pathLst>
                <a:path w="1028700" h="1028700">
                  <a:moveTo>
                    <a:pt x="0" y="515111"/>
                  </a:moveTo>
                  <a:lnTo>
                    <a:pt x="2100" y="468152"/>
                  </a:lnTo>
                  <a:lnTo>
                    <a:pt x="8280" y="422388"/>
                  </a:lnTo>
                  <a:lnTo>
                    <a:pt x="18358" y="378001"/>
                  </a:lnTo>
                  <a:lnTo>
                    <a:pt x="32152" y="335171"/>
                  </a:lnTo>
                  <a:lnTo>
                    <a:pt x="49480" y="294078"/>
                  </a:lnTo>
                  <a:lnTo>
                    <a:pt x="70160" y="254903"/>
                  </a:lnTo>
                  <a:lnTo>
                    <a:pt x="94010" y="217825"/>
                  </a:lnTo>
                  <a:lnTo>
                    <a:pt x="120849" y="183026"/>
                  </a:lnTo>
                  <a:lnTo>
                    <a:pt x="150494" y="150685"/>
                  </a:lnTo>
                  <a:lnTo>
                    <a:pt x="182765" y="120983"/>
                  </a:lnTo>
                  <a:lnTo>
                    <a:pt x="217477" y="94100"/>
                  </a:lnTo>
                  <a:lnTo>
                    <a:pt x="254451" y="70216"/>
                  </a:lnTo>
                  <a:lnTo>
                    <a:pt x="293504" y="49513"/>
                  </a:lnTo>
                  <a:lnTo>
                    <a:pt x="334454" y="32169"/>
                  </a:lnTo>
                  <a:lnTo>
                    <a:pt x="377119" y="18365"/>
                  </a:lnTo>
                  <a:lnTo>
                    <a:pt x="421318" y="8282"/>
                  </a:lnTo>
                  <a:lnTo>
                    <a:pt x="466868" y="2100"/>
                  </a:lnTo>
                  <a:lnTo>
                    <a:pt x="513587" y="0"/>
                  </a:lnTo>
                  <a:lnTo>
                    <a:pt x="560547" y="2100"/>
                  </a:lnTo>
                  <a:lnTo>
                    <a:pt x="606311" y="8282"/>
                  </a:lnTo>
                  <a:lnTo>
                    <a:pt x="650698" y="18365"/>
                  </a:lnTo>
                  <a:lnTo>
                    <a:pt x="693528" y="32169"/>
                  </a:lnTo>
                  <a:lnTo>
                    <a:pt x="734621" y="49513"/>
                  </a:lnTo>
                  <a:lnTo>
                    <a:pt x="773796" y="70216"/>
                  </a:lnTo>
                  <a:lnTo>
                    <a:pt x="810874" y="94100"/>
                  </a:lnTo>
                  <a:lnTo>
                    <a:pt x="845673" y="120983"/>
                  </a:lnTo>
                  <a:lnTo>
                    <a:pt x="878014" y="150685"/>
                  </a:lnTo>
                  <a:lnTo>
                    <a:pt x="907716" y="183026"/>
                  </a:lnTo>
                  <a:lnTo>
                    <a:pt x="934599" y="217825"/>
                  </a:lnTo>
                  <a:lnTo>
                    <a:pt x="958483" y="254903"/>
                  </a:lnTo>
                  <a:lnTo>
                    <a:pt x="979186" y="294078"/>
                  </a:lnTo>
                  <a:lnTo>
                    <a:pt x="996530" y="335171"/>
                  </a:lnTo>
                  <a:lnTo>
                    <a:pt x="1010334" y="378001"/>
                  </a:lnTo>
                  <a:lnTo>
                    <a:pt x="1020417" y="422388"/>
                  </a:lnTo>
                  <a:lnTo>
                    <a:pt x="1026599" y="468152"/>
                  </a:lnTo>
                  <a:lnTo>
                    <a:pt x="1028699" y="515111"/>
                  </a:lnTo>
                  <a:lnTo>
                    <a:pt x="1026599" y="561831"/>
                  </a:lnTo>
                  <a:lnTo>
                    <a:pt x="1020417" y="607381"/>
                  </a:lnTo>
                  <a:lnTo>
                    <a:pt x="1010334" y="651580"/>
                  </a:lnTo>
                  <a:lnTo>
                    <a:pt x="996530" y="694245"/>
                  </a:lnTo>
                  <a:lnTo>
                    <a:pt x="979186" y="735195"/>
                  </a:lnTo>
                  <a:lnTo>
                    <a:pt x="958483" y="774248"/>
                  </a:lnTo>
                  <a:lnTo>
                    <a:pt x="934599" y="811222"/>
                  </a:lnTo>
                  <a:lnTo>
                    <a:pt x="907716" y="845934"/>
                  </a:lnTo>
                  <a:lnTo>
                    <a:pt x="878014" y="878204"/>
                  </a:lnTo>
                  <a:lnTo>
                    <a:pt x="845673" y="907850"/>
                  </a:lnTo>
                  <a:lnTo>
                    <a:pt x="810874" y="934689"/>
                  </a:lnTo>
                  <a:lnTo>
                    <a:pt x="773796" y="958539"/>
                  </a:lnTo>
                  <a:lnTo>
                    <a:pt x="734621" y="979219"/>
                  </a:lnTo>
                  <a:lnTo>
                    <a:pt x="693528" y="996547"/>
                  </a:lnTo>
                  <a:lnTo>
                    <a:pt x="650698" y="1010341"/>
                  </a:lnTo>
                  <a:lnTo>
                    <a:pt x="606311" y="1020419"/>
                  </a:lnTo>
                  <a:lnTo>
                    <a:pt x="560547" y="1026599"/>
                  </a:lnTo>
                  <a:lnTo>
                    <a:pt x="513587" y="1028699"/>
                  </a:lnTo>
                  <a:lnTo>
                    <a:pt x="466868" y="1026599"/>
                  </a:lnTo>
                  <a:lnTo>
                    <a:pt x="421318" y="1020419"/>
                  </a:lnTo>
                  <a:lnTo>
                    <a:pt x="377119" y="1010341"/>
                  </a:lnTo>
                  <a:lnTo>
                    <a:pt x="334454" y="996547"/>
                  </a:lnTo>
                  <a:lnTo>
                    <a:pt x="293504" y="979219"/>
                  </a:lnTo>
                  <a:lnTo>
                    <a:pt x="254451" y="958539"/>
                  </a:lnTo>
                  <a:lnTo>
                    <a:pt x="217477" y="934689"/>
                  </a:lnTo>
                  <a:lnTo>
                    <a:pt x="182765" y="907850"/>
                  </a:lnTo>
                  <a:lnTo>
                    <a:pt x="150494" y="878204"/>
                  </a:lnTo>
                  <a:lnTo>
                    <a:pt x="120849" y="845934"/>
                  </a:lnTo>
                  <a:lnTo>
                    <a:pt x="94010" y="811222"/>
                  </a:lnTo>
                  <a:lnTo>
                    <a:pt x="70160" y="774248"/>
                  </a:lnTo>
                  <a:lnTo>
                    <a:pt x="49480" y="735195"/>
                  </a:lnTo>
                  <a:lnTo>
                    <a:pt x="32152" y="694245"/>
                  </a:lnTo>
                  <a:lnTo>
                    <a:pt x="18358" y="651580"/>
                  </a:lnTo>
                  <a:lnTo>
                    <a:pt x="8280" y="607381"/>
                  </a:lnTo>
                  <a:lnTo>
                    <a:pt x="2100" y="561831"/>
                  </a:lnTo>
                  <a:lnTo>
                    <a:pt x="0" y="515111"/>
                  </a:lnTo>
                  <a:close/>
                </a:path>
              </a:pathLst>
            </a:custGeom>
            <a:ln w="3175">
              <a:solidFill>
                <a:srgbClr val="C8C8C8"/>
              </a:solidFill>
            </a:ln>
          </p:spPr>
          <p:txBody>
            <a:bodyPr wrap="square" lIns="0" tIns="0" rIns="0" bIns="0" rtlCol="0"/>
            <a:lstStyle/>
            <a:p>
              <a:pPr defTabSz="806867"/>
              <a:endParaRPr sz="1588"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76" name="object 76"/>
          <p:cNvSpPr txBox="1"/>
          <p:nvPr/>
        </p:nvSpPr>
        <p:spPr>
          <a:xfrm>
            <a:off x="8408443" y="2968661"/>
            <a:ext cx="700368" cy="391985"/>
          </a:xfrm>
          <a:prstGeom prst="rect">
            <a:avLst/>
          </a:prstGeom>
        </p:spPr>
        <p:txBody>
          <a:bodyPr vert="horz" wrap="square" lIns="0" tIns="11766" rIns="0" bIns="0" rtlCol="0">
            <a:spAutoFit/>
          </a:bodyPr>
          <a:lstStyle/>
          <a:p>
            <a:pPr marL="11206" marR="4483" indent="54912" defTabSz="806867">
              <a:spcBef>
                <a:spcPts val="93"/>
              </a:spcBef>
            </a:pPr>
            <a:r>
              <a:rPr sz="1235" kern="0" spc="-9" dirty="0">
                <a:solidFill>
                  <a:sysClr val="windowText" lastClr="000000"/>
                </a:solidFill>
                <a:latin typeface="Calibri"/>
                <a:cs typeface="Calibri"/>
              </a:rPr>
              <a:t>Payment</a:t>
            </a:r>
            <a:r>
              <a:rPr sz="1235" kern="0" spc="-9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1235" kern="0" spc="-9" dirty="0">
                <a:solidFill>
                  <a:sysClr val="windowText" lastClr="000000"/>
                </a:solidFill>
                <a:latin typeface="Calibri"/>
                <a:cs typeface="Calibri"/>
              </a:rPr>
              <a:t>Processing</a:t>
            </a:r>
            <a:endParaRPr sz="1235" kern="0">
              <a:solidFill>
                <a:sysClr val="windowText" lastClr="000000"/>
              </a:solidFill>
              <a:latin typeface="Calibri"/>
              <a:cs typeface="Calibri"/>
            </a:endParaRPr>
          </a:p>
        </p:txBody>
      </p:sp>
      <p:grpSp>
        <p:nvGrpSpPr>
          <p:cNvPr id="77" name="object 77"/>
          <p:cNvGrpSpPr/>
          <p:nvPr/>
        </p:nvGrpSpPr>
        <p:grpSpPr>
          <a:xfrm>
            <a:off x="9140189" y="3754194"/>
            <a:ext cx="493059" cy="1033182"/>
            <a:chOff x="8479281" y="4254753"/>
            <a:chExt cx="558800" cy="1170940"/>
          </a:xfrm>
        </p:grpSpPr>
        <p:sp>
          <p:nvSpPr>
            <p:cNvPr id="78" name="object 78"/>
            <p:cNvSpPr/>
            <p:nvPr/>
          </p:nvSpPr>
          <p:spPr>
            <a:xfrm>
              <a:off x="8485631" y="4636007"/>
              <a:ext cx="546100" cy="294640"/>
            </a:xfrm>
            <a:custGeom>
              <a:avLst/>
              <a:gdLst/>
              <a:ahLst/>
              <a:cxnLst/>
              <a:rect l="l" t="t" r="r" b="b"/>
              <a:pathLst>
                <a:path w="546100" h="294639">
                  <a:moveTo>
                    <a:pt x="0" y="149351"/>
                  </a:moveTo>
                  <a:lnTo>
                    <a:pt x="26721" y="84686"/>
                  </a:lnTo>
                  <a:lnTo>
                    <a:pt x="58622" y="57138"/>
                  </a:lnTo>
                  <a:lnTo>
                    <a:pt x="100681" y="33990"/>
                  </a:lnTo>
                  <a:lnTo>
                    <a:pt x="151244" y="16146"/>
                  </a:lnTo>
                  <a:lnTo>
                    <a:pt x="208659" y="4514"/>
                  </a:lnTo>
                  <a:lnTo>
                    <a:pt x="271271" y="0"/>
                  </a:lnTo>
                  <a:lnTo>
                    <a:pt x="333893" y="3216"/>
                  </a:lnTo>
                  <a:lnTo>
                    <a:pt x="391370" y="13604"/>
                  </a:lnTo>
                  <a:lnTo>
                    <a:pt x="442102" y="30311"/>
                  </a:lnTo>
                  <a:lnTo>
                    <a:pt x="484489" y="52482"/>
                  </a:lnTo>
                  <a:lnTo>
                    <a:pt x="516933" y="79265"/>
                  </a:lnTo>
                  <a:lnTo>
                    <a:pt x="545591" y="143255"/>
                  </a:lnTo>
                  <a:lnTo>
                    <a:pt x="538482" y="177446"/>
                  </a:lnTo>
                  <a:lnTo>
                    <a:pt x="486329" y="236708"/>
                  </a:lnTo>
                  <a:lnTo>
                    <a:pt x="444430" y="260021"/>
                  </a:lnTo>
                  <a:lnTo>
                    <a:pt x="394080" y="277950"/>
                  </a:lnTo>
                  <a:lnTo>
                    <a:pt x="336852" y="289613"/>
                  </a:lnTo>
                  <a:lnTo>
                    <a:pt x="274319" y="294131"/>
                  </a:lnTo>
                  <a:lnTo>
                    <a:pt x="211618" y="290830"/>
                  </a:lnTo>
                  <a:lnTo>
                    <a:pt x="153955" y="280224"/>
                  </a:lnTo>
                  <a:lnTo>
                    <a:pt x="103009" y="263221"/>
                  </a:lnTo>
                  <a:lnTo>
                    <a:pt x="60462" y="240725"/>
                  </a:lnTo>
                  <a:lnTo>
                    <a:pt x="27991" y="213644"/>
                  </a:lnTo>
                  <a:lnTo>
                    <a:pt x="0" y="149351"/>
                  </a:lnTo>
                  <a:close/>
                </a:path>
              </a:pathLst>
            </a:custGeom>
            <a:ln w="12699">
              <a:solidFill>
                <a:srgbClr val="385EA2"/>
              </a:solidFill>
            </a:ln>
          </p:spPr>
          <p:txBody>
            <a:bodyPr wrap="square" lIns="0" tIns="0" rIns="0" bIns="0" rtlCol="0"/>
            <a:lstStyle/>
            <a:p>
              <a:pPr defTabSz="806867"/>
              <a:endParaRPr sz="1588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79" name="object 79"/>
            <p:cNvSpPr/>
            <p:nvPr/>
          </p:nvSpPr>
          <p:spPr>
            <a:xfrm>
              <a:off x="8485631" y="4786883"/>
              <a:ext cx="544195" cy="632460"/>
            </a:xfrm>
            <a:custGeom>
              <a:avLst/>
              <a:gdLst/>
              <a:ahLst/>
              <a:cxnLst/>
              <a:rect l="l" t="t" r="r" b="b"/>
              <a:pathLst>
                <a:path w="544195" h="632460">
                  <a:moveTo>
                    <a:pt x="544067" y="0"/>
                  </a:moveTo>
                  <a:lnTo>
                    <a:pt x="544067" y="470915"/>
                  </a:lnTo>
                  <a:lnTo>
                    <a:pt x="540393" y="506496"/>
                  </a:lnTo>
                  <a:lnTo>
                    <a:pt x="495802" y="568887"/>
                  </a:lnTo>
                  <a:lnTo>
                    <a:pt x="457817" y="593831"/>
                  </a:lnTo>
                  <a:lnTo>
                    <a:pt x="411328" y="613363"/>
                  </a:lnTo>
                  <a:lnTo>
                    <a:pt x="357802" y="626550"/>
                  </a:lnTo>
                  <a:lnTo>
                    <a:pt x="298703" y="632459"/>
                  </a:lnTo>
                  <a:lnTo>
                    <a:pt x="291845" y="632459"/>
                  </a:lnTo>
                  <a:lnTo>
                    <a:pt x="284987" y="632459"/>
                  </a:lnTo>
                  <a:lnTo>
                    <a:pt x="278129" y="632459"/>
                  </a:lnTo>
                  <a:lnTo>
                    <a:pt x="271271" y="632459"/>
                  </a:lnTo>
                  <a:lnTo>
                    <a:pt x="212018" y="630278"/>
                  </a:lnTo>
                  <a:lnTo>
                    <a:pt x="156843" y="620419"/>
                  </a:lnTo>
                  <a:lnTo>
                    <a:pt x="107399" y="603788"/>
                  </a:lnTo>
                  <a:lnTo>
                    <a:pt x="65340" y="581292"/>
                  </a:lnTo>
                  <a:lnTo>
                    <a:pt x="32319" y="553838"/>
                  </a:lnTo>
                  <a:lnTo>
                    <a:pt x="9988" y="522332"/>
                  </a:lnTo>
                  <a:lnTo>
                    <a:pt x="0" y="487679"/>
                  </a:lnTo>
                  <a:lnTo>
                    <a:pt x="0" y="481583"/>
                  </a:lnTo>
                  <a:lnTo>
                    <a:pt x="0" y="477011"/>
                  </a:lnTo>
                  <a:lnTo>
                    <a:pt x="0" y="470915"/>
                  </a:lnTo>
                  <a:lnTo>
                    <a:pt x="0" y="0"/>
                  </a:lnTo>
                </a:path>
              </a:pathLst>
            </a:custGeom>
            <a:ln w="12699">
              <a:solidFill>
                <a:srgbClr val="385EA2"/>
              </a:solidFill>
            </a:ln>
          </p:spPr>
          <p:txBody>
            <a:bodyPr wrap="square" lIns="0" tIns="0" rIns="0" bIns="0" rtlCol="0"/>
            <a:lstStyle/>
            <a:p>
              <a:pPr defTabSz="806867"/>
              <a:endParaRPr sz="1588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80" name="object 80"/>
            <p:cNvSpPr/>
            <p:nvPr/>
          </p:nvSpPr>
          <p:spPr>
            <a:xfrm>
              <a:off x="8502395" y="4261103"/>
              <a:ext cx="256540" cy="375285"/>
            </a:xfrm>
            <a:custGeom>
              <a:avLst/>
              <a:gdLst/>
              <a:ahLst/>
              <a:cxnLst/>
              <a:rect l="l" t="t" r="r" b="b"/>
              <a:pathLst>
                <a:path w="256540" h="375285">
                  <a:moveTo>
                    <a:pt x="0" y="0"/>
                  </a:moveTo>
                  <a:lnTo>
                    <a:pt x="256031" y="374903"/>
                  </a:lnTo>
                </a:path>
              </a:pathLst>
            </a:custGeom>
            <a:ln w="12699">
              <a:solidFill>
                <a:srgbClr val="4571C4"/>
              </a:solidFill>
            </a:ln>
          </p:spPr>
          <p:txBody>
            <a:bodyPr wrap="square" lIns="0" tIns="0" rIns="0" bIns="0" rtlCol="0"/>
            <a:lstStyle/>
            <a:p>
              <a:pPr defTabSz="806867"/>
              <a:endParaRPr sz="1588"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81" name="object 81"/>
          <p:cNvSpPr txBox="1"/>
          <p:nvPr/>
        </p:nvSpPr>
        <p:spPr>
          <a:xfrm>
            <a:off x="8577876" y="3686734"/>
            <a:ext cx="551329" cy="120500"/>
          </a:xfrm>
          <a:prstGeom prst="rect">
            <a:avLst/>
          </a:prstGeom>
        </p:spPr>
        <p:txBody>
          <a:bodyPr vert="horz" wrap="square" lIns="0" tIns="11766" rIns="0" bIns="0" rtlCol="0">
            <a:spAutoFit/>
          </a:bodyPr>
          <a:lstStyle/>
          <a:p>
            <a:pPr marL="11206" defTabSz="806867">
              <a:spcBef>
                <a:spcPts val="93"/>
              </a:spcBef>
            </a:pPr>
            <a:r>
              <a:rPr sz="706" b="1" kern="0" dirty="0">
                <a:solidFill>
                  <a:sysClr val="windowText" lastClr="000000"/>
                </a:solidFill>
                <a:latin typeface="Calibri"/>
                <a:cs typeface="Calibri"/>
              </a:rPr>
              <a:t>Payment</a:t>
            </a:r>
            <a:r>
              <a:rPr sz="706" kern="0" spc="-35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706" b="1" kern="0" spc="-18" dirty="0">
                <a:solidFill>
                  <a:sysClr val="windowText" lastClr="000000"/>
                </a:solidFill>
                <a:latin typeface="Calibri"/>
                <a:cs typeface="Calibri"/>
              </a:rPr>
              <a:t>Data</a:t>
            </a:r>
            <a:endParaRPr sz="706" kern="0">
              <a:solidFill>
                <a:sysClr val="windowText" lastClr="000000"/>
              </a:solidFill>
              <a:latin typeface="Calibri"/>
              <a:cs typeface="Calibri"/>
            </a:endParaRPr>
          </a:p>
        </p:txBody>
      </p:sp>
      <p:grpSp>
        <p:nvGrpSpPr>
          <p:cNvPr id="82" name="object 82"/>
          <p:cNvGrpSpPr/>
          <p:nvPr/>
        </p:nvGrpSpPr>
        <p:grpSpPr>
          <a:xfrm>
            <a:off x="6380853" y="3170815"/>
            <a:ext cx="635374" cy="79562"/>
            <a:chOff x="5352034" y="3593591"/>
            <a:chExt cx="720090" cy="90170"/>
          </a:xfrm>
        </p:grpSpPr>
        <p:sp>
          <p:nvSpPr>
            <p:cNvPr id="83" name="object 83"/>
            <p:cNvSpPr/>
            <p:nvPr/>
          </p:nvSpPr>
          <p:spPr>
            <a:xfrm>
              <a:off x="5358383" y="3637787"/>
              <a:ext cx="635635" cy="10795"/>
            </a:xfrm>
            <a:custGeom>
              <a:avLst/>
              <a:gdLst/>
              <a:ahLst/>
              <a:cxnLst/>
              <a:rect l="l" t="t" r="r" b="b"/>
              <a:pathLst>
                <a:path w="635635" h="10795">
                  <a:moveTo>
                    <a:pt x="0" y="10667"/>
                  </a:moveTo>
                  <a:lnTo>
                    <a:pt x="635507" y="0"/>
                  </a:lnTo>
                </a:path>
              </a:pathLst>
            </a:custGeom>
            <a:ln w="12699">
              <a:solidFill>
                <a:srgbClr val="4571C4"/>
              </a:solidFill>
            </a:ln>
          </p:spPr>
          <p:txBody>
            <a:bodyPr wrap="square" lIns="0" tIns="0" rIns="0" bIns="0" rtlCol="0"/>
            <a:lstStyle/>
            <a:p>
              <a:pPr defTabSz="806867"/>
              <a:endParaRPr sz="1588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84" name="object 84"/>
            <p:cNvSpPr/>
            <p:nvPr/>
          </p:nvSpPr>
          <p:spPr>
            <a:xfrm>
              <a:off x="5981699" y="3593591"/>
              <a:ext cx="90170" cy="90170"/>
            </a:xfrm>
            <a:custGeom>
              <a:avLst/>
              <a:gdLst/>
              <a:ahLst/>
              <a:cxnLst/>
              <a:rect l="l" t="t" r="r" b="b"/>
              <a:pathLst>
                <a:path w="90170" h="90170">
                  <a:moveTo>
                    <a:pt x="89915" y="44195"/>
                  </a:moveTo>
                  <a:lnTo>
                    <a:pt x="0" y="0"/>
                  </a:lnTo>
                  <a:lnTo>
                    <a:pt x="1523" y="89915"/>
                  </a:lnTo>
                  <a:lnTo>
                    <a:pt x="89915" y="44195"/>
                  </a:lnTo>
                  <a:close/>
                </a:path>
              </a:pathLst>
            </a:custGeom>
            <a:solidFill>
              <a:srgbClr val="4571C4"/>
            </a:solidFill>
          </p:spPr>
          <p:txBody>
            <a:bodyPr wrap="square" lIns="0" tIns="0" rIns="0" bIns="0" rtlCol="0"/>
            <a:lstStyle/>
            <a:p>
              <a:pPr defTabSz="806867"/>
              <a:endParaRPr sz="1588" kern="0">
                <a:solidFill>
                  <a:sysClr val="windowText" lastClr="000000"/>
                </a:solidFill>
              </a:endParaRPr>
            </a:p>
          </p:txBody>
        </p:sp>
      </p:grpSp>
      <p:grpSp>
        <p:nvGrpSpPr>
          <p:cNvPr id="85" name="object 85"/>
          <p:cNvGrpSpPr/>
          <p:nvPr/>
        </p:nvGrpSpPr>
        <p:grpSpPr>
          <a:xfrm>
            <a:off x="6380854" y="4097319"/>
            <a:ext cx="1079126" cy="274544"/>
            <a:chOff x="5352034" y="4643628"/>
            <a:chExt cx="1223010" cy="311150"/>
          </a:xfrm>
        </p:grpSpPr>
        <p:sp>
          <p:nvSpPr>
            <p:cNvPr id="86" name="object 86"/>
            <p:cNvSpPr/>
            <p:nvPr/>
          </p:nvSpPr>
          <p:spPr>
            <a:xfrm>
              <a:off x="5358383" y="4722876"/>
              <a:ext cx="1170940" cy="226060"/>
            </a:xfrm>
            <a:custGeom>
              <a:avLst/>
              <a:gdLst/>
              <a:ahLst/>
              <a:cxnLst/>
              <a:rect l="l" t="t" r="r" b="b"/>
              <a:pathLst>
                <a:path w="1170940" h="226060">
                  <a:moveTo>
                    <a:pt x="0" y="225551"/>
                  </a:moveTo>
                  <a:lnTo>
                    <a:pt x="1170431" y="225551"/>
                  </a:lnTo>
                  <a:lnTo>
                    <a:pt x="1170431" y="0"/>
                  </a:lnTo>
                </a:path>
              </a:pathLst>
            </a:custGeom>
            <a:ln w="12699">
              <a:solidFill>
                <a:srgbClr val="4571C4"/>
              </a:solidFill>
            </a:ln>
          </p:spPr>
          <p:txBody>
            <a:bodyPr wrap="square" lIns="0" tIns="0" rIns="0" bIns="0" rtlCol="0"/>
            <a:lstStyle/>
            <a:p>
              <a:pPr defTabSz="806867"/>
              <a:endParaRPr sz="1588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87" name="object 87"/>
            <p:cNvSpPr/>
            <p:nvPr/>
          </p:nvSpPr>
          <p:spPr>
            <a:xfrm>
              <a:off x="6484619" y="4643628"/>
              <a:ext cx="90170" cy="90170"/>
            </a:xfrm>
            <a:custGeom>
              <a:avLst/>
              <a:gdLst/>
              <a:ahLst/>
              <a:cxnLst/>
              <a:rect l="l" t="t" r="r" b="b"/>
              <a:pathLst>
                <a:path w="90170" h="90170">
                  <a:moveTo>
                    <a:pt x="89915" y="89915"/>
                  </a:moveTo>
                  <a:lnTo>
                    <a:pt x="44195" y="0"/>
                  </a:lnTo>
                  <a:lnTo>
                    <a:pt x="0" y="89915"/>
                  </a:lnTo>
                  <a:lnTo>
                    <a:pt x="89915" y="89915"/>
                  </a:lnTo>
                  <a:close/>
                </a:path>
              </a:pathLst>
            </a:custGeom>
            <a:solidFill>
              <a:srgbClr val="4571C4"/>
            </a:solidFill>
          </p:spPr>
          <p:txBody>
            <a:bodyPr wrap="square" lIns="0" tIns="0" rIns="0" bIns="0" rtlCol="0"/>
            <a:lstStyle/>
            <a:p>
              <a:pPr defTabSz="806867"/>
              <a:endParaRPr sz="1588" kern="0">
                <a:solidFill>
                  <a:sysClr val="windowText" lastClr="000000"/>
                </a:solidFill>
              </a:endParaRPr>
            </a:p>
          </p:txBody>
        </p:sp>
      </p:grpSp>
      <p:grpSp>
        <p:nvGrpSpPr>
          <p:cNvPr id="88" name="object 88"/>
          <p:cNvGrpSpPr/>
          <p:nvPr/>
        </p:nvGrpSpPr>
        <p:grpSpPr>
          <a:xfrm>
            <a:off x="6241005" y="1290694"/>
            <a:ext cx="3007658" cy="1029260"/>
            <a:chOff x="5193538" y="1462786"/>
            <a:chExt cx="3408679" cy="1166495"/>
          </a:xfrm>
        </p:grpSpPr>
        <p:sp>
          <p:nvSpPr>
            <p:cNvPr id="89" name="object 89"/>
            <p:cNvSpPr/>
            <p:nvPr/>
          </p:nvSpPr>
          <p:spPr>
            <a:xfrm>
              <a:off x="7865364" y="1613916"/>
              <a:ext cx="546100" cy="294640"/>
            </a:xfrm>
            <a:custGeom>
              <a:avLst/>
              <a:gdLst/>
              <a:ahLst/>
              <a:cxnLst/>
              <a:rect l="l" t="t" r="r" b="b"/>
              <a:pathLst>
                <a:path w="546100" h="294639">
                  <a:moveTo>
                    <a:pt x="0" y="149351"/>
                  </a:moveTo>
                  <a:lnTo>
                    <a:pt x="26721" y="84686"/>
                  </a:lnTo>
                  <a:lnTo>
                    <a:pt x="58622" y="57138"/>
                  </a:lnTo>
                  <a:lnTo>
                    <a:pt x="100681" y="33990"/>
                  </a:lnTo>
                  <a:lnTo>
                    <a:pt x="151244" y="16146"/>
                  </a:lnTo>
                  <a:lnTo>
                    <a:pt x="208659" y="4514"/>
                  </a:lnTo>
                  <a:lnTo>
                    <a:pt x="271271" y="0"/>
                  </a:lnTo>
                  <a:lnTo>
                    <a:pt x="333893" y="3216"/>
                  </a:lnTo>
                  <a:lnTo>
                    <a:pt x="391370" y="13604"/>
                  </a:lnTo>
                  <a:lnTo>
                    <a:pt x="442102" y="30311"/>
                  </a:lnTo>
                  <a:lnTo>
                    <a:pt x="484489" y="52482"/>
                  </a:lnTo>
                  <a:lnTo>
                    <a:pt x="516933" y="79265"/>
                  </a:lnTo>
                  <a:lnTo>
                    <a:pt x="545591" y="143255"/>
                  </a:lnTo>
                  <a:lnTo>
                    <a:pt x="538482" y="176886"/>
                  </a:lnTo>
                  <a:lnTo>
                    <a:pt x="486329" y="235589"/>
                  </a:lnTo>
                  <a:lnTo>
                    <a:pt x="444430" y="258902"/>
                  </a:lnTo>
                  <a:lnTo>
                    <a:pt x="394080" y="277016"/>
                  </a:lnTo>
                  <a:lnTo>
                    <a:pt x="336852" y="289053"/>
                  </a:lnTo>
                  <a:lnTo>
                    <a:pt x="274319" y="294131"/>
                  </a:lnTo>
                  <a:lnTo>
                    <a:pt x="211618" y="290830"/>
                  </a:lnTo>
                  <a:lnTo>
                    <a:pt x="153955" y="280224"/>
                  </a:lnTo>
                  <a:lnTo>
                    <a:pt x="103009" y="263221"/>
                  </a:lnTo>
                  <a:lnTo>
                    <a:pt x="60462" y="240725"/>
                  </a:lnTo>
                  <a:lnTo>
                    <a:pt x="27991" y="213644"/>
                  </a:lnTo>
                  <a:lnTo>
                    <a:pt x="0" y="149351"/>
                  </a:lnTo>
                  <a:close/>
                </a:path>
              </a:pathLst>
            </a:custGeom>
            <a:ln w="12699">
              <a:solidFill>
                <a:srgbClr val="385EA2"/>
              </a:solidFill>
            </a:ln>
          </p:spPr>
          <p:txBody>
            <a:bodyPr wrap="square" lIns="0" tIns="0" rIns="0" bIns="0" rtlCol="0"/>
            <a:lstStyle/>
            <a:p>
              <a:pPr defTabSz="806867"/>
              <a:endParaRPr sz="1588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90" name="object 90"/>
            <p:cNvSpPr/>
            <p:nvPr/>
          </p:nvSpPr>
          <p:spPr>
            <a:xfrm>
              <a:off x="7865364" y="1764792"/>
              <a:ext cx="546100" cy="632460"/>
            </a:xfrm>
            <a:custGeom>
              <a:avLst/>
              <a:gdLst/>
              <a:ahLst/>
              <a:cxnLst/>
              <a:rect l="l" t="t" r="r" b="b"/>
              <a:pathLst>
                <a:path w="546100" h="632460">
                  <a:moveTo>
                    <a:pt x="545591" y="0"/>
                  </a:moveTo>
                  <a:lnTo>
                    <a:pt x="545591" y="470915"/>
                  </a:lnTo>
                  <a:lnTo>
                    <a:pt x="541353" y="506496"/>
                  </a:lnTo>
                  <a:lnTo>
                    <a:pt x="496086" y="568887"/>
                  </a:lnTo>
                  <a:lnTo>
                    <a:pt x="457937" y="593831"/>
                  </a:lnTo>
                  <a:lnTo>
                    <a:pt x="411364" y="613363"/>
                  </a:lnTo>
                  <a:lnTo>
                    <a:pt x="357806" y="626550"/>
                  </a:lnTo>
                  <a:lnTo>
                    <a:pt x="298703" y="632459"/>
                  </a:lnTo>
                  <a:lnTo>
                    <a:pt x="291869" y="632459"/>
                  </a:lnTo>
                  <a:lnTo>
                    <a:pt x="285178" y="632459"/>
                  </a:lnTo>
                  <a:lnTo>
                    <a:pt x="278772" y="632459"/>
                  </a:lnTo>
                  <a:lnTo>
                    <a:pt x="272795" y="632459"/>
                  </a:lnTo>
                  <a:lnTo>
                    <a:pt x="212977" y="630278"/>
                  </a:lnTo>
                  <a:lnTo>
                    <a:pt x="157398" y="620419"/>
                  </a:lnTo>
                  <a:lnTo>
                    <a:pt x="107684" y="603788"/>
                  </a:lnTo>
                  <a:lnTo>
                    <a:pt x="65460" y="581292"/>
                  </a:lnTo>
                  <a:lnTo>
                    <a:pt x="32355" y="553838"/>
                  </a:lnTo>
                  <a:lnTo>
                    <a:pt x="9992" y="522332"/>
                  </a:lnTo>
                  <a:lnTo>
                    <a:pt x="0" y="487679"/>
                  </a:lnTo>
                  <a:lnTo>
                    <a:pt x="0" y="481583"/>
                  </a:lnTo>
                  <a:lnTo>
                    <a:pt x="0" y="477011"/>
                  </a:lnTo>
                  <a:lnTo>
                    <a:pt x="0" y="470915"/>
                  </a:lnTo>
                  <a:lnTo>
                    <a:pt x="0" y="0"/>
                  </a:lnTo>
                </a:path>
              </a:pathLst>
            </a:custGeom>
            <a:ln w="12699">
              <a:solidFill>
                <a:srgbClr val="385EA2"/>
              </a:solidFill>
            </a:ln>
          </p:spPr>
          <p:txBody>
            <a:bodyPr wrap="square" lIns="0" tIns="0" rIns="0" bIns="0" rtlCol="0"/>
            <a:lstStyle/>
            <a:p>
              <a:pPr defTabSz="806867"/>
              <a:endParaRPr sz="1588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91" name="object 91"/>
            <p:cNvSpPr/>
            <p:nvPr/>
          </p:nvSpPr>
          <p:spPr>
            <a:xfrm>
              <a:off x="8410955" y="1549908"/>
              <a:ext cx="184785" cy="457200"/>
            </a:xfrm>
            <a:custGeom>
              <a:avLst/>
              <a:gdLst/>
              <a:ahLst/>
              <a:cxnLst/>
              <a:rect l="l" t="t" r="r" b="b"/>
              <a:pathLst>
                <a:path w="184784" h="457200">
                  <a:moveTo>
                    <a:pt x="184403" y="0"/>
                  </a:moveTo>
                  <a:lnTo>
                    <a:pt x="0" y="457199"/>
                  </a:lnTo>
                </a:path>
              </a:pathLst>
            </a:custGeom>
            <a:ln w="12699">
              <a:solidFill>
                <a:srgbClr val="4571C4"/>
              </a:solidFill>
            </a:ln>
          </p:spPr>
          <p:txBody>
            <a:bodyPr wrap="square" lIns="0" tIns="0" rIns="0" bIns="0" rtlCol="0"/>
            <a:lstStyle/>
            <a:p>
              <a:pPr defTabSz="806867"/>
              <a:endParaRPr sz="1588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92" name="object 92"/>
            <p:cNvSpPr/>
            <p:nvPr/>
          </p:nvSpPr>
          <p:spPr>
            <a:xfrm>
              <a:off x="5358384" y="2348483"/>
              <a:ext cx="1156970" cy="203200"/>
            </a:xfrm>
            <a:custGeom>
              <a:avLst/>
              <a:gdLst/>
              <a:ahLst/>
              <a:cxnLst/>
              <a:rect l="l" t="t" r="r" b="b"/>
              <a:pathLst>
                <a:path w="1156970" h="203200">
                  <a:moveTo>
                    <a:pt x="0" y="0"/>
                  </a:moveTo>
                  <a:lnTo>
                    <a:pt x="1156715" y="0"/>
                  </a:lnTo>
                  <a:lnTo>
                    <a:pt x="1156715" y="202691"/>
                  </a:lnTo>
                </a:path>
              </a:pathLst>
            </a:custGeom>
            <a:ln w="12699">
              <a:solidFill>
                <a:srgbClr val="4571C4"/>
              </a:solidFill>
            </a:ln>
          </p:spPr>
          <p:txBody>
            <a:bodyPr wrap="square" lIns="0" tIns="0" rIns="0" bIns="0" rtlCol="0"/>
            <a:lstStyle/>
            <a:p>
              <a:pPr defTabSz="806867"/>
              <a:endParaRPr sz="1588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93" name="object 93"/>
            <p:cNvSpPr/>
            <p:nvPr/>
          </p:nvSpPr>
          <p:spPr>
            <a:xfrm>
              <a:off x="6470904" y="2540508"/>
              <a:ext cx="90170" cy="88900"/>
            </a:xfrm>
            <a:custGeom>
              <a:avLst/>
              <a:gdLst/>
              <a:ahLst/>
              <a:cxnLst/>
              <a:rect l="l" t="t" r="r" b="b"/>
              <a:pathLst>
                <a:path w="90170" h="88900">
                  <a:moveTo>
                    <a:pt x="89915" y="0"/>
                  </a:moveTo>
                  <a:lnTo>
                    <a:pt x="0" y="0"/>
                  </a:lnTo>
                  <a:lnTo>
                    <a:pt x="44195" y="88391"/>
                  </a:lnTo>
                  <a:lnTo>
                    <a:pt x="89915" y="0"/>
                  </a:lnTo>
                  <a:close/>
                </a:path>
              </a:pathLst>
            </a:custGeom>
            <a:solidFill>
              <a:srgbClr val="4571C4"/>
            </a:solidFill>
          </p:spPr>
          <p:txBody>
            <a:bodyPr wrap="square" lIns="0" tIns="0" rIns="0" bIns="0" rtlCol="0"/>
            <a:lstStyle/>
            <a:p>
              <a:pPr defTabSz="806867"/>
              <a:endParaRPr sz="1588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94" name="object 94"/>
            <p:cNvSpPr/>
            <p:nvPr/>
          </p:nvSpPr>
          <p:spPr>
            <a:xfrm>
              <a:off x="5199888" y="1469136"/>
              <a:ext cx="457200" cy="457200"/>
            </a:xfrm>
            <a:custGeom>
              <a:avLst/>
              <a:gdLst/>
              <a:ahLst/>
              <a:cxnLst/>
              <a:rect l="l" t="t" r="r" b="b"/>
              <a:pathLst>
                <a:path w="457200" h="457200">
                  <a:moveTo>
                    <a:pt x="457199" y="0"/>
                  </a:moveTo>
                  <a:lnTo>
                    <a:pt x="0" y="457199"/>
                  </a:lnTo>
                </a:path>
              </a:pathLst>
            </a:custGeom>
            <a:ln w="12699">
              <a:solidFill>
                <a:srgbClr val="4571C4"/>
              </a:solidFill>
            </a:ln>
          </p:spPr>
          <p:txBody>
            <a:bodyPr wrap="square" lIns="0" tIns="0" rIns="0" bIns="0" rtlCol="0"/>
            <a:lstStyle/>
            <a:p>
              <a:pPr defTabSz="806867"/>
              <a:endParaRPr sz="1588" kern="0">
                <a:solidFill>
                  <a:sysClr val="windowText" lastClr="000000"/>
                </a:solidFill>
              </a:endParaRPr>
            </a:p>
          </p:txBody>
        </p:sp>
      </p:grpSp>
      <p:grpSp>
        <p:nvGrpSpPr>
          <p:cNvPr id="95" name="object 95"/>
          <p:cNvGrpSpPr/>
          <p:nvPr/>
        </p:nvGrpSpPr>
        <p:grpSpPr>
          <a:xfrm>
            <a:off x="7822602" y="3143921"/>
            <a:ext cx="1635498" cy="948018"/>
            <a:chOff x="6986016" y="3563111"/>
            <a:chExt cx="1853564" cy="1074420"/>
          </a:xfrm>
        </p:grpSpPr>
        <p:sp>
          <p:nvSpPr>
            <p:cNvPr id="96" name="object 96"/>
            <p:cNvSpPr/>
            <p:nvPr/>
          </p:nvSpPr>
          <p:spPr>
            <a:xfrm>
              <a:off x="8560308" y="3608831"/>
              <a:ext cx="234950" cy="949960"/>
            </a:xfrm>
            <a:custGeom>
              <a:avLst/>
              <a:gdLst/>
              <a:ahLst/>
              <a:cxnLst/>
              <a:rect l="l" t="t" r="r" b="b"/>
              <a:pathLst>
                <a:path w="234950" h="949960">
                  <a:moveTo>
                    <a:pt x="0" y="0"/>
                  </a:moveTo>
                  <a:lnTo>
                    <a:pt x="234695" y="0"/>
                  </a:lnTo>
                  <a:lnTo>
                    <a:pt x="234695" y="949451"/>
                  </a:lnTo>
                </a:path>
              </a:pathLst>
            </a:custGeom>
            <a:ln w="12699">
              <a:solidFill>
                <a:srgbClr val="4571C4"/>
              </a:solidFill>
            </a:ln>
          </p:spPr>
          <p:txBody>
            <a:bodyPr wrap="square" lIns="0" tIns="0" rIns="0" bIns="0" rtlCol="0"/>
            <a:lstStyle/>
            <a:p>
              <a:pPr defTabSz="806867"/>
              <a:endParaRPr sz="1588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97" name="object 97"/>
            <p:cNvSpPr/>
            <p:nvPr/>
          </p:nvSpPr>
          <p:spPr>
            <a:xfrm>
              <a:off x="8750808" y="4547615"/>
              <a:ext cx="88900" cy="90170"/>
            </a:xfrm>
            <a:custGeom>
              <a:avLst/>
              <a:gdLst/>
              <a:ahLst/>
              <a:cxnLst/>
              <a:rect l="l" t="t" r="r" b="b"/>
              <a:pathLst>
                <a:path w="88900" h="90170">
                  <a:moveTo>
                    <a:pt x="88391" y="0"/>
                  </a:moveTo>
                  <a:lnTo>
                    <a:pt x="0" y="0"/>
                  </a:lnTo>
                  <a:lnTo>
                    <a:pt x="44195" y="89915"/>
                  </a:lnTo>
                  <a:lnTo>
                    <a:pt x="88391" y="0"/>
                  </a:lnTo>
                  <a:close/>
                </a:path>
              </a:pathLst>
            </a:custGeom>
            <a:solidFill>
              <a:srgbClr val="4571C4"/>
            </a:solidFill>
          </p:spPr>
          <p:txBody>
            <a:bodyPr wrap="square" lIns="0" tIns="0" rIns="0" bIns="0" rtlCol="0"/>
            <a:lstStyle/>
            <a:p>
              <a:pPr defTabSz="806867"/>
              <a:endParaRPr sz="1588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98" name="object 98"/>
            <p:cNvSpPr/>
            <p:nvPr/>
          </p:nvSpPr>
          <p:spPr>
            <a:xfrm>
              <a:off x="6986016" y="3608831"/>
              <a:ext cx="466725" cy="0"/>
            </a:xfrm>
            <a:custGeom>
              <a:avLst/>
              <a:gdLst/>
              <a:ahLst/>
              <a:cxnLst/>
              <a:rect l="l" t="t" r="r" b="b"/>
              <a:pathLst>
                <a:path w="466725">
                  <a:moveTo>
                    <a:pt x="0" y="0"/>
                  </a:moveTo>
                  <a:lnTo>
                    <a:pt x="466343" y="0"/>
                  </a:lnTo>
                </a:path>
              </a:pathLst>
            </a:custGeom>
            <a:ln w="12699">
              <a:solidFill>
                <a:srgbClr val="4571C4"/>
              </a:solidFill>
            </a:ln>
          </p:spPr>
          <p:txBody>
            <a:bodyPr wrap="square" lIns="0" tIns="0" rIns="0" bIns="0" rtlCol="0"/>
            <a:lstStyle/>
            <a:p>
              <a:pPr defTabSz="806867"/>
              <a:endParaRPr sz="1588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99" name="object 99"/>
            <p:cNvSpPr/>
            <p:nvPr/>
          </p:nvSpPr>
          <p:spPr>
            <a:xfrm>
              <a:off x="7441692" y="3563111"/>
              <a:ext cx="90170" cy="90170"/>
            </a:xfrm>
            <a:custGeom>
              <a:avLst/>
              <a:gdLst/>
              <a:ahLst/>
              <a:cxnLst/>
              <a:rect l="l" t="t" r="r" b="b"/>
              <a:pathLst>
                <a:path w="90170" h="90170">
                  <a:moveTo>
                    <a:pt x="89915" y="45719"/>
                  </a:moveTo>
                  <a:lnTo>
                    <a:pt x="0" y="0"/>
                  </a:lnTo>
                  <a:lnTo>
                    <a:pt x="0" y="89915"/>
                  </a:lnTo>
                  <a:lnTo>
                    <a:pt x="89915" y="45719"/>
                  </a:lnTo>
                  <a:close/>
                </a:path>
              </a:pathLst>
            </a:custGeom>
            <a:solidFill>
              <a:srgbClr val="4571C4"/>
            </a:solidFill>
          </p:spPr>
          <p:txBody>
            <a:bodyPr wrap="square" lIns="0" tIns="0" rIns="0" bIns="0" rtlCol="0"/>
            <a:lstStyle/>
            <a:p>
              <a:pPr defTabSz="806867"/>
              <a:endParaRPr sz="1588"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100" name="object 100"/>
          <p:cNvSpPr txBox="1"/>
          <p:nvPr/>
        </p:nvSpPr>
        <p:spPr>
          <a:xfrm>
            <a:off x="6684530" y="1111624"/>
            <a:ext cx="714935" cy="337302"/>
          </a:xfrm>
          <a:prstGeom prst="rect">
            <a:avLst/>
          </a:prstGeom>
        </p:spPr>
        <p:txBody>
          <a:bodyPr vert="horz" wrap="square" lIns="0" tIns="11206" rIns="0" bIns="0" rtlCol="0">
            <a:spAutoFit/>
          </a:bodyPr>
          <a:lstStyle/>
          <a:p>
            <a:pPr marL="11206" marR="5043" defTabSz="806867">
              <a:spcBef>
                <a:spcPts val="88"/>
              </a:spcBef>
            </a:pPr>
            <a:r>
              <a:rPr sz="1059" b="1" kern="0" spc="-9" dirty="0">
                <a:solidFill>
                  <a:sysClr val="windowText" lastClr="000000"/>
                </a:solidFill>
                <a:latin typeface="Calibri"/>
                <a:cs typeface="Calibri"/>
              </a:rPr>
              <a:t>Agency</a:t>
            </a:r>
            <a:r>
              <a:rPr sz="1059" kern="0" spc="-9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1059" b="1" kern="0" spc="-9" dirty="0">
                <a:solidFill>
                  <a:sysClr val="windowText" lastClr="000000"/>
                </a:solidFill>
                <a:latin typeface="Calibri"/>
                <a:cs typeface="Calibri"/>
              </a:rPr>
              <a:t>Applications</a:t>
            </a:r>
            <a:endParaRPr sz="1059" kern="0">
              <a:solidFill>
                <a:sysClr val="windowText" lastClr="000000"/>
              </a:solidFill>
              <a:latin typeface="Calibri"/>
              <a:cs typeface="Calibri"/>
            </a:endParaRPr>
          </a:p>
        </p:txBody>
      </p:sp>
      <p:sp>
        <p:nvSpPr>
          <p:cNvPr id="101" name="object 101"/>
          <p:cNvSpPr txBox="1">
            <a:spLocks noGrp="1"/>
          </p:cNvSpPr>
          <p:nvPr>
            <p:ph type="title"/>
          </p:nvPr>
        </p:nvSpPr>
        <p:spPr>
          <a:xfrm>
            <a:off x="913305" y="174802"/>
            <a:ext cx="10295465" cy="688424"/>
          </a:xfrm>
          <a:prstGeom prst="rect">
            <a:avLst/>
          </a:prstGeom>
        </p:spPr>
        <p:txBody>
          <a:bodyPr vert="horz" wrap="square" lIns="0" tIns="11206" rIns="0" bIns="0" rtlCol="0">
            <a:spAutoFit/>
          </a:bodyPr>
          <a:lstStyle/>
          <a:p>
            <a:pPr marL="11206" marR="4483" algn="ctr">
              <a:spcBef>
                <a:spcPts val="88"/>
              </a:spcBef>
            </a:pPr>
            <a:r>
              <a:rPr sz="4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</a:t>
            </a:r>
            <a:r>
              <a:rPr sz="4400" spc="-22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4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Flow</a:t>
            </a:r>
            <a:r>
              <a:rPr sz="4400" spc="-13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4400" spc="-9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Diagram </a:t>
            </a:r>
            <a:r>
              <a:rPr sz="4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GoDE</a:t>
            </a:r>
            <a:r>
              <a:rPr sz="4400" spc="-53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4400" spc="-9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E-Commerce</a:t>
            </a:r>
          </a:p>
        </p:txBody>
      </p:sp>
      <p:sp>
        <p:nvSpPr>
          <p:cNvPr id="102" name="object 102"/>
          <p:cNvSpPr/>
          <p:nvPr/>
        </p:nvSpPr>
        <p:spPr>
          <a:xfrm>
            <a:off x="3171265" y="2084294"/>
            <a:ext cx="354106" cy="403412"/>
          </a:xfrm>
          <a:custGeom>
            <a:avLst/>
            <a:gdLst/>
            <a:ahLst/>
            <a:cxnLst/>
            <a:rect l="l" t="t" r="r" b="b"/>
            <a:pathLst>
              <a:path w="401319" h="457200">
                <a:moveTo>
                  <a:pt x="400811" y="0"/>
                </a:moveTo>
                <a:lnTo>
                  <a:pt x="0" y="457199"/>
                </a:lnTo>
              </a:path>
            </a:pathLst>
          </a:custGeom>
          <a:ln w="12699">
            <a:solidFill>
              <a:srgbClr val="4571C4"/>
            </a:solidFill>
          </a:ln>
        </p:spPr>
        <p:txBody>
          <a:bodyPr wrap="square" lIns="0" tIns="0" rIns="0" bIns="0" rtlCol="0"/>
          <a:lstStyle/>
          <a:p>
            <a:pPr defTabSz="806867"/>
            <a:endParaRPr sz="1588" kern="0">
              <a:solidFill>
                <a:sysClr val="windowText" lastClr="000000"/>
              </a:solidFill>
            </a:endParaRPr>
          </a:p>
        </p:txBody>
      </p:sp>
      <p:sp>
        <p:nvSpPr>
          <p:cNvPr id="103" name="object 103"/>
          <p:cNvSpPr txBox="1"/>
          <p:nvPr/>
        </p:nvSpPr>
        <p:spPr>
          <a:xfrm>
            <a:off x="3559435" y="1817592"/>
            <a:ext cx="728382" cy="500295"/>
          </a:xfrm>
          <a:prstGeom prst="rect">
            <a:avLst/>
          </a:prstGeom>
        </p:spPr>
        <p:txBody>
          <a:bodyPr vert="horz" wrap="square" lIns="0" tIns="11206" rIns="0" bIns="0" rtlCol="0">
            <a:spAutoFit/>
          </a:bodyPr>
          <a:lstStyle/>
          <a:p>
            <a:pPr marL="11206" marR="4483" defTabSz="806867">
              <a:spcBef>
                <a:spcPts val="88"/>
              </a:spcBef>
            </a:pPr>
            <a:r>
              <a:rPr sz="1059" b="1" kern="0" spc="-9" dirty="0">
                <a:solidFill>
                  <a:sysClr val="windowText" lastClr="000000"/>
                </a:solidFill>
                <a:latin typeface="Calibri"/>
                <a:cs typeface="Calibri"/>
              </a:rPr>
              <a:t>Digital</a:t>
            </a:r>
            <a:r>
              <a:rPr sz="1059" kern="0" spc="-9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1059" b="1" kern="0" spc="-9" dirty="0">
                <a:solidFill>
                  <a:sysClr val="windowText" lastClr="000000"/>
                </a:solidFill>
                <a:latin typeface="Calibri"/>
                <a:cs typeface="Calibri"/>
              </a:rPr>
              <a:t>Government</a:t>
            </a:r>
            <a:r>
              <a:rPr sz="1059" kern="0" spc="-9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1059" b="1" kern="0" spc="-22" dirty="0">
                <a:solidFill>
                  <a:sysClr val="windowText" lastClr="000000"/>
                </a:solidFill>
                <a:latin typeface="Calibri"/>
                <a:cs typeface="Calibri"/>
              </a:rPr>
              <a:t>CRM</a:t>
            </a:r>
            <a:endParaRPr sz="1059" kern="0">
              <a:solidFill>
                <a:sysClr val="windowText" lastClr="000000"/>
              </a:solidFill>
              <a:latin typeface="Calibri"/>
              <a:cs typeface="Calibri"/>
            </a:endParaRPr>
          </a:p>
        </p:txBody>
      </p:sp>
      <p:grpSp>
        <p:nvGrpSpPr>
          <p:cNvPr id="104" name="object 104"/>
          <p:cNvGrpSpPr/>
          <p:nvPr/>
        </p:nvGrpSpPr>
        <p:grpSpPr>
          <a:xfrm>
            <a:off x="6746614" y="1507191"/>
            <a:ext cx="1852332" cy="348503"/>
            <a:chOff x="5766562" y="1708150"/>
            <a:chExt cx="2099310" cy="394970"/>
          </a:xfrm>
        </p:grpSpPr>
        <p:sp>
          <p:nvSpPr>
            <p:cNvPr id="105" name="object 105"/>
            <p:cNvSpPr/>
            <p:nvPr/>
          </p:nvSpPr>
          <p:spPr>
            <a:xfrm>
              <a:off x="5772912" y="1714499"/>
              <a:ext cx="2014855" cy="342900"/>
            </a:xfrm>
            <a:custGeom>
              <a:avLst/>
              <a:gdLst/>
              <a:ahLst/>
              <a:cxnLst/>
              <a:rect l="l" t="t" r="r" b="b"/>
              <a:pathLst>
                <a:path w="2014854" h="342900">
                  <a:moveTo>
                    <a:pt x="0" y="0"/>
                  </a:moveTo>
                  <a:lnTo>
                    <a:pt x="0" y="342899"/>
                  </a:lnTo>
                  <a:lnTo>
                    <a:pt x="2014727" y="342899"/>
                  </a:lnTo>
                </a:path>
              </a:pathLst>
            </a:custGeom>
            <a:ln w="12699">
              <a:solidFill>
                <a:srgbClr val="4571C4"/>
              </a:solidFill>
            </a:ln>
          </p:spPr>
          <p:txBody>
            <a:bodyPr wrap="square" lIns="0" tIns="0" rIns="0" bIns="0" rtlCol="0"/>
            <a:lstStyle/>
            <a:p>
              <a:pPr defTabSz="806867"/>
              <a:endParaRPr sz="1588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06" name="object 106"/>
            <p:cNvSpPr/>
            <p:nvPr/>
          </p:nvSpPr>
          <p:spPr>
            <a:xfrm>
              <a:off x="7775448" y="2013203"/>
              <a:ext cx="90170" cy="90170"/>
            </a:xfrm>
            <a:custGeom>
              <a:avLst/>
              <a:gdLst/>
              <a:ahLst/>
              <a:cxnLst/>
              <a:rect l="l" t="t" r="r" b="b"/>
              <a:pathLst>
                <a:path w="90170" h="90169">
                  <a:moveTo>
                    <a:pt x="89915" y="44195"/>
                  </a:moveTo>
                  <a:lnTo>
                    <a:pt x="0" y="0"/>
                  </a:lnTo>
                  <a:lnTo>
                    <a:pt x="0" y="89915"/>
                  </a:lnTo>
                  <a:lnTo>
                    <a:pt x="89915" y="44195"/>
                  </a:lnTo>
                  <a:close/>
                </a:path>
              </a:pathLst>
            </a:custGeom>
            <a:solidFill>
              <a:srgbClr val="4571C4"/>
            </a:solidFill>
          </p:spPr>
          <p:txBody>
            <a:bodyPr wrap="square" lIns="0" tIns="0" rIns="0" bIns="0" rtlCol="0"/>
            <a:lstStyle/>
            <a:p>
              <a:pPr defTabSz="806867"/>
              <a:endParaRPr sz="1588"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107" name="object 107"/>
          <p:cNvSpPr txBox="1"/>
          <p:nvPr/>
        </p:nvSpPr>
        <p:spPr>
          <a:xfrm>
            <a:off x="7015778" y="2319618"/>
            <a:ext cx="806824" cy="1281376"/>
          </a:xfrm>
          <a:prstGeom prst="rect">
            <a:avLst/>
          </a:prstGeom>
          <a:solidFill>
            <a:srgbClr val="708ACC"/>
          </a:solidFill>
          <a:ln w="15875">
            <a:solidFill>
              <a:srgbClr val="385EA2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defTabSz="806867"/>
            <a:endParaRPr sz="1235" kern="0" dirty="0">
              <a:solidFill>
                <a:sysClr val="windowText" lastClr="000000"/>
              </a:solidFill>
              <a:latin typeface="Times New Roman"/>
              <a:cs typeface="Times New Roman"/>
            </a:endParaRPr>
          </a:p>
          <a:p>
            <a:pPr defTabSz="806867">
              <a:spcBef>
                <a:spcPts val="1077"/>
              </a:spcBef>
            </a:pPr>
            <a:endParaRPr sz="1235" kern="0" dirty="0">
              <a:solidFill>
                <a:sysClr val="windowText" lastClr="000000"/>
              </a:solidFill>
              <a:latin typeface="Times New Roman"/>
              <a:cs typeface="Times New Roman"/>
            </a:endParaRPr>
          </a:p>
          <a:p>
            <a:pPr marL="88531" marR="79566" algn="ctr" defTabSz="806867">
              <a:spcBef>
                <a:spcPts val="4"/>
              </a:spcBef>
            </a:pPr>
            <a:r>
              <a:rPr sz="1235" b="1" kern="0" spc="-9" dirty="0">
                <a:solidFill>
                  <a:sysClr val="windowText" lastClr="000000"/>
                </a:solidFill>
                <a:latin typeface="Calibri"/>
                <a:cs typeface="Calibri"/>
              </a:rPr>
              <a:t>Citizen</a:t>
            </a:r>
            <a:r>
              <a:rPr sz="1235" kern="0" spc="-9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1235" b="1" kern="0" spc="-22" dirty="0">
                <a:solidFill>
                  <a:sysClr val="windowText" lastClr="000000"/>
                </a:solidFill>
                <a:latin typeface="Calibri"/>
                <a:cs typeface="Calibri"/>
              </a:rPr>
              <a:t>and</a:t>
            </a:r>
            <a:r>
              <a:rPr sz="1235" kern="0" spc="-22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1235" b="1" kern="0" spc="-9" dirty="0">
                <a:solidFill>
                  <a:sysClr val="windowText" lastClr="000000"/>
                </a:solidFill>
                <a:latin typeface="Calibri"/>
                <a:cs typeface="Calibri"/>
              </a:rPr>
              <a:t>Customer</a:t>
            </a:r>
            <a:r>
              <a:rPr sz="1235" kern="0" spc="-9" dirty="0">
                <a:solidFill>
                  <a:sysClr val="windowText" lastClr="000000"/>
                </a:solidFill>
                <a:latin typeface="Times New Roman"/>
                <a:cs typeface="Times New Roman"/>
              </a:rPr>
              <a:t> </a:t>
            </a:r>
            <a:r>
              <a:rPr sz="1235" b="1" kern="0" spc="-9" dirty="0">
                <a:solidFill>
                  <a:sysClr val="windowText" lastClr="000000"/>
                </a:solidFill>
                <a:latin typeface="Calibri"/>
                <a:cs typeface="Calibri"/>
              </a:rPr>
              <a:t>Request</a:t>
            </a:r>
            <a:endParaRPr sz="1235" kern="0" dirty="0">
              <a:solidFill>
                <a:sysClr val="windowText" lastClr="000000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B3E9F432F5776488396B4FA9E84E60F" ma:contentTypeVersion="17" ma:contentTypeDescription="Create a new document." ma:contentTypeScope="" ma:versionID="559fad93f55d6cc196000648e7a9f60b">
  <xsd:schema xmlns:xsd="http://www.w3.org/2001/XMLSchema" xmlns:xs="http://www.w3.org/2001/XMLSchema" xmlns:p="http://schemas.microsoft.com/office/2006/metadata/properties" xmlns:ns1="http://schemas.microsoft.com/sharepoint/v3" xmlns:ns2="75baf1b4-21ed-48b6-9e30-83f9b4d48861" xmlns:ns3="994bf6ad-1f0b-455a-b278-df35226da745" targetNamespace="http://schemas.microsoft.com/office/2006/metadata/properties" ma:root="true" ma:fieldsID="80c388213e0e2aa12c3a702f8255eaff" ns1:_="" ns2:_="" ns3:_="">
    <xsd:import namespace="http://schemas.microsoft.com/sharepoint/v3"/>
    <xsd:import namespace="75baf1b4-21ed-48b6-9e30-83f9b4d48861"/>
    <xsd:import namespace="994bf6ad-1f0b-455a-b278-df35226da74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1:_ip_UnifiedCompliancePolicyProperties" minOccurs="0"/>
                <xsd:element ref="ns1:_ip_UnifiedCompliancePolicyUIAc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baf1b4-21ed-48b6-9e30-83f9b4d488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4" nillable="true" ma:displayName="Length (seconds)" ma:internalName="MediaLengthInSeconds" ma:readOnly="true">
      <xsd:simpleType>
        <xsd:restriction base="dms:Unknown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34a27671-bf34-4348-950b-b154461f6f6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94bf6ad-1f0b-455a-b278-df35226da745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29d93871-742b-420a-a98e-d44bdcc1802e}" ma:internalName="TaxCatchAll" ma:showField="CatchAllData" ma:web="994bf6ad-1f0b-455a-b278-df35226da74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TaxCatchAll xmlns="994bf6ad-1f0b-455a-b278-df35226da745"/>
    <lcf76f155ced4ddcb4097134ff3c332f xmlns="75baf1b4-21ed-48b6-9e30-83f9b4d48861">
      <Terms xmlns="http://schemas.microsoft.com/office/infopath/2007/PartnerControls"/>
    </lcf76f155ced4ddcb4097134ff3c332f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9212CA61-3EA4-47F3-8111-BA7B53E03E4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D1AB804-6B2D-4974-A034-A6D4EB3DEFF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5baf1b4-21ed-48b6-9e30-83f9b4d48861"/>
    <ds:schemaRef ds:uri="994bf6ad-1f0b-455a-b278-df35226da74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1B3B168-8000-4A2B-B51B-54404399543B}">
  <ds:schemaRefs>
    <ds:schemaRef ds:uri="http://www.w3.org/XML/1998/namespace"/>
    <ds:schemaRef ds:uri="75baf1b4-21ed-48b6-9e30-83f9b4d48861"/>
    <ds:schemaRef ds:uri="http://purl.org/dc/terms/"/>
    <ds:schemaRef ds:uri="http://schemas.microsoft.com/office/2006/documentManagement/types"/>
    <ds:schemaRef ds:uri="http://purl.org/dc/dcmitype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994bf6ad-1f0b-455a-b278-df35226da745"/>
    <ds:schemaRef ds:uri="http://schemas.microsoft.com/sharepoint/v3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99</Words>
  <Application>Microsoft Office PowerPoint</Application>
  <PresentationFormat>Widescreen</PresentationFormat>
  <Paragraphs>38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1_Office Theme</vt:lpstr>
      <vt:lpstr>Merchant P2PE Dataflow Diagram</vt:lpstr>
      <vt:lpstr>Merchant eCommerce Dataflow Diagram</vt:lpstr>
      <vt:lpstr>Data Flow Diagram GoDE E-Commerce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Merchant P2PE Dataflow Diagram</dc:title>
  <dc:creator>Brent Hobby</dc:creator>
  <cp:lastModifiedBy>Kwesseu, Fiah (OST)</cp:lastModifiedBy>
  <cp:revision>4</cp:revision>
  <dcterms:created xsi:type="dcterms:W3CDTF">2021-09-29T20:41:48Z</dcterms:created>
  <dcterms:modified xsi:type="dcterms:W3CDTF">2024-07-25T19:05:49Z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0x010100DB3E9F432F5776488396B4FA9E84E60F</vt:lpwstr>
  </property>
</Properties>
</file>